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theme/themeOverride5.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336" r:id="rId2"/>
    <p:sldId id="337" r:id="rId3"/>
    <p:sldId id="439" r:id="rId4"/>
    <p:sldId id="438" r:id="rId5"/>
    <p:sldId id="551" r:id="rId6"/>
    <p:sldId id="445" r:id="rId7"/>
    <p:sldId id="447" r:id="rId8"/>
    <p:sldId id="446" r:id="rId9"/>
    <p:sldId id="448" r:id="rId10"/>
    <p:sldId id="442" r:id="rId11"/>
    <p:sldId id="444" r:id="rId12"/>
    <p:sldId id="549" r:id="rId13"/>
    <p:sldId id="543" r:id="rId14"/>
    <p:sldId id="544" r:id="rId15"/>
    <p:sldId id="545" r:id="rId16"/>
    <p:sldId id="546" r:id="rId17"/>
    <p:sldId id="547" r:id="rId18"/>
    <p:sldId id="501" r:id="rId19"/>
    <p:sldId id="550" r:id="rId20"/>
    <p:sldId id="504" r:id="rId21"/>
    <p:sldId id="498" r:id="rId22"/>
    <p:sldId id="500" r:id="rId23"/>
    <p:sldId id="525" r:id="rId24"/>
    <p:sldId id="526" r:id="rId25"/>
    <p:sldId id="511" r:id="rId26"/>
    <p:sldId id="540" r:id="rId27"/>
    <p:sldId id="548" r:id="rId28"/>
    <p:sldId id="517" r:id="rId29"/>
    <p:sldId id="516" r:id="rId30"/>
    <p:sldId id="509" r:id="rId31"/>
    <p:sldId id="513" r:id="rId32"/>
    <p:sldId id="528" r:id="rId33"/>
    <p:sldId id="529" r:id="rId34"/>
    <p:sldId id="530" r:id="rId35"/>
    <p:sldId id="531" r:id="rId36"/>
    <p:sldId id="533" r:id="rId37"/>
    <p:sldId id="532" r:id="rId38"/>
    <p:sldId id="534" r:id="rId39"/>
    <p:sldId id="535" r:id="rId40"/>
    <p:sldId id="554" r:id="rId41"/>
    <p:sldId id="339" r:id="rId42"/>
    <p:sldId id="402" r:id="rId43"/>
    <p:sldId id="352" r:id="rId44"/>
    <p:sldId id="361" r:id="rId45"/>
    <p:sldId id="350" r:id="rId46"/>
    <p:sldId id="358" r:id="rId47"/>
    <p:sldId id="353" r:id="rId48"/>
    <p:sldId id="379" r:id="rId49"/>
    <p:sldId id="380" r:id="rId50"/>
    <p:sldId id="382" r:id="rId51"/>
    <p:sldId id="383" r:id="rId52"/>
    <p:sldId id="390" r:id="rId53"/>
    <p:sldId id="355" r:id="rId54"/>
    <p:sldId id="437" r:id="rId55"/>
    <p:sldId id="356" r:id="rId56"/>
    <p:sldId id="357" r:id="rId57"/>
    <p:sldId id="485" r:id="rId58"/>
    <p:sldId id="431" r:id="rId59"/>
    <p:sldId id="435" r:id="rId60"/>
    <p:sldId id="436" r:id="rId61"/>
    <p:sldId id="432" r:id="rId62"/>
    <p:sldId id="434" r:id="rId63"/>
    <p:sldId id="359" r:id="rId64"/>
    <p:sldId id="360" r:id="rId65"/>
    <p:sldId id="553" r:id="rId66"/>
    <p:sldId id="340" r:id="rId67"/>
    <p:sldId id="450" r:id="rId68"/>
    <p:sldId id="486" r:id="rId69"/>
    <p:sldId id="451" r:id="rId70"/>
    <p:sldId id="454" r:id="rId71"/>
    <p:sldId id="455" r:id="rId72"/>
    <p:sldId id="481" r:id="rId73"/>
    <p:sldId id="482" r:id="rId74"/>
    <p:sldId id="484" r:id="rId75"/>
    <p:sldId id="483" r:id="rId76"/>
    <p:sldId id="456" r:id="rId77"/>
    <p:sldId id="457" r:id="rId78"/>
    <p:sldId id="460" r:id="rId79"/>
    <p:sldId id="488" r:id="rId80"/>
    <p:sldId id="489" r:id="rId81"/>
    <p:sldId id="458" r:id="rId82"/>
    <p:sldId id="459" r:id="rId83"/>
    <p:sldId id="480" r:id="rId84"/>
    <p:sldId id="469" r:id="rId85"/>
    <p:sldId id="471" r:id="rId86"/>
    <p:sldId id="472" r:id="rId87"/>
    <p:sldId id="507" r:id="rId88"/>
    <p:sldId id="473" r:id="rId89"/>
    <p:sldId id="490" r:id="rId90"/>
    <p:sldId id="476" r:id="rId91"/>
    <p:sldId id="491" r:id="rId92"/>
    <p:sldId id="552" r:id="rId93"/>
    <p:sldId id="342" r:id="rId94"/>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F9751"/>
    <a:srgbClr val="7F7F7F"/>
    <a:srgbClr val="1F497D"/>
    <a:srgbClr val="696969"/>
    <a:srgbClr val="B2B2B2"/>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Svijetli stil 1 - Isticanj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vijetli stil 1 - Isticanj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Svijetli stil 2 - Isticanj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vijetli stil 3 - Isticanj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Tamni stil 1 - Isticanj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Tamni stil 1 - Isticanj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8305" autoAdjust="0"/>
  </p:normalViewPr>
  <p:slideViewPr>
    <p:cSldViewPr snapToGrid="0">
      <p:cViewPr>
        <p:scale>
          <a:sx n="104" d="100"/>
          <a:sy n="104" d="100"/>
        </p:scale>
        <p:origin x="-1812" y="-3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themeOverride" Target="../theme/themeOverride3.xml"/><Relationship Id="rId6" Type="http://schemas.openxmlformats.org/officeDocument/2006/relationships/chartUserShapes" Target="../drawings/drawing2.xml"/><Relationship Id="rId5" Type="http://schemas.openxmlformats.org/officeDocument/2006/relationships/package" Target="../embeddings/Microsoft_Excel_Worksheet4.xlsx"/><Relationship Id="rId4" Type="http://schemas.openxmlformats.org/officeDocument/2006/relationships/image" Target="../media/image68.jpeg"/></Relationships>
</file>

<file path=ppt/charts/_rels/chart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themeOverride" Target="../theme/themeOverride4.xml"/><Relationship Id="rId5" Type="http://schemas.openxmlformats.org/officeDocument/2006/relationships/package" Target="../embeddings/Microsoft_Excel_Worksheet5.xlsx"/><Relationship Id="rId4" Type="http://schemas.openxmlformats.org/officeDocument/2006/relationships/image" Target="../media/image68.jpeg"/></Relationships>
</file>

<file path=ppt/charts/_rels/chart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themeOverride" Target="../theme/themeOverride5.xml"/><Relationship Id="rId5" Type="http://schemas.openxmlformats.org/officeDocument/2006/relationships/package" Target="../embeddings/Microsoft_Excel_Worksheet6.xlsx"/><Relationship Id="rId4" Type="http://schemas.openxmlformats.org/officeDocument/2006/relationships/image" Target="../media/image68.jpe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120724203334833E-2"/>
          <c:y val="3.0313667010225545E-2"/>
          <c:w val="0.87463252822024828"/>
          <c:h val="0.7778590097008804"/>
        </c:manualLayout>
      </c:layout>
      <c:barChart>
        <c:barDir val="bar"/>
        <c:grouping val="clustered"/>
        <c:varyColors val="0"/>
        <c:ser>
          <c:idx val="1"/>
          <c:order val="0"/>
          <c:tx>
            <c:strRef>
              <c:f>'B site'!$B$186</c:f>
              <c:strCache>
                <c:ptCount val="1"/>
                <c:pt idx="0">
                  <c:v>B</c:v>
                </c:pt>
              </c:strCache>
            </c:strRef>
          </c:tx>
          <c:spPr>
            <a:gradFill rotWithShape="0">
              <a:gsLst>
                <a:gs pos="0">
                  <a:srgbClr val="FFFF00"/>
                </a:gs>
                <a:gs pos="100000">
                  <a:srgbClr val="FF9900"/>
                </a:gs>
              </a:gsLst>
              <a:lin ang="5400000" scaled="1"/>
            </a:gradFill>
            <a:ln w="12700">
              <a:solidFill>
                <a:srgbClr val="000000"/>
              </a:solidFill>
              <a:prstDash val="solid"/>
            </a:ln>
          </c:spPr>
          <c:invertIfNegative val="0"/>
          <c:cat>
            <c:strRef>
              <c:f>'B site'!$C$184:$E$184</c:f>
              <c:strCache>
                <c:ptCount val="3"/>
                <c:pt idx="0">
                  <c:v>TC</c:v>
                </c:pt>
                <c:pt idx="1">
                  <c:v>OC</c:v>
                </c:pt>
                <c:pt idx="2">
                  <c:v>EC</c:v>
                </c:pt>
              </c:strCache>
            </c:strRef>
          </c:cat>
          <c:val>
            <c:numRef>
              <c:f>'B site'!$C$186:$E$186</c:f>
              <c:numCache>
                <c:formatCode>General</c:formatCode>
                <c:ptCount val="3"/>
                <c:pt idx="0">
                  <c:v>21.132608877603754</c:v>
                </c:pt>
                <c:pt idx="1">
                  <c:v>18.904937457753181</c:v>
                </c:pt>
                <c:pt idx="2">
                  <c:v>2.2279387132279771</c:v>
                </c:pt>
              </c:numCache>
            </c:numRef>
          </c:val>
          <c:extLst xmlns:c16r2="http://schemas.microsoft.com/office/drawing/2015/06/chart">
            <c:ext xmlns:c16="http://schemas.microsoft.com/office/drawing/2014/chart" uri="{C3380CC4-5D6E-409C-BE32-E72D297353CC}">
              <c16:uniqueId val="{00000000-841C-4614-BF14-F412A2041261}"/>
            </c:ext>
          </c:extLst>
        </c:ser>
        <c:ser>
          <c:idx val="0"/>
          <c:order val="1"/>
          <c:tx>
            <c:strRef>
              <c:f>'B site'!$B$185</c:f>
              <c:strCache>
                <c:ptCount val="1"/>
                <c:pt idx="0">
                  <c:v>A</c:v>
                </c:pt>
              </c:strCache>
            </c:strRef>
          </c:tx>
          <c:spPr>
            <a:gradFill rotWithShape="0">
              <a:gsLst>
                <a:gs pos="0">
                  <a:srgbClr val="9999FF"/>
                </a:gs>
                <a:gs pos="100000">
                  <a:srgbClr val="000000">
                    <a:gamma/>
                    <a:shade val="46275"/>
                    <a:invGamma/>
                  </a:srgbClr>
                </a:gs>
              </a:gsLst>
              <a:lin ang="5400000" scaled="1"/>
            </a:gradFill>
            <a:ln w="12700">
              <a:solidFill>
                <a:srgbClr val="000000"/>
              </a:solidFill>
              <a:prstDash val="solid"/>
            </a:ln>
          </c:spPr>
          <c:invertIfNegative val="0"/>
          <c:cat>
            <c:strRef>
              <c:f>'B site'!$C$184:$E$184</c:f>
              <c:strCache>
                <c:ptCount val="3"/>
                <c:pt idx="0">
                  <c:v>TC</c:v>
                </c:pt>
                <c:pt idx="1">
                  <c:v>OC</c:v>
                </c:pt>
                <c:pt idx="2">
                  <c:v>EC</c:v>
                </c:pt>
              </c:strCache>
            </c:strRef>
          </c:cat>
          <c:val>
            <c:numRef>
              <c:f>'B site'!$C$185:$E$185</c:f>
              <c:numCache>
                <c:formatCode>General</c:formatCode>
                <c:ptCount val="3"/>
                <c:pt idx="0">
                  <c:v>13.536764476442324</c:v>
                </c:pt>
                <c:pt idx="1">
                  <c:v>11.975984016093152</c:v>
                </c:pt>
                <c:pt idx="2">
                  <c:v>1.554040256536467</c:v>
                </c:pt>
              </c:numCache>
            </c:numRef>
          </c:val>
          <c:extLst xmlns:c16r2="http://schemas.microsoft.com/office/drawing/2015/06/chart">
            <c:ext xmlns:c16="http://schemas.microsoft.com/office/drawing/2014/chart" uri="{C3380CC4-5D6E-409C-BE32-E72D297353CC}">
              <c16:uniqueId val="{00000001-841C-4614-BF14-F412A2041261}"/>
            </c:ext>
          </c:extLst>
        </c:ser>
        <c:dLbls>
          <c:showLegendKey val="0"/>
          <c:showVal val="0"/>
          <c:showCatName val="0"/>
          <c:showSerName val="0"/>
          <c:showPercent val="0"/>
          <c:showBubbleSize val="0"/>
        </c:dLbls>
        <c:gapWidth val="150"/>
        <c:axId val="99710976"/>
        <c:axId val="57266112"/>
      </c:barChart>
      <c:catAx>
        <c:axId val="99710976"/>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57266112"/>
        <c:crosses val="autoZero"/>
        <c:auto val="1"/>
        <c:lblAlgn val="ctr"/>
        <c:lblOffset val="100"/>
        <c:tickLblSkip val="1"/>
        <c:tickMarkSkip val="1"/>
        <c:noMultiLvlLbl val="0"/>
      </c:catAx>
      <c:valAx>
        <c:axId val="57266112"/>
        <c:scaling>
          <c:orientation val="minMax"/>
        </c:scaling>
        <c:delete val="0"/>
        <c:axPos val="b"/>
        <c:majorGridlines>
          <c:spPr>
            <a:ln w="3175">
              <a:solidFill>
                <a:srgbClr val="000000"/>
              </a:solidFill>
              <a:prstDash val="solid"/>
            </a:ln>
          </c:spPr>
        </c:majorGridlines>
        <c:title>
          <c:tx>
            <c:rich>
              <a:bodyPr/>
              <a:lstStyle/>
              <a:p>
                <a:pPr>
                  <a:defRPr/>
                </a:pPr>
                <a:r>
                  <a:rPr lang="en-GB" dirty="0"/>
                  <a:t>γ(C)</a:t>
                </a:r>
                <a:r>
                  <a:rPr lang="en-GB" baseline="-25000" dirty="0"/>
                  <a:t>PM10</a:t>
                </a:r>
                <a:r>
                  <a:rPr lang="en-GB" dirty="0"/>
                  <a:t> /</a:t>
                </a:r>
                <a:r>
                  <a:rPr lang="en-GB" dirty="0" err="1"/>
                  <a:t>μg</a:t>
                </a:r>
                <a:r>
                  <a:rPr lang="hr-HR" dirty="0"/>
                  <a:t> </a:t>
                </a:r>
                <a:r>
                  <a:rPr lang="en-GB" dirty="0"/>
                  <a:t>m</a:t>
                </a:r>
                <a:r>
                  <a:rPr lang="en-GB" baseline="30000" dirty="0"/>
                  <a:t>-3</a:t>
                </a:r>
              </a:p>
            </c:rich>
          </c:tx>
          <c:layout>
            <c:manualLayout>
              <c:xMode val="edge"/>
              <c:yMode val="edge"/>
              <c:x val="0.41167714966074725"/>
              <c:y val="0.88599844839574404"/>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99710976"/>
        <c:crosses val="autoZero"/>
        <c:crossBetween val="between"/>
      </c:valAx>
      <c:spPr>
        <a:noFill/>
        <a:ln w="12700">
          <a:solidFill>
            <a:srgbClr val="000000"/>
          </a:solidFill>
          <a:prstDash val="solid"/>
        </a:ln>
      </c:spPr>
    </c:plotArea>
    <c:legend>
      <c:legendPos val="r"/>
      <c:layout>
        <c:manualLayout>
          <c:xMode val="edge"/>
          <c:yMode val="edge"/>
          <c:x val="0.85083225960391318"/>
          <c:y val="0.1900645298670518"/>
          <c:w val="6.2906163036771032E-2"/>
          <c:h val="0.15883561118079173"/>
        </c:manualLayout>
      </c:layout>
      <c:overlay val="0"/>
      <c:spPr>
        <a:noFill/>
        <a:ln w="25400">
          <a:noFill/>
        </a:ln>
      </c:spPr>
    </c:legend>
    <c:plotVisOnly val="1"/>
    <c:dispBlanksAs val="gap"/>
    <c:showDLblsOverMax val="0"/>
  </c:chart>
  <c:spPr>
    <a:noFill/>
    <a:ln w="6350">
      <a:noFill/>
    </a:ln>
  </c:spPr>
  <c:txPr>
    <a:bodyPr/>
    <a:lstStyle/>
    <a:p>
      <a:pPr>
        <a:defRPr lang="en-GB" sz="1400" b="1" i="0" u="none" strike="noStrike" baseline="0" noProof="0">
          <a:solidFill>
            <a:schemeClr val="tx1"/>
          </a:solidFill>
          <a:latin typeface="Times New Roman" panose="02020603050405020304" pitchFamily="18" charset="0"/>
          <a:ea typeface="Arial"/>
          <a:cs typeface="Times New Roman" panose="02020603050405020304" pitchFamily="18"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7.75444876631977E-2"/>
          <c:y val="3.5473489611922655E-2"/>
          <c:w val="0.87883752684957384"/>
          <c:h val="0.77812968711849073"/>
        </c:manualLayout>
      </c:layout>
      <c:barChart>
        <c:barDir val="bar"/>
        <c:grouping val="clustered"/>
        <c:varyColors val="0"/>
        <c:ser>
          <c:idx val="1"/>
          <c:order val="0"/>
          <c:tx>
            <c:strRef>
              <c:f>'C site'!$D$127</c:f>
              <c:strCache>
                <c:ptCount val="1"/>
                <c:pt idx="0">
                  <c:v>C</c:v>
                </c:pt>
              </c:strCache>
            </c:strRef>
          </c:tx>
          <c:spPr>
            <a:gradFill rotWithShape="0">
              <a:gsLst>
                <a:gs pos="0">
                  <a:srgbClr val="00CCFF"/>
                </a:gs>
                <a:gs pos="100000">
                  <a:srgbClr val="000000">
                    <a:gamma/>
                    <a:shade val="46275"/>
                    <a:invGamma/>
                  </a:srgbClr>
                </a:gs>
              </a:gsLst>
              <a:lin ang="5400000" scaled="1"/>
            </a:gradFill>
            <a:ln w="12700">
              <a:solidFill>
                <a:srgbClr val="000000"/>
              </a:solidFill>
              <a:prstDash val="solid"/>
            </a:ln>
          </c:spPr>
          <c:invertIfNegative val="0"/>
          <c:cat>
            <c:strRef>
              <c:f>'C site'!$E$125:$G$125</c:f>
              <c:strCache>
                <c:ptCount val="3"/>
                <c:pt idx="0">
                  <c:v>TC</c:v>
                </c:pt>
                <c:pt idx="1">
                  <c:v>OC</c:v>
                </c:pt>
                <c:pt idx="2">
                  <c:v>EC</c:v>
                </c:pt>
              </c:strCache>
            </c:strRef>
          </c:cat>
          <c:val>
            <c:numRef>
              <c:f>'C site'!$E$127:$G$127</c:f>
              <c:numCache>
                <c:formatCode>General</c:formatCode>
                <c:ptCount val="3"/>
                <c:pt idx="0">
                  <c:v>8.7609179209156736</c:v>
                </c:pt>
                <c:pt idx="1">
                  <c:v>7.9651853584307153</c:v>
                </c:pt>
                <c:pt idx="2">
                  <c:v>0.79573257085518601</c:v>
                </c:pt>
              </c:numCache>
            </c:numRef>
          </c:val>
          <c:extLst xmlns:c16r2="http://schemas.microsoft.com/office/drawing/2015/06/chart">
            <c:ext xmlns:c16="http://schemas.microsoft.com/office/drawing/2014/chart" uri="{C3380CC4-5D6E-409C-BE32-E72D297353CC}">
              <c16:uniqueId val="{00000000-A575-4BCF-8F5A-7E1EAF891ECA}"/>
            </c:ext>
          </c:extLst>
        </c:ser>
        <c:ser>
          <c:idx val="0"/>
          <c:order val="1"/>
          <c:tx>
            <c:strRef>
              <c:f>'C site'!$D$126</c:f>
              <c:strCache>
                <c:ptCount val="1"/>
                <c:pt idx="0">
                  <c:v>A</c:v>
                </c:pt>
              </c:strCache>
            </c:strRef>
          </c:tx>
          <c:spPr>
            <a:gradFill rotWithShape="0">
              <a:gsLst>
                <a:gs pos="0">
                  <a:srgbClr val="9999FF"/>
                </a:gs>
                <a:gs pos="100000">
                  <a:srgbClr val="000000">
                    <a:gamma/>
                    <a:shade val="46275"/>
                    <a:invGamma/>
                  </a:srgbClr>
                </a:gs>
              </a:gsLst>
              <a:lin ang="5400000" scaled="1"/>
            </a:gradFill>
            <a:ln w="12700">
              <a:solidFill>
                <a:srgbClr val="000000"/>
              </a:solidFill>
              <a:prstDash val="solid"/>
            </a:ln>
          </c:spPr>
          <c:invertIfNegative val="0"/>
          <c:cat>
            <c:strRef>
              <c:f>'C site'!$E$125:$G$125</c:f>
              <c:strCache>
                <c:ptCount val="3"/>
                <c:pt idx="0">
                  <c:v>TC</c:v>
                </c:pt>
                <c:pt idx="1">
                  <c:v>OC</c:v>
                </c:pt>
                <c:pt idx="2">
                  <c:v>EC</c:v>
                </c:pt>
              </c:strCache>
            </c:strRef>
          </c:cat>
          <c:val>
            <c:numRef>
              <c:f>'C site'!$E$126:$G$126</c:f>
              <c:numCache>
                <c:formatCode>General</c:formatCode>
                <c:ptCount val="3"/>
                <c:pt idx="0">
                  <c:v>6.3374923337570506</c:v>
                </c:pt>
                <c:pt idx="1">
                  <c:v>5.3420187694046861</c:v>
                </c:pt>
                <c:pt idx="2">
                  <c:v>0.99547379234350508</c:v>
                </c:pt>
              </c:numCache>
            </c:numRef>
          </c:val>
          <c:extLst xmlns:c16r2="http://schemas.microsoft.com/office/drawing/2015/06/chart">
            <c:ext xmlns:c16="http://schemas.microsoft.com/office/drawing/2014/chart" uri="{C3380CC4-5D6E-409C-BE32-E72D297353CC}">
              <c16:uniqueId val="{00000001-A575-4BCF-8F5A-7E1EAF891ECA}"/>
            </c:ext>
          </c:extLst>
        </c:ser>
        <c:dLbls>
          <c:showLegendKey val="0"/>
          <c:showVal val="0"/>
          <c:showCatName val="0"/>
          <c:showSerName val="0"/>
          <c:showPercent val="0"/>
          <c:showBubbleSize val="0"/>
        </c:dLbls>
        <c:gapWidth val="150"/>
        <c:axId val="102434816"/>
        <c:axId val="57268992"/>
      </c:barChart>
      <c:catAx>
        <c:axId val="102434816"/>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57268992"/>
        <c:crosses val="autoZero"/>
        <c:auto val="1"/>
        <c:lblAlgn val="ctr"/>
        <c:lblOffset val="100"/>
        <c:tickLblSkip val="1"/>
        <c:tickMarkSkip val="1"/>
        <c:noMultiLvlLbl val="0"/>
      </c:catAx>
      <c:valAx>
        <c:axId val="57268992"/>
        <c:scaling>
          <c:orientation val="minMax"/>
        </c:scaling>
        <c:delete val="0"/>
        <c:axPos val="b"/>
        <c:majorGridlines>
          <c:spPr>
            <a:ln w="3175">
              <a:solidFill>
                <a:srgbClr val="000000"/>
              </a:solidFill>
              <a:prstDash val="solid"/>
            </a:ln>
          </c:spPr>
        </c:majorGridlines>
        <c:title>
          <c:tx>
            <c:rich>
              <a:bodyPr/>
              <a:lstStyle/>
              <a:p>
                <a:pPr>
                  <a:defRPr/>
                </a:pPr>
                <a:r>
                  <a:rPr lang="en-GB" sz="1400" b="1" i="0" baseline="0" dirty="0">
                    <a:effectLst/>
                  </a:rPr>
                  <a:t>γ(C)</a:t>
                </a:r>
                <a:r>
                  <a:rPr lang="en-GB" sz="1400" b="1" i="0" baseline="-25000" dirty="0">
                    <a:effectLst/>
                  </a:rPr>
                  <a:t>PM10</a:t>
                </a:r>
                <a:r>
                  <a:rPr lang="en-GB" sz="1400" b="1" i="0" baseline="0" dirty="0">
                    <a:effectLst/>
                  </a:rPr>
                  <a:t> /</a:t>
                </a:r>
                <a:r>
                  <a:rPr lang="en-GB" sz="1400" b="1" i="0" baseline="0" dirty="0" err="1">
                    <a:effectLst/>
                  </a:rPr>
                  <a:t>μg</a:t>
                </a:r>
                <a:r>
                  <a:rPr lang="hr-HR" sz="1400" b="1" i="0" baseline="0" dirty="0">
                    <a:effectLst/>
                  </a:rPr>
                  <a:t> </a:t>
                </a:r>
                <a:r>
                  <a:rPr lang="en-GB" sz="1400" b="1" i="0" baseline="0" dirty="0">
                    <a:effectLst/>
                  </a:rPr>
                  <a:t>m</a:t>
                </a:r>
                <a:r>
                  <a:rPr lang="en-GB" sz="1400" b="1" i="0" baseline="30000" dirty="0">
                    <a:effectLst/>
                  </a:rPr>
                  <a:t>-3</a:t>
                </a:r>
                <a:endParaRPr lang="hr-HR" sz="1100" dirty="0">
                  <a:effectLst/>
                </a:endParaRPr>
              </a:p>
            </c:rich>
          </c:tx>
          <c:layout>
            <c:manualLayout>
              <c:xMode val="edge"/>
              <c:yMode val="edge"/>
              <c:x val="0.39256896879493841"/>
              <c:y val="0.9118399124290487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102434816"/>
        <c:crosses val="autoZero"/>
        <c:crossBetween val="between"/>
      </c:valAx>
      <c:spPr>
        <a:solidFill>
          <a:schemeClr val="tx1"/>
        </a:solidFill>
        <a:ln w="12700">
          <a:solidFill>
            <a:srgbClr val="000000"/>
          </a:solidFill>
          <a:prstDash val="solid"/>
        </a:ln>
      </c:spPr>
    </c:plotArea>
    <c:legend>
      <c:legendPos val="r"/>
      <c:layout>
        <c:manualLayout>
          <c:xMode val="edge"/>
          <c:yMode val="edge"/>
          <c:x val="0.85248621859230345"/>
          <c:y val="0.17464342146148612"/>
          <c:w val="6.6941438176060006E-2"/>
          <c:h val="0.16969548990198474"/>
        </c:manualLayout>
      </c:layout>
      <c:overlay val="0"/>
      <c:spPr>
        <a:noFill/>
        <a:ln w="25400">
          <a:noFill/>
        </a:ln>
      </c:spPr>
    </c:legend>
    <c:plotVisOnly val="1"/>
    <c:dispBlanksAs val="gap"/>
    <c:showDLblsOverMax val="0"/>
  </c:chart>
  <c:spPr>
    <a:solidFill>
      <a:schemeClr val="tx1"/>
    </a:solidFill>
    <a:ln w="9525">
      <a:noFill/>
    </a:ln>
  </c:spPr>
  <c:txPr>
    <a:bodyPr/>
    <a:lstStyle/>
    <a:p>
      <a:pPr>
        <a:defRPr sz="1400" b="1" i="0" u="none" strike="noStrike" baseline="0">
          <a:solidFill>
            <a:schemeClr val="bg1"/>
          </a:solidFill>
          <a:latin typeface="Times New Roman" panose="02020603050405020304" pitchFamily="18" charset="0"/>
          <a:ea typeface="Arial"/>
          <a:cs typeface="Times New Roman" panose="02020603050405020304" pitchFamily="18"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7.974912509721141E-2"/>
          <c:y val="2.0401575677504322E-2"/>
          <c:w val="0.87883752684957384"/>
          <c:h val="0.72887389344602604"/>
        </c:manualLayout>
      </c:layout>
      <c:barChart>
        <c:barDir val="bar"/>
        <c:grouping val="clustered"/>
        <c:varyColors val="0"/>
        <c:ser>
          <c:idx val="1"/>
          <c:order val="0"/>
          <c:tx>
            <c:strRef>
              <c:f>'D site'!$C$123</c:f>
              <c:strCache>
                <c:ptCount val="1"/>
                <c:pt idx="0">
                  <c:v>D</c:v>
                </c:pt>
              </c:strCache>
            </c:strRef>
          </c:tx>
          <c:spPr>
            <a:gradFill rotWithShape="0">
              <a:gsLst>
                <a:gs pos="0">
                  <a:srgbClr val="99CC00"/>
                </a:gs>
                <a:gs pos="100000">
                  <a:srgbClr val="008000"/>
                </a:gs>
              </a:gsLst>
              <a:lin ang="5400000" scaled="1"/>
            </a:gradFill>
            <a:ln w="12700">
              <a:solidFill>
                <a:srgbClr val="000000"/>
              </a:solidFill>
              <a:prstDash val="solid"/>
            </a:ln>
          </c:spPr>
          <c:invertIfNegative val="0"/>
          <c:cat>
            <c:strRef>
              <c:f>'D site'!$D$121:$F$121</c:f>
              <c:strCache>
                <c:ptCount val="3"/>
                <c:pt idx="0">
                  <c:v>TC</c:v>
                </c:pt>
                <c:pt idx="1">
                  <c:v>OC</c:v>
                </c:pt>
                <c:pt idx="2">
                  <c:v>EC</c:v>
                </c:pt>
              </c:strCache>
            </c:strRef>
          </c:cat>
          <c:val>
            <c:numRef>
              <c:f>'D site'!$D$123:$F$123</c:f>
              <c:numCache>
                <c:formatCode>General</c:formatCode>
                <c:ptCount val="3"/>
                <c:pt idx="0">
                  <c:v>8.6949179944762918</c:v>
                </c:pt>
                <c:pt idx="1">
                  <c:v>8.1519050691028134</c:v>
                </c:pt>
                <c:pt idx="2">
                  <c:v>0.54301265766291662</c:v>
                </c:pt>
              </c:numCache>
            </c:numRef>
          </c:val>
          <c:extLst xmlns:c16r2="http://schemas.microsoft.com/office/drawing/2015/06/chart">
            <c:ext xmlns:c16="http://schemas.microsoft.com/office/drawing/2014/chart" uri="{C3380CC4-5D6E-409C-BE32-E72D297353CC}">
              <c16:uniqueId val="{00000000-32CD-4E6A-9076-BE0B6E1FADEC}"/>
            </c:ext>
          </c:extLst>
        </c:ser>
        <c:ser>
          <c:idx val="0"/>
          <c:order val="1"/>
          <c:tx>
            <c:strRef>
              <c:f>'D site'!$C$122</c:f>
              <c:strCache>
                <c:ptCount val="1"/>
                <c:pt idx="0">
                  <c:v>A</c:v>
                </c:pt>
              </c:strCache>
            </c:strRef>
          </c:tx>
          <c:spPr>
            <a:gradFill rotWithShape="0">
              <a:gsLst>
                <a:gs pos="0">
                  <a:srgbClr val="9999FF"/>
                </a:gs>
                <a:gs pos="100000">
                  <a:srgbClr val="000000">
                    <a:gamma/>
                    <a:shade val="46275"/>
                    <a:invGamma/>
                  </a:srgbClr>
                </a:gs>
              </a:gsLst>
              <a:lin ang="5400000" scaled="1"/>
            </a:gradFill>
            <a:ln w="12700">
              <a:solidFill>
                <a:srgbClr val="000000"/>
              </a:solidFill>
              <a:prstDash val="solid"/>
            </a:ln>
          </c:spPr>
          <c:invertIfNegative val="0"/>
          <c:cat>
            <c:strRef>
              <c:f>'D site'!$D$121:$F$121</c:f>
              <c:strCache>
                <c:ptCount val="3"/>
                <c:pt idx="0">
                  <c:v>TC</c:v>
                </c:pt>
                <c:pt idx="1">
                  <c:v>OC</c:v>
                </c:pt>
                <c:pt idx="2">
                  <c:v>EC</c:v>
                </c:pt>
              </c:strCache>
            </c:strRef>
          </c:cat>
          <c:val>
            <c:numRef>
              <c:f>'D site'!$D$122:$F$122</c:f>
              <c:numCache>
                <c:formatCode>General</c:formatCode>
                <c:ptCount val="3"/>
                <c:pt idx="0">
                  <c:v>6.2179274572329932</c:v>
                </c:pt>
                <c:pt idx="1">
                  <c:v>5.6126137849437949</c:v>
                </c:pt>
                <c:pt idx="2">
                  <c:v>0.60530469412670129</c:v>
                </c:pt>
              </c:numCache>
            </c:numRef>
          </c:val>
          <c:extLst xmlns:c16r2="http://schemas.microsoft.com/office/drawing/2015/06/chart">
            <c:ext xmlns:c16="http://schemas.microsoft.com/office/drawing/2014/chart" uri="{C3380CC4-5D6E-409C-BE32-E72D297353CC}">
              <c16:uniqueId val="{00000001-32CD-4E6A-9076-BE0B6E1FADEC}"/>
            </c:ext>
          </c:extLst>
        </c:ser>
        <c:dLbls>
          <c:showLegendKey val="0"/>
          <c:showVal val="0"/>
          <c:showCatName val="0"/>
          <c:showSerName val="0"/>
          <c:showPercent val="0"/>
          <c:showBubbleSize val="0"/>
        </c:dLbls>
        <c:gapWidth val="150"/>
        <c:axId val="102468608"/>
        <c:axId val="108790336"/>
      </c:barChart>
      <c:catAx>
        <c:axId val="102468608"/>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108790336"/>
        <c:crosses val="autoZero"/>
        <c:auto val="1"/>
        <c:lblAlgn val="ctr"/>
        <c:lblOffset val="100"/>
        <c:tickLblSkip val="1"/>
        <c:tickMarkSkip val="1"/>
        <c:noMultiLvlLbl val="0"/>
      </c:catAx>
      <c:valAx>
        <c:axId val="108790336"/>
        <c:scaling>
          <c:orientation val="minMax"/>
        </c:scaling>
        <c:delete val="0"/>
        <c:axPos val="b"/>
        <c:majorGridlines>
          <c:spPr>
            <a:ln w="3175">
              <a:solidFill>
                <a:srgbClr val="000000"/>
              </a:solidFill>
              <a:prstDash val="solid"/>
            </a:ln>
          </c:spPr>
        </c:majorGridlines>
        <c:title>
          <c:tx>
            <c:rich>
              <a:bodyPr/>
              <a:lstStyle/>
              <a:p>
                <a:pPr>
                  <a:defRPr/>
                </a:pPr>
                <a:r>
                  <a:rPr lang="en-GB" sz="1400" b="1" i="0" baseline="0" dirty="0">
                    <a:effectLst/>
                  </a:rPr>
                  <a:t>γ(C)</a:t>
                </a:r>
                <a:r>
                  <a:rPr lang="en-GB" sz="1400" b="1" i="0" baseline="-25000" dirty="0">
                    <a:effectLst/>
                  </a:rPr>
                  <a:t>PM10</a:t>
                </a:r>
                <a:r>
                  <a:rPr lang="en-GB" sz="1400" b="1" i="0" baseline="0" dirty="0">
                    <a:effectLst/>
                  </a:rPr>
                  <a:t> /</a:t>
                </a:r>
                <a:r>
                  <a:rPr lang="en-GB" sz="1400" b="1" i="0" baseline="0" dirty="0" err="1">
                    <a:effectLst/>
                  </a:rPr>
                  <a:t>μg</a:t>
                </a:r>
                <a:r>
                  <a:rPr lang="hr-HR" sz="1400" b="1" i="0" baseline="0" dirty="0">
                    <a:effectLst/>
                  </a:rPr>
                  <a:t> </a:t>
                </a:r>
                <a:r>
                  <a:rPr lang="en-GB" sz="1400" b="1" i="0" baseline="0" dirty="0">
                    <a:effectLst/>
                  </a:rPr>
                  <a:t>m</a:t>
                </a:r>
                <a:r>
                  <a:rPr lang="en-GB" sz="1400" b="1" i="0" baseline="30000" dirty="0">
                    <a:effectLst/>
                  </a:rPr>
                  <a:t>-3</a:t>
                </a:r>
                <a:endParaRPr lang="hr-HR" sz="1100" dirty="0">
                  <a:effectLst/>
                </a:endParaRPr>
              </a:p>
            </c:rich>
          </c:tx>
          <c:layout>
            <c:manualLayout>
              <c:xMode val="edge"/>
              <c:yMode val="edge"/>
              <c:x val="0.37964488751773873"/>
              <c:y val="0.9118399124290487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102468608"/>
        <c:crosses val="autoZero"/>
        <c:crossBetween val="between"/>
      </c:valAx>
      <c:spPr>
        <a:solidFill>
          <a:schemeClr val="tx1"/>
        </a:solidFill>
        <a:ln w="12700">
          <a:solidFill>
            <a:srgbClr val="000000"/>
          </a:solidFill>
          <a:prstDash val="solid"/>
        </a:ln>
      </c:spPr>
    </c:plotArea>
    <c:legend>
      <c:legendPos val="r"/>
      <c:layout>
        <c:manualLayout>
          <c:xMode val="edge"/>
          <c:yMode val="edge"/>
          <c:x val="0.84830426779867318"/>
          <c:y val="0.2625843400780577"/>
          <c:w val="6.2203852349738922E-2"/>
          <c:h val="0.1510572265181469"/>
        </c:manualLayout>
      </c:layout>
      <c:overlay val="0"/>
      <c:spPr>
        <a:noFill/>
        <a:ln w="25400">
          <a:noFill/>
        </a:ln>
      </c:spPr>
    </c:legend>
    <c:plotVisOnly val="1"/>
    <c:dispBlanksAs val="gap"/>
    <c:showDLblsOverMax val="0"/>
  </c:chart>
  <c:spPr>
    <a:solidFill>
      <a:schemeClr val="tx1"/>
    </a:solidFill>
    <a:ln w="9525">
      <a:noFill/>
    </a:ln>
  </c:spPr>
  <c:txPr>
    <a:bodyPr/>
    <a:lstStyle/>
    <a:p>
      <a:pPr>
        <a:defRPr sz="1400" b="1" i="0" u="none" strike="noStrike" baseline="0">
          <a:solidFill>
            <a:schemeClr val="bg1"/>
          </a:solidFill>
          <a:latin typeface="Times New Roman" panose="02020603050405020304" pitchFamily="18" charset="0"/>
          <a:ea typeface="Arial"/>
          <a:cs typeface="Times New Roman" panose="02020603050405020304" pitchFamily="18"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6283634665987611E-2"/>
          <c:y val="3.6060544211309037E-7"/>
          <c:w val="0.98078593483937393"/>
          <c:h val="1"/>
        </c:manualLayout>
      </c:layout>
      <c:pieChart>
        <c:varyColors val="1"/>
        <c:ser>
          <c:idx val="0"/>
          <c:order val="0"/>
          <c:tx>
            <c:strRef>
              <c:f>podaci!$D$95</c:f>
              <c:strCache>
                <c:ptCount val="1"/>
                <c:pt idx="0">
                  <c:v>UP</c:v>
                </c:pt>
              </c:strCache>
            </c:strRef>
          </c:tx>
          <c:spPr>
            <a:effectLst>
              <a:outerShdw blurRad="50800" dist="50800" dir="5400000" algn="ctr" rotWithShape="0">
                <a:schemeClr val="tx1"/>
              </a:outerShdw>
            </a:effectLst>
          </c:spPr>
          <c:explosion val="29"/>
          <c:dPt>
            <c:idx val="0"/>
            <c:bubble3D val="0"/>
            <c:explosion val="10"/>
            <c:spPr>
              <a:blipFill>
                <a:blip xmlns:r="http://schemas.openxmlformats.org/officeDocument/2006/relationships" r:embed="rId2"/>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1-501A-4FA9-9CFF-9AB131103106}"/>
              </c:ext>
            </c:extLst>
          </c:dPt>
          <c:dPt>
            <c:idx val="1"/>
            <c:bubble3D val="0"/>
            <c:explosion val="0"/>
            <c:spPr>
              <a:blipFill>
                <a:blip xmlns:r="http://schemas.openxmlformats.org/officeDocument/2006/relationships" r:embed="rId3"/>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3-501A-4FA9-9CFF-9AB131103106}"/>
              </c:ext>
            </c:extLst>
          </c:dPt>
          <c:dPt>
            <c:idx val="2"/>
            <c:bubble3D val="0"/>
            <c:explosion val="9"/>
            <c:spPr>
              <a:blipFill>
                <a:blip xmlns:r="http://schemas.openxmlformats.org/officeDocument/2006/relationships" r:embed="rId4"/>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5-501A-4FA9-9CFF-9AB131103106}"/>
              </c:ext>
            </c:extLst>
          </c:dPt>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501A-4FA9-9CFF-9AB131103106}"/>
                </c:ext>
              </c:extLst>
            </c:dLbl>
            <c:dLbl>
              <c:idx val="1"/>
              <c:layout>
                <c:manualLayout>
                  <c:x val="-3.5340226721622486E-2"/>
                  <c:y val="0"/>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501A-4FA9-9CFF-9AB131103106}"/>
                </c:ext>
              </c:extLst>
            </c:dLbl>
            <c:dLbl>
              <c:idx val="2"/>
              <c:layout>
                <c:manualLayout>
                  <c:x val="0"/>
                  <c:y val="-0.10949784249763989"/>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501A-4FA9-9CFF-9AB131103106}"/>
                </c:ext>
              </c:extLst>
            </c:dLbl>
            <c:spPr>
              <a:noFill/>
              <a:ln>
                <a:noFill/>
              </a:ln>
              <a:effectLst/>
            </c:spPr>
            <c:txPr>
              <a:bodyPr/>
              <a:lstStyle/>
              <a:p>
                <a:pPr>
                  <a:defRPr sz="1600" b="1">
                    <a:latin typeface="+mj-lt"/>
                    <a:cs typeface="Times New Roman" panose="02020603050405020304" pitchFamily="18" charset="0"/>
                  </a:defRPr>
                </a:pPr>
                <a:endParaRPr lang="en-US"/>
              </a:p>
            </c:txPr>
            <c:dLblPos val="outEnd"/>
            <c:showLegendKey val="0"/>
            <c:showVal val="0"/>
            <c:showCatName val="1"/>
            <c:showSerName val="0"/>
            <c:showPercent val="1"/>
            <c:showBubbleSize val="0"/>
            <c:showLeaderLines val="0"/>
            <c:extLst xmlns:c16r2="http://schemas.microsoft.com/office/drawing/2015/06/chart">
              <c:ext xmlns:c15="http://schemas.microsoft.com/office/drawing/2012/chart" uri="{CE6537A1-D6FC-4f65-9D91-7224C49458BB}"/>
            </c:extLst>
          </c:dLbls>
          <c:cat>
            <c:strRef>
              <c:f>podaci!$E$94:$G$94</c:f>
              <c:strCache>
                <c:ptCount val="3"/>
                <c:pt idx="0">
                  <c:v>ostala onečišćenja u PM2,5 </c:v>
                </c:pt>
                <c:pt idx="1">
                  <c:v>EC</c:v>
                </c:pt>
                <c:pt idx="2">
                  <c:v>OC</c:v>
                </c:pt>
              </c:strCache>
            </c:strRef>
          </c:cat>
          <c:val>
            <c:numRef>
              <c:f>podaci!$E$95:$G$95</c:f>
              <c:numCache>
                <c:formatCode>General</c:formatCode>
                <c:ptCount val="3"/>
                <c:pt idx="0">
                  <c:v>54.2</c:v>
                </c:pt>
                <c:pt idx="1">
                  <c:v>4.3</c:v>
                </c:pt>
                <c:pt idx="2">
                  <c:v>41.5</c:v>
                </c:pt>
              </c:numCache>
            </c:numRef>
          </c:val>
          <c:extLst xmlns:c16r2="http://schemas.microsoft.com/office/drawing/2015/06/chart">
            <c:ext xmlns:c16="http://schemas.microsoft.com/office/drawing/2014/chart" uri="{C3380CC4-5D6E-409C-BE32-E72D297353CC}">
              <c16:uniqueId val="{00000006-501A-4FA9-9CFF-9AB131103106}"/>
            </c:ext>
          </c:extLst>
        </c:ser>
        <c:dLbls>
          <c:showLegendKey val="0"/>
          <c:showVal val="0"/>
          <c:showCatName val="0"/>
          <c:showSerName val="0"/>
          <c:showPercent val="0"/>
          <c:showBubbleSize val="0"/>
          <c:showLeaderLines val="0"/>
        </c:dLbls>
        <c:firstSliceAng val="0"/>
      </c:pieChart>
      <c:spPr>
        <a:effectLst/>
        <a:scene3d>
          <a:camera prst="orthographicFront"/>
          <a:lightRig rig="threePt" dir="t"/>
        </a:scene3d>
        <a:sp3d>
          <a:bevelT/>
        </a:sp3d>
      </c:spPr>
    </c:plotArea>
    <c:plotVisOnly val="1"/>
    <c:dispBlanksAs val="zero"/>
    <c:showDLblsOverMax val="0"/>
  </c:chart>
  <c:spPr>
    <a:noFill/>
    <a:ln>
      <a:noFill/>
    </a:ln>
  </c:spPr>
  <c:externalData r:id="rId5">
    <c:autoUpdate val="0"/>
  </c:externalData>
  <c:userShapes r:id="rId6"/>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85932427297023"/>
          <c:y val="0.25989128520710347"/>
          <c:w val="0.71426256627809603"/>
          <c:h val="0.71300478812639867"/>
        </c:manualLayout>
      </c:layout>
      <c:pieChart>
        <c:varyColors val="1"/>
        <c:ser>
          <c:idx val="0"/>
          <c:order val="0"/>
          <c:tx>
            <c:strRef>
              <c:f>podaci!$I$95</c:f>
              <c:strCache>
                <c:ptCount val="1"/>
                <c:pt idx="0">
                  <c:v>RP</c:v>
                </c:pt>
              </c:strCache>
            </c:strRef>
          </c:tx>
          <c:spPr>
            <a:effectLst>
              <a:outerShdw blurRad="50800" dist="50800" dir="5400000" algn="ctr" rotWithShape="0">
                <a:schemeClr val="tx2">
                  <a:lumMod val="50000"/>
                </a:schemeClr>
              </a:outerShdw>
            </a:effectLst>
          </c:spPr>
          <c:explosion val="7"/>
          <c:dPt>
            <c:idx val="0"/>
            <c:bubble3D val="0"/>
            <c:explosion val="13"/>
            <c:spPr>
              <a:blipFill>
                <a:blip xmlns:r="http://schemas.openxmlformats.org/officeDocument/2006/relationships" r:embed="rId2"/>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1-09DF-4769-915C-7063DCA32F6D}"/>
              </c:ext>
            </c:extLst>
          </c:dPt>
          <c:dPt>
            <c:idx val="1"/>
            <c:bubble3D val="0"/>
            <c:explosion val="0"/>
            <c:spPr>
              <a:blipFill>
                <a:blip xmlns:r="http://schemas.openxmlformats.org/officeDocument/2006/relationships" r:embed="rId3"/>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3-09DF-4769-915C-7063DCA32F6D}"/>
              </c:ext>
            </c:extLst>
          </c:dPt>
          <c:dPt>
            <c:idx val="2"/>
            <c:bubble3D val="0"/>
            <c:spPr>
              <a:blipFill>
                <a:blip xmlns:r="http://schemas.openxmlformats.org/officeDocument/2006/relationships" r:embed="rId4"/>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5-09DF-4769-915C-7063DCA32F6D}"/>
              </c:ext>
            </c:extLst>
          </c:dPt>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09DF-4769-915C-7063DCA32F6D}"/>
                </c:ext>
              </c:extLst>
            </c:dLbl>
            <c:dLbl>
              <c:idx val="1"/>
              <c:layout>
                <c:manualLayout>
                  <c:x val="-4.4372197425950305E-2"/>
                  <c:y val="0"/>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09DF-4769-915C-7063DCA32F6D}"/>
                </c:ext>
              </c:extLst>
            </c:dLbl>
            <c:dLbl>
              <c:idx val="2"/>
              <c:layout>
                <c:manualLayout>
                  <c:x val="3.4866795663670638E-2"/>
                  <c:y val="-0.1150215448902491"/>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09DF-4769-915C-7063DCA32F6D}"/>
                </c:ext>
              </c:extLst>
            </c:dLbl>
            <c:spPr>
              <a:noFill/>
              <a:ln>
                <a:noFill/>
              </a:ln>
              <a:effectLst/>
            </c:spPr>
            <c:txPr>
              <a:bodyPr/>
              <a:lstStyle/>
              <a:p>
                <a:pPr>
                  <a:defRPr sz="1600" b="1">
                    <a:latin typeface="+mj-lt"/>
                    <a:cs typeface="Times New Roman" panose="02020603050405020304" pitchFamily="18" charset="0"/>
                  </a:defRPr>
                </a:pPr>
                <a:endParaRPr lang="en-US"/>
              </a:p>
            </c:txPr>
            <c:dLblPos val="outEnd"/>
            <c:showLegendKey val="0"/>
            <c:showVal val="0"/>
            <c:showCatName val="1"/>
            <c:showSerName val="0"/>
            <c:showPercent val="1"/>
            <c:showBubbleSize val="0"/>
            <c:showLeaderLines val="0"/>
            <c:extLst xmlns:c16r2="http://schemas.microsoft.com/office/drawing/2015/06/chart">
              <c:ext xmlns:c15="http://schemas.microsoft.com/office/drawing/2012/chart" uri="{CE6537A1-D6FC-4f65-9D91-7224C49458BB}"/>
            </c:extLst>
          </c:dLbls>
          <c:cat>
            <c:strRef>
              <c:f>podaci!$J$94:$L$94</c:f>
              <c:strCache>
                <c:ptCount val="3"/>
                <c:pt idx="0">
                  <c:v>ostala onečišćenja u PM2,5 </c:v>
                </c:pt>
                <c:pt idx="1">
                  <c:v>EC</c:v>
                </c:pt>
                <c:pt idx="2">
                  <c:v>OC</c:v>
                </c:pt>
              </c:strCache>
            </c:strRef>
          </c:cat>
          <c:val>
            <c:numRef>
              <c:f>podaci!$J$95:$L$95</c:f>
              <c:numCache>
                <c:formatCode>General</c:formatCode>
                <c:ptCount val="3"/>
                <c:pt idx="0">
                  <c:v>58.7</c:v>
                </c:pt>
                <c:pt idx="1">
                  <c:v>1.5</c:v>
                </c:pt>
                <c:pt idx="2">
                  <c:v>39.800000000000011</c:v>
                </c:pt>
              </c:numCache>
            </c:numRef>
          </c:val>
          <c:extLst xmlns:c16r2="http://schemas.microsoft.com/office/drawing/2015/06/chart">
            <c:ext xmlns:c16="http://schemas.microsoft.com/office/drawing/2014/chart" uri="{C3380CC4-5D6E-409C-BE32-E72D297353CC}">
              <c16:uniqueId val="{00000006-09DF-4769-915C-7063DCA32F6D}"/>
            </c:ext>
          </c:extLst>
        </c:ser>
        <c:dLbls>
          <c:showLegendKey val="0"/>
          <c:showVal val="0"/>
          <c:showCatName val="0"/>
          <c:showSerName val="0"/>
          <c:showPercent val="0"/>
          <c:showBubbleSize val="0"/>
          <c:showLeaderLines val="0"/>
        </c:dLbls>
        <c:firstSliceAng val="0"/>
      </c:pieChart>
    </c:plotArea>
    <c:plotVisOnly val="1"/>
    <c:dispBlanksAs val="zero"/>
    <c:showDLblsOverMax val="0"/>
  </c:chart>
  <c:spPr>
    <a:noFill/>
    <a:ln>
      <a:noFill/>
    </a:ln>
  </c:spPr>
  <c:externalData r:id="rId5">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786562033897861E-2"/>
          <c:y val="6.2014605497586653E-2"/>
          <c:w val="0.94681220746464978"/>
          <c:h val="0.91875851242866025"/>
        </c:manualLayout>
      </c:layout>
      <c:pieChart>
        <c:varyColors val="1"/>
        <c:ser>
          <c:idx val="0"/>
          <c:order val="0"/>
          <c:tx>
            <c:strRef>
              <c:f>podaci!$P$95</c:f>
              <c:strCache>
                <c:ptCount val="1"/>
                <c:pt idx="0">
                  <c:v>UI</c:v>
                </c:pt>
              </c:strCache>
            </c:strRef>
          </c:tx>
          <c:spPr>
            <a:effectLst>
              <a:outerShdw blurRad="50800" dist="50800" dir="5400000" algn="ctr" rotWithShape="0">
                <a:schemeClr val="tx2">
                  <a:lumMod val="50000"/>
                </a:schemeClr>
              </a:outerShdw>
            </a:effectLst>
          </c:spPr>
          <c:explosion val="27"/>
          <c:dPt>
            <c:idx val="0"/>
            <c:bubble3D val="0"/>
            <c:explosion val="11"/>
            <c:spPr>
              <a:blipFill>
                <a:blip xmlns:r="http://schemas.openxmlformats.org/officeDocument/2006/relationships" r:embed="rId2"/>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1-2AE8-46D5-A63A-1ABD3E92E981}"/>
              </c:ext>
            </c:extLst>
          </c:dPt>
          <c:dPt>
            <c:idx val="1"/>
            <c:bubble3D val="0"/>
            <c:explosion val="4"/>
            <c:spPr>
              <a:blipFill>
                <a:blip xmlns:r="http://schemas.openxmlformats.org/officeDocument/2006/relationships" r:embed="rId3"/>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3-2AE8-46D5-A63A-1ABD3E92E981}"/>
              </c:ext>
            </c:extLst>
          </c:dPt>
          <c:dPt>
            <c:idx val="2"/>
            <c:bubble3D val="0"/>
            <c:explosion val="9"/>
            <c:spPr>
              <a:blipFill>
                <a:blip xmlns:r="http://schemas.openxmlformats.org/officeDocument/2006/relationships" r:embed="rId4"/>
                <a:tile tx="0" ty="0" sx="100000" sy="100000" flip="none" algn="tl"/>
              </a:blipFill>
              <a:effectLst>
                <a:outerShdw blurRad="50800" dist="50800" dir="5400000" algn="ctr" rotWithShape="0">
                  <a:schemeClr val="tx1"/>
                </a:outerShdw>
              </a:effectLst>
              <a:scene3d>
                <a:camera prst="orthographicFront"/>
                <a:lightRig rig="threePt" dir="t"/>
              </a:scene3d>
              <a:sp3d>
                <a:bevelT/>
              </a:sp3d>
            </c:spPr>
            <c:extLst xmlns:c16r2="http://schemas.microsoft.com/office/drawing/2015/06/chart">
              <c:ext xmlns:c16="http://schemas.microsoft.com/office/drawing/2014/chart" uri="{C3380CC4-5D6E-409C-BE32-E72D297353CC}">
                <c16:uniqueId val="{00000005-2AE8-46D5-A63A-1ABD3E92E981}"/>
              </c:ext>
            </c:extLst>
          </c:dPt>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2AE8-46D5-A63A-1ABD3E92E981}"/>
                </c:ext>
              </c:extLst>
            </c:dLbl>
            <c:dLbl>
              <c:idx val="2"/>
              <c:layout>
                <c:manualLayout>
                  <c:x val="5.088501958174179E-2"/>
                  <c:y val="2.3139097946290933E-3"/>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2AE8-46D5-A63A-1ABD3E92E981}"/>
                </c:ext>
              </c:extLst>
            </c:dLbl>
            <c:spPr>
              <a:noFill/>
              <a:ln>
                <a:noFill/>
              </a:ln>
              <a:effectLst/>
            </c:spPr>
            <c:txPr>
              <a:bodyPr/>
              <a:lstStyle/>
              <a:p>
                <a:pPr>
                  <a:defRPr sz="1600" b="1">
                    <a:latin typeface="+mj-lt"/>
                    <a:cs typeface="Times New Roman" panose="02020603050405020304" pitchFamily="18" charset="0"/>
                  </a:defRPr>
                </a:pPr>
                <a:endParaRPr lang="en-US"/>
              </a:p>
            </c:txPr>
            <c:dLblPos val="outEnd"/>
            <c:showLegendKey val="0"/>
            <c:showVal val="0"/>
            <c:showCatName val="1"/>
            <c:showSerName val="0"/>
            <c:showPercent val="1"/>
            <c:showBubbleSize val="0"/>
            <c:showLeaderLines val="0"/>
            <c:extLst xmlns:c16r2="http://schemas.microsoft.com/office/drawing/2015/06/chart">
              <c:ext xmlns:c15="http://schemas.microsoft.com/office/drawing/2012/chart" uri="{CE6537A1-D6FC-4f65-9D91-7224C49458BB}"/>
            </c:extLst>
          </c:dLbls>
          <c:cat>
            <c:strRef>
              <c:f>podaci!$Q$94:$S$94</c:f>
              <c:strCache>
                <c:ptCount val="3"/>
                <c:pt idx="0">
                  <c:v>ostala onečišćenja u PM2,5 </c:v>
                </c:pt>
                <c:pt idx="1">
                  <c:v>EC</c:v>
                </c:pt>
                <c:pt idx="2">
                  <c:v>OC</c:v>
                </c:pt>
              </c:strCache>
            </c:strRef>
          </c:cat>
          <c:val>
            <c:numRef>
              <c:f>podaci!$Q$95:$S$95</c:f>
              <c:numCache>
                <c:formatCode>General</c:formatCode>
                <c:ptCount val="3"/>
                <c:pt idx="0">
                  <c:v>65.2</c:v>
                </c:pt>
                <c:pt idx="1">
                  <c:v>1.7</c:v>
                </c:pt>
                <c:pt idx="2">
                  <c:v>33.1</c:v>
                </c:pt>
              </c:numCache>
            </c:numRef>
          </c:val>
          <c:extLst xmlns:c16r2="http://schemas.microsoft.com/office/drawing/2015/06/chart">
            <c:ext xmlns:c16="http://schemas.microsoft.com/office/drawing/2014/chart" uri="{C3380CC4-5D6E-409C-BE32-E72D297353CC}">
              <c16:uniqueId val="{00000006-2AE8-46D5-A63A-1ABD3E92E981}"/>
            </c:ext>
          </c:extLst>
        </c:ser>
        <c:dLbls>
          <c:showLegendKey val="0"/>
          <c:showVal val="0"/>
          <c:showCatName val="0"/>
          <c:showSerName val="0"/>
          <c:showPercent val="0"/>
          <c:showBubbleSize val="0"/>
          <c:showLeaderLines val="0"/>
        </c:dLbls>
        <c:firstSliceAng val="0"/>
      </c:pieChart>
    </c:plotArea>
    <c:plotVisOnly val="1"/>
    <c:dispBlanksAs val="zero"/>
    <c:showDLblsOverMax val="0"/>
  </c:chart>
  <c:spPr>
    <a:noFill/>
    <a:ln>
      <a:noFill/>
    </a:ln>
  </c:spPr>
  <c:externalData r:id="rId5">
    <c:autoUpdate val="0"/>
  </c:externalData>
</c:chartSpace>
</file>

<file path=ppt/drawings/drawing1.xml><?xml version="1.0" encoding="utf-8"?>
<c:userShapes xmlns:c="http://schemas.openxmlformats.org/drawingml/2006/chart">
  <cdr:relSizeAnchor xmlns:cdr="http://schemas.openxmlformats.org/drawingml/2006/chartDrawing">
    <cdr:from>
      <cdr:x>0.82385</cdr:x>
      <cdr:y>0.64999</cdr:y>
    </cdr:from>
    <cdr:to>
      <cdr:x>0.87204</cdr:x>
      <cdr:y>0.75731</cdr:y>
    </cdr:to>
    <cdr:sp macro="" textlink="">
      <cdr:nvSpPr>
        <cdr:cNvPr id="2" name="5-Point Star 12">
          <a:extLst xmlns:a="http://schemas.openxmlformats.org/drawingml/2006/main">
            <a:ext uri="{FF2B5EF4-FFF2-40B4-BE49-F238E27FC236}">
              <a16:creationId xmlns="" xmlns:a16="http://schemas.microsoft.com/office/drawing/2014/main" id="{5E3CFD99-BE38-4B8B-ABB4-F5FABE33869C}"/>
            </a:ext>
          </a:extLst>
        </cdr:cNvPr>
        <cdr:cNvSpPr/>
      </cdr:nvSpPr>
      <cdr:spPr bwMode="auto">
        <a:xfrm xmlns:a="http://schemas.openxmlformats.org/drawingml/2006/main">
          <a:off x="4923883" y="1744349"/>
          <a:ext cx="288032" cy="288032"/>
        </a:xfrm>
        <a:prstGeom xmlns:a="http://schemas.openxmlformats.org/drawingml/2006/main" prst="star5">
          <a:avLst/>
        </a:prstGeom>
        <a:solidFill xmlns:a="http://schemas.openxmlformats.org/drawingml/2006/main">
          <a:srgbClr val="FFFF00"/>
        </a:solidFill>
        <a:ln xmlns:a="http://schemas.openxmlformats.org/drawingml/2006/main">
          <a:solidFill>
            <a:srgbClr val="FFC000"/>
          </a:solidFill>
          <a:headEnd type="none" w="med" len="med"/>
          <a:tailEnd type="none" w="med" len="med"/>
        </a:ln>
      </cdr:spPr>
      <cdr:style>
        <a:lnRef xmlns:a="http://schemas.openxmlformats.org/drawingml/2006/main" idx="0">
          <a:schemeClr val="accent1"/>
        </a:lnRef>
        <a:fillRef xmlns:a="http://schemas.openxmlformats.org/drawingml/2006/main" idx="3">
          <a:schemeClr val="accent1"/>
        </a:fillRef>
        <a:effectRef xmlns:a="http://schemas.openxmlformats.org/drawingml/2006/main" idx="3">
          <a:schemeClr val="accent1"/>
        </a:effectRef>
        <a:fontRef xmlns:a="http://schemas.openxmlformats.org/drawingml/2006/main" idx="minor">
          <a:schemeClr val="lt1"/>
        </a:fontRef>
      </cdr:style>
      <cdr:txBody>
        <a:bodyPr xmlns:a="http://schemas.openxmlformats.org/drawingml/2006/main" vert="horz" wrap="square" lIns="91436" tIns="45718" rIns="91436" bIns="45718" numCol="1" rtlCol="0" anchor="ctr" anchorCtr="0" compatLnSpc="1">
          <a:prstTxWarp prst="textNoShape">
            <a:avLst/>
          </a:prstTxWarp>
        </a:bodyPr>
        <a:lstStyle xmlns:a="http://schemas.openxmlformats.org/drawingml/2006/main">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pPr algn="ctr" defTabSz="914099" fontAlgn="base">
            <a:spcBef>
              <a:spcPct val="0"/>
            </a:spcBef>
            <a:spcAft>
              <a:spcPct val="0"/>
            </a:spcAft>
          </a:pPr>
          <a:endParaRPr lang="en-GB"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Segoe" pitchFamily="34" charset="0"/>
          </a:endParaRPr>
        </a:p>
      </cdr:txBody>
    </cdr:sp>
  </cdr:relSizeAnchor>
  <cdr:relSizeAnchor xmlns:cdr="http://schemas.openxmlformats.org/drawingml/2006/chartDrawing">
    <cdr:from>
      <cdr:x>0.74929</cdr:x>
      <cdr:y>0.39267</cdr:y>
    </cdr:from>
    <cdr:to>
      <cdr:x>0.79748</cdr:x>
      <cdr:y>0.5</cdr:y>
    </cdr:to>
    <cdr:sp macro="" textlink="">
      <cdr:nvSpPr>
        <cdr:cNvPr id="4" name="5-Point Star 12">
          <a:extLst xmlns:a="http://schemas.openxmlformats.org/drawingml/2006/main">
            <a:ext uri="{FF2B5EF4-FFF2-40B4-BE49-F238E27FC236}">
              <a16:creationId xmlns="" xmlns:a16="http://schemas.microsoft.com/office/drawing/2014/main" id="{5EA4CC8C-52B2-4999-BD6D-4FDB64D87763}"/>
            </a:ext>
          </a:extLst>
        </cdr:cNvPr>
        <cdr:cNvSpPr/>
      </cdr:nvSpPr>
      <cdr:spPr bwMode="auto">
        <a:xfrm xmlns:a="http://schemas.openxmlformats.org/drawingml/2006/main">
          <a:off x="4478257" y="1053805"/>
          <a:ext cx="288032" cy="288032"/>
        </a:xfrm>
        <a:prstGeom xmlns:a="http://schemas.openxmlformats.org/drawingml/2006/main" prst="star5">
          <a:avLst/>
        </a:prstGeom>
        <a:solidFill xmlns:a="http://schemas.openxmlformats.org/drawingml/2006/main">
          <a:srgbClr val="FFFF00"/>
        </a:solidFill>
        <a:ln xmlns:a="http://schemas.openxmlformats.org/drawingml/2006/main">
          <a:solidFill>
            <a:srgbClr val="FFC000"/>
          </a:solidFill>
          <a:headEnd type="none" w="med" len="med"/>
          <a:tailEnd type="none" w="med" len="med"/>
        </a:ln>
      </cdr:spPr>
      <cdr:style>
        <a:lnRef xmlns:a="http://schemas.openxmlformats.org/drawingml/2006/main" idx="0">
          <a:schemeClr val="accent1"/>
        </a:lnRef>
        <a:fillRef xmlns:a="http://schemas.openxmlformats.org/drawingml/2006/main" idx="3">
          <a:schemeClr val="accent1"/>
        </a:fillRef>
        <a:effectRef xmlns:a="http://schemas.openxmlformats.org/drawingml/2006/main" idx="3">
          <a:schemeClr val="accent1"/>
        </a:effectRef>
        <a:fontRef xmlns:a="http://schemas.openxmlformats.org/drawingml/2006/main" idx="minor">
          <a:schemeClr val="lt1"/>
        </a:fontRef>
      </cdr:style>
      <cdr:txBody>
        <a:bodyPr xmlns:a="http://schemas.openxmlformats.org/drawingml/2006/main" vert="horz" wrap="square" lIns="91436" tIns="45718" rIns="91436" bIns="45718" numCol="1" rtlCol="0" anchor="ctr" anchorCtr="0" compatLnSpc="1">
          <a:prstTxWarp prst="textNoShape">
            <a:avLst/>
          </a:prstTxWarp>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defTabSz="914099" fontAlgn="base">
            <a:spcBef>
              <a:spcPct val="0"/>
            </a:spcBef>
            <a:spcAft>
              <a:spcPct val="0"/>
            </a:spcAft>
          </a:pPr>
          <a:endParaRPr lang="en-GB"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Segoe"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0.54128</cdr:x>
      <cdr:y>0.39387</cdr:y>
    </cdr:from>
    <cdr:to>
      <cdr:x>0.91639</cdr:x>
      <cdr:y>0.58585</cdr:y>
    </cdr:to>
    <cdr:sp macro="" textlink="">
      <cdr:nvSpPr>
        <cdr:cNvPr id="2" name="TextBox 1"/>
        <cdr:cNvSpPr txBox="1"/>
      </cdr:nvSpPr>
      <cdr:spPr>
        <a:xfrm xmlns:a="http://schemas.openxmlformats.org/drawingml/2006/main">
          <a:off x="1530434" y="1092246"/>
          <a:ext cx="1060605" cy="532378"/>
        </a:xfrm>
        <a:prstGeom xmlns:a="http://schemas.openxmlformats.org/drawingml/2006/main" prst="rect">
          <a:avLst/>
        </a:prstGeom>
      </cdr:spPr>
      <cdr:txBody>
        <a:bodyPr xmlns:a="http://schemas.openxmlformats.org/drawingml/2006/main" wrap="square" rtlCol="0"/>
        <a:lstStyle xmlns:a="http://schemas.openxmlformats.org/drawingml/2006/main">
          <a:defPPr>
            <a:defRPr lang="en-US"/>
          </a:defPPr>
          <a:lvl1pPr algn="l" rtl="0" fontAlgn="base">
            <a:spcBef>
              <a:spcPct val="0"/>
            </a:spcBef>
            <a:spcAft>
              <a:spcPct val="0"/>
            </a:spcAft>
            <a:defRPr kern="1200">
              <a:solidFill>
                <a:schemeClr val="tx1"/>
              </a:solidFill>
              <a:latin typeface="Arial" charset="0"/>
              <a:ea typeface="+mn-ea"/>
              <a:cs typeface="+mn-cs"/>
            </a:defRPr>
          </a:lvl1pPr>
          <a:lvl2pPr marL="1954530" algn="l" rtl="0" fontAlgn="base">
            <a:spcBef>
              <a:spcPct val="0"/>
            </a:spcBef>
            <a:spcAft>
              <a:spcPct val="0"/>
            </a:spcAft>
            <a:defRPr kern="1200">
              <a:solidFill>
                <a:schemeClr val="tx1"/>
              </a:solidFill>
              <a:latin typeface="Arial" charset="0"/>
              <a:ea typeface="+mn-ea"/>
              <a:cs typeface="+mn-cs"/>
            </a:defRPr>
          </a:lvl2pPr>
          <a:lvl3pPr marL="3909060" algn="l" rtl="0" fontAlgn="base">
            <a:spcBef>
              <a:spcPct val="0"/>
            </a:spcBef>
            <a:spcAft>
              <a:spcPct val="0"/>
            </a:spcAft>
            <a:defRPr kern="1200">
              <a:solidFill>
                <a:schemeClr val="tx1"/>
              </a:solidFill>
              <a:latin typeface="Arial" charset="0"/>
              <a:ea typeface="+mn-ea"/>
              <a:cs typeface="+mn-cs"/>
            </a:defRPr>
          </a:lvl3pPr>
          <a:lvl4pPr marL="5863590" algn="l" rtl="0" fontAlgn="base">
            <a:spcBef>
              <a:spcPct val="0"/>
            </a:spcBef>
            <a:spcAft>
              <a:spcPct val="0"/>
            </a:spcAft>
            <a:defRPr kern="1200">
              <a:solidFill>
                <a:schemeClr val="tx1"/>
              </a:solidFill>
              <a:latin typeface="Arial" charset="0"/>
              <a:ea typeface="+mn-ea"/>
              <a:cs typeface="+mn-cs"/>
            </a:defRPr>
          </a:lvl4pPr>
          <a:lvl5pPr marL="7818120" algn="l" rtl="0" fontAlgn="base">
            <a:spcBef>
              <a:spcPct val="0"/>
            </a:spcBef>
            <a:spcAft>
              <a:spcPct val="0"/>
            </a:spcAft>
            <a:defRPr kern="1200">
              <a:solidFill>
                <a:schemeClr val="tx1"/>
              </a:solidFill>
              <a:latin typeface="Arial" charset="0"/>
              <a:ea typeface="+mn-ea"/>
              <a:cs typeface="+mn-cs"/>
            </a:defRPr>
          </a:lvl5pPr>
          <a:lvl6pPr marL="9772650" algn="l" defTabSz="3909060" rtl="0" eaLnBrk="1" latinLnBrk="0" hangingPunct="1">
            <a:defRPr kern="1200">
              <a:solidFill>
                <a:schemeClr val="tx1"/>
              </a:solidFill>
              <a:latin typeface="Arial" charset="0"/>
              <a:ea typeface="+mn-ea"/>
              <a:cs typeface="+mn-cs"/>
            </a:defRPr>
          </a:lvl6pPr>
          <a:lvl7pPr marL="11727180" algn="l" defTabSz="3909060" rtl="0" eaLnBrk="1" latinLnBrk="0" hangingPunct="1">
            <a:defRPr kern="1200">
              <a:solidFill>
                <a:schemeClr val="tx1"/>
              </a:solidFill>
              <a:latin typeface="Arial" charset="0"/>
              <a:ea typeface="+mn-ea"/>
              <a:cs typeface="+mn-cs"/>
            </a:defRPr>
          </a:lvl7pPr>
          <a:lvl8pPr marL="13681710" algn="l" defTabSz="3909060" rtl="0" eaLnBrk="1" latinLnBrk="0" hangingPunct="1">
            <a:defRPr kern="1200">
              <a:solidFill>
                <a:schemeClr val="tx1"/>
              </a:solidFill>
              <a:latin typeface="Arial" charset="0"/>
              <a:ea typeface="+mn-ea"/>
              <a:cs typeface="+mn-cs"/>
            </a:defRPr>
          </a:lvl8pPr>
          <a:lvl9pPr marL="15636240" algn="l" defTabSz="3909060" rtl="0" eaLnBrk="1" latinLnBrk="0" hangingPunct="1">
            <a:defRPr kern="1200">
              <a:solidFill>
                <a:schemeClr val="tx1"/>
              </a:solidFill>
              <a:latin typeface="Arial" charset="0"/>
              <a:ea typeface="+mn-ea"/>
              <a:cs typeface="+mn-cs"/>
            </a:defRPr>
          </a:lvl9pPr>
        </a:lstStyle>
        <a:p xmlns:a="http://schemas.openxmlformats.org/drawingml/2006/main">
          <a:pPr algn="ctr"/>
          <a:r>
            <a:rPr lang="hr-HR" sz="1200" b="1" dirty="0">
              <a:solidFill>
                <a:schemeClr val="bg1"/>
              </a:solidFill>
              <a:latin typeface="Calibri" panose="020F0502020204030204" pitchFamily="34" charset="0"/>
              <a:cs typeface="Times New Roman" panose="02020603050405020304" pitchFamily="18" charset="0"/>
            </a:rPr>
            <a:t>ostala onečišćenja </a:t>
          </a:r>
        </a:p>
        <a:p xmlns:a="http://schemas.openxmlformats.org/drawingml/2006/main">
          <a:pPr algn="ctr"/>
          <a:r>
            <a:rPr lang="hr-HR" sz="1200" b="1" dirty="0">
              <a:solidFill>
                <a:schemeClr val="bg1"/>
              </a:solidFill>
              <a:latin typeface="Calibri" panose="020F0502020204030204" pitchFamily="34" charset="0"/>
              <a:cs typeface="Times New Roman" panose="02020603050405020304" pitchFamily="18" charset="0"/>
            </a:rPr>
            <a:t>u PM2,5</a:t>
          </a:r>
        </a:p>
        <a:p xmlns:a="http://schemas.openxmlformats.org/drawingml/2006/main">
          <a:pPr algn="ctr"/>
          <a:r>
            <a:rPr lang="hr-HR" sz="1600" b="1" dirty="0">
              <a:solidFill>
                <a:schemeClr val="bg1"/>
              </a:solidFill>
              <a:latin typeface="Calibri" panose="020F0502020204030204" pitchFamily="34" charset="0"/>
              <a:cs typeface="Times New Roman" panose="02020603050405020304" pitchFamily="18" charset="0"/>
            </a:rPr>
            <a:t>54 %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11/3/2017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nciklopedija.hr/natuknica.aspx?ID=2341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hr-HR" b="0" dirty="0" smtClean="0"/>
              <a:t>- </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najvažniji minerali: → </a:t>
            </a:r>
            <a:r>
              <a:rPr kumimoji="0" lang="hr-HR" sz="2000" b="0" i="0" u="none" strike="noStrike" kern="1200" cap="none" spc="0" normalizeH="0" baseline="0" noProof="0" dirty="0" err="1" smtClean="0">
                <a:ln>
                  <a:noFill/>
                </a:ln>
                <a:solidFill>
                  <a:srgbClr val="4F81BD"/>
                </a:solidFill>
                <a:effectLst/>
                <a:uLnTx/>
                <a:uFillTx/>
                <a:latin typeface="Calibri" pitchFamily="34" charset="0"/>
                <a:ea typeface="+mn-ea"/>
                <a:cs typeface="Arial" charset="0"/>
                <a:hlinkClick r:id="rId3"/>
              </a:rPr>
              <a:t>grinokit</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i </a:t>
            </a:r>
            <a:r>
              <a:rPr kumimoji="0" lang="hr-HR" sz="2000" b="0" i="1" u="none" strike="noStrike" kern="1200" cap="none" spc="0" normalizeH="0" baseline="0" noProof="0" dirty="0" err="1" smtClean="0">
                <a:ln>
                  <a:noFill/>
                </a:ln>
                <a:solidFill>
                  <a:srgbClr val="4F81BD"/>
                </a:solidFill>
                <a:effectLst/>
                <a:uLnTx/>
                <a:uFillTx/>
                <a:latin typeface="Calibri" pitchFamily="34" charset="0"/>
                <a:ea typeface="+mn-ea"/>
                <a:cs typeface="Arial" charset="0"/>
              </a:rPr>
              <a:t>otavit</a:t>
            </a:r>
            <a:r>
              <a:rPr kumimoji="0" lang="hr-HR" sz="2000" b="0"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hr-HR" sz="2000" b="0" i="0" u="none" strike="noStrike" kern="1200" cap="none" spc="0" normalizeH="0" baseline="0" noProof="0" dirty="0" smtClean="0">
                <a:ln>
                  <a:noFill/>
                </a:ln>
                <a:solidFill>
                  <a:srgbClr val="4F81BD"/>
                </a:solidFill>
                <a:effectLst/>
                <a:uLnTx/>
                <a:uFillTx/>
                <a:latin typeface="Calibri" pitchFamily="34" charset="0"/>
                <a:ea typeface="+mn-ea"/>
                <a:cs typeface="Arial" charset="0"/>
              </a:rPr>
              <a:t>kadmijev karbonat (CdCO</a:t>
            </a:r>
            <a:r>
              <a:rPr kumimoji="0" lang="hr-HR" sz="2000" b="0"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2000" b="0" i="0" u="none" strike="noStrike" kern="1200" cap="none" spc="0" normalizeH="0" baseline="0" noProof="0" dirty="0" smtClean="0">
                <a:ln>
                  <a:noFill/>
                </a:ln>
                <a:solidFill>
                  <a:srgbClr val="4F81BD"/>
                </a:solidFill>
                <a:effectLst/>
                <a:uLnTx/>
                <a:uFillTx/>
                <a:latin typeface="Calibri" pitchFamily="34" charset="0"/>
                <a:ea typeface="+mn-ea"/>
                <a:cs typeface="Arial" charset="0"/>
              </a:rPr>
              <a:t>)</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dobiva se kao sporedni produkt pri dobivanju cinka, bakra i olova</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sastojak je </a:t>
            </a:r>
            <a:r>
              <a:rPr kumimoji="0" lang="hr-HR" sz="20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lakotaljivih</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slitina za lemljenje (</a:t>
            </a:r>
            <a:r>
              <a:rPr kumimoji="0" lang="hr-HR" sz="20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Woodova</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slitina), čvrstih i tvrdih slitina za strojna ležišta, amalgama u </a:t>
            </a:r>
            <a:r>
              <a:rPr kumimoji="0" lang="hr-HR" sz="20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Westonovu</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galvanskom članku, galvanskih članaka u satovima, kalkulatorima i sl.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1"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kadmijev oksid,</a:t>
            </a:r>
            <a:r>
              <a:rPr kumimoji="0" lang="hr-HR" sz="2000" b="0" i="0"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 </a:t>
            </a:r>
            <a:r>
              <a:rPr kumimoji="0" lang="hr-HR" sz="2000" b="0" i="1"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sulfid,</a:t>
            </a:r>
            <a:r>
              <a:rPr kumimoji="0" lang="hr-HR" sz="2000" b="0" i="0"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 </a:t>
            </a:r>
            <a:r>
              <a:rPr kumimoji="0" lang="hr-HR" sz="2000" b="0" i="1" u="none" strike="noStrike" kern="1200" cap="none" spc="0" normalizeH="0" baseline="0" noProof="0" dirty="0" err="1" smtClean="0">
                <a:ln>
                  <a:noFill/>
                </a:ln>
                <a:solidFill>
                  <a:srgbClr val="1F497D">
                    <a:lumMod val="60000"/>
                    <a:lumOff val="40000"/>
                  </a:srgbClr>
                </a:solidFill>
                <a:effectLst/>
                <a:uLnTx/>
                <a:uFillTx/>
                <a:latin typeface="Calibri" pitchFamily="34" charset="0"/>
                <a:ea typeface="+mn-ea"/>
                <a:cs typeface="Arial" charset="0"/>
              </a:rPr>
              <a:t>selenid</a:t>
            </a:r>
            <a:r>
              <a:rPr kumimoji="0" lang="hr-HR" sz="2000" b="0" i="0"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 </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i </a:t>
            </a:r>
            <a:r>
              <a:rPr kumimoji="0" lang="hr-HR" sz="2000" b="0" i="1" u="none" strike="noStrike" kern="1200" cap="none" spc="0" normalizeH="0" baseline="0" noProof="0" dirty="0" err="1" smtClean="0">
                <a:ln>
                  <a:noFill/>
                </a:ln>
                <a:solidFill>
                  <a:srgbClr val="1F497D">
                    <a:lumMod val="60000"/>
                    <a:lumOff val="40000"/>
                  </a:srgbClr>
                </a:solidFill>
                <a:effectLst/>
                <a:uLnTx/>
                <a:uFillTx/>
                <a:latin typeface="Calibri" pitchFamily="34" charset="0"/>
                <a:ea typeface="+mn-ea"/>
                <a:cs typeface="Arial" charset="0"/>
              </a:rPr>
              <a:t>telurid</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služe kao </a:t>
            </a:r>
            <a:r>
              <a:rPr kumimoji="0" lang="hr-HR" sz="20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fosforescenti</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u televizijskim i radarskim sustavima, a zbog dobrih fotoelektričnih svojstava i u poluvodičkoj elektronici</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1"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kadmijevi </a:t>
            </a:r>
            <a:r>
              <a:rPr kumimoji="0" lang="hr-HR" sz="2000" b="0" i="1" u="none" strike="noStrike" kern="1200" cap="none" spc="0" normalizeH="0" baseline="0" noProof="0" dirty="0" err="1" smtClean="0">
                <a:ln>
                  <a:noFill/>
                </a:ln>
                <a:solidFill>
                  <a:srgbClr val="1F497D">
                    <a:lumMod val="60000"/>
                    <a:lumOff val="40000"/>
                  </a:srgbClr>
                </a:solidFill>
                <a:effectLst/>
                <a:uLnTx/>
                <a:uFillTx/>
                <a:latin typeface="Calibri" pitchFamily="34" charset="0"/>
                <a:ea typeface="+mn-ea"/>
                <a:cs typeface="Arial" charset="0"/>
              </a:rPr>
              <a:t>halogenidi</a:t>
            </a:r>
            <a:r>
              <a:rPr kumimoji="0" lang="hr-HR" sz="2000" b="0" i="0"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 </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upotrebljavaju se u fotografiji, litografiji i graviranju;</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1"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kadmijev sulfid</a:t>
            </a:r>
            <a:r>
              <a:rPr kumimoji="0" lang="hr-HR" sz="2000" b="0" i="0" u="none" strike="noStrike" kern="1200" cap="none" spc="0" normalizeH="0" baseline="0" noProof="0" dirty="0" smtClean="0">
                <a:ln>
                  <a:noFill/>
                </a:ln>
                <a:solidFill>
                  <a:srgbClr val="1F497D">
                    <a:lumMod val="60000"/>
                    <a:lumOff val="40000"/>
                  </a:srgbClr>
                </a:solidFill>
                <a:effectLst/>
                <a:uLnTx/>
                <a:uFillTx/>
                <a:latin typeface="Calibri" pitchFamily="34" charset="0"/>
                <a:ea typeface="+mn-ea"/>
                <a:cs typeface="Arial" charset="0"/>
              </a:rPr>
              <a:t> </a:t>
            </a: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služi kao slikarska boja (kadmijevo žutilo)</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neki su kadmijevi spojevi sredstva protiv biljnih i životinjskih nametnika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Cd i njegovi topljivi spojevi vrlo su </a:t>
            </a:r>
            <a:r>
              <a:rPr kumimoji="0" lang="hr-HR" sz="2000" b="0" i="0" u="none" strike="noStrike" kern="1200" cap="none" spc="0" normalizeH="0" baseline="0" noProof="0" dirty="0" smtClean="0">
                <a:ln>
                  <a:noFill/>
                </a:ln>
                <a:solidFill>
                  <a:srgbClr val="FF0000"/>
                </a:solidFill>
                <a:effectLst/>
                <a:uLnTx/>
                <a:uFillTx/>
                <a:latin typeface="Calibri" pitchFamily="34" charset="0"/>
                <a:ea typeface="+mn-ea"/>
                <a:cs typeface="Arial" charset="0"/>
              </a:rPr>
              <a:t>otrovni</a:t>
            </a:r>
            <a:endParaRPr kumimoji="0" lang="hr-HR" sz="2000" b="0" i="0" u="none" strike="noStrike" kern="1200" cap="none" spc="0" normalizeH="0" baseline="0" noProof="0" dirty="0" smtClean="0">
              <a:ln>
                <a:noFill/>
              </a:ln>
              <a:solidFill>
                <a:srgbClr val="1F497D"/>
              </a:solidFill>
              <a:effectLst/>
              <a:uLnTx/>
              <a:uFillTx/>
              <a:latin typeface="Calibri" pitchFamily="34" charset="0"/>
              <a:ea typeface="+mn-ea"/>
              <a:cs typeface="Arial" charset="0"/>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12</a:t>
            </a:fld>
            <a:endParaRPr lang="en-US"/>
          </a:p>
        </p:txBody>
      </p:sp>
    </p:spTree>
    <p:extLst>
      <p:ext uri="{BB962C8B-B14F-4D97-AF65-F5344CB8AC3E}">
        <p14:creationId xmlns:p14="http://schemas.microsoft.com/office/powerpoint/2010/main" val="207941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Godišnja raspodjela / hod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masenih</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Cd na mjernoj postaji Sjever – Zagreb – po frakcijama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13</a:t>
            </a:fld>
            <a:endParaRPr lang="en-US"/>
          </a:p>
        </p:txBody>
      </p:sp>
    </p:spTree>
    <p:extLst>
      <p:ext uri="{BB962C8B-B14F-4D97-AF65-F5344CB8AC3E}">
        <p14:creationId xmlns:p14="http://schemas.microsoft.com/office/powerpoint/2010/main" val="3098117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kadmija u PM10 od 2006. do 2011. godine na pet mjernih postaja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14</a:t>
            </a:fld>
            <a:endParaRPr lang="en-US"/>
          </a:p>
        </p:txBody>
      </p:sp>
    </p:spTree>
    <p:extLst>
      <p:ext uri="{BB962C8B-B14F-4D97-AF65-F5344CB8AC3E}">
        <p14:creationId xmlns:p14="http://schemas.microsoft.com/office/powerpoint/2010/main" val="9779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32054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Arial" panose="020B0604020202020204" pitchFamily="34" charset="0"/>
              </a:rPr>
              <a:t>- </a:t>
            </a:r>
            <a:r>
              <a:rPr kumimoji="0" lang="en-GB"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Arial" panose="020B0604020202020204" pitchFamily="34" charset="0"/>
              </a:rPr>
              <a:t>Trends of annual values for cadmium in PM</a:t>
            </a:r>
            <a:r>
              <a:rPr kumimoji="0" lang="en-GB" sz="2800" b="0"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mn-lt"/>
                <a:ea typeface="+mn-ea"/>
                <a:cs typeface="Arial" panose="020B0604020202020204" pitchFamily="34" charset="0"/>
              </a:rPr>
              <a:t>10 </a:t>
            </a:r>
            <a:r>
              <a:rPr kumimoji="0" lang="en-GB"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Arial" panose="020B0604020202020204" pitchFamily="34" charset="0"/>
              </a:rPr>
              <a:t>particles in Zagreb for the period 1999-2009</a:t>
            </a:r>
            <a:endParaRPr kumimoji="0" lang="hr-HR" sz="2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n-lt"/>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15</a:t>
            </a:fld>
            <a:endParaRPr lang="en-US"/>
          </a:p>
        </p:txBody>
      </p:sp>
    </p:spTree>
    <p:extLst>
      <p:ext uri="{BB962C8B-B14F-4D97-AF65-F5344CB8AC3E}">
        <p14:creationId xmlns:p14="http://schemas.microsoft.com/office/powerpoint/2010/main" val="2711486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Granična vrijednost onečišćujuće tvari u zraku obzirom na zaštitu zdravlja ljudi – Uredba o razinama onečišćujućih tvari u zraku </a:t>
            </a:r>
          </a:p>
          <a:p>
            <a:pPr marL="171450" indent="-171450">
              <a:buFontTx/>
              <a:buChar char="-"/>
            </a:pPr>
            <a:r>
              <a:rPr lang="hr-HR" dirty="0"/>
              <a:t>NN 117/2012 (24.10.2012.)</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16</a:t>
            </a:fld>
            <a:endParaRPr lang="en-US"/>
          </a:p>
        </p:txBody>
      </p:sp>
    </p:spTree>
    <p:extLst>
      <p:ext uri="{BB962C8B-B14F-4D97-AF65-F5344CB8AC3E}">
        <p14:creationId xmlns:p14="http://schemas.microsoft.com/office/powerpoint/2010/main" val="429005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Internacionalna agencija za istraživanje raka (IARC) svrstala je kadmij i njegove spojeve u grupu 1 kancerogenosti za ljude.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Kadmij i njegovi spojevi mogu uzrokovati rak pluća kod ljudi i životinja pri ekspoziciji inhalacijom.</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Sistemski je otrov; nakuplja se u bubrezima i </a:t>
            </a:r>
            <a:r>
              <a:rPr kumimoji="0" lang="hr-HR" sz="2000" b="0" i="0" u="none" strike="noStrike" kern="1200" cap="none" spc="0" normalizeH="0" baseline="0" noProof="0" dirty="0" err="1" smtClean="0">
                <a:ln>
                  <a:noFill/>
                </a:ln>
                <a:solidFill>
                  <a:prstClr val="black"/>
                </a:solidFill>
                <a:effectLst/>
                <a:uLnTx/>
                <a:uFillTx/>
                <a:latin typeface="+mn-lt"/>
                <a:ea typeface="+mn-ea"/>
                <a:cs typeface="+mn-cs"/>
              </a:rPr>
              <a:t>jetri</a:t>
            </a:r>
            <a:r>
              <a:rPr kumimoji="0" lang="hr-HR" sz="2000" b="0" i="0" u="none" strike="noStrike" kern="1200" cap="none" spc="0" normalizeH="0" baseline="0" noProof="0" dirty="0" smtClean="0">
                <a:ln>
                  <a:noFill/>
                </a:ln>
                <a:solidFill>
                  <a:prstClr val="black"/>
                </a:solidFill>
                <a:effectLst/>
                <a:uLnTx/>
                <a:uFillTx/>
                <a:latin typeface="+mn-lt"/>
                <a:ea typeface="+mn-ea"/>
                <a:cs typeface="+mn-cs"/>
              </a:rPr>
              <a:t>. Simptomi: kašalj, znojenje, bol u prsima, groznica, edem pluća - smrt.</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Kadmij je drugi najveći onečišćivač okoliša, odmah iza olova.</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Najviše kadmija dospijeva u zrak iz dimnjaka spalionica smeća i čeličana.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Zagađenje zraka podrazumijeva posljedično zagađenje vode i tla, pa tako i hrane koju jedemo.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Najviše kadmija pronalazimo u sipi i iznutricama.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Budući da je kruh većini stanovništva osnovna namirnica, zabrinjava činjenica da i pšenica i pšenične klice također sadrže značajnu količinu kadmija.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Uz to, kadmij je jedan od nusprodukata pušenja te su pušači (aktivni i pasivni) dodatno izloženi toksičnom djelovanju kadmija.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Štetni učinci ovog teškog metala najčešće se očituju na </a:t>
            </a:r>
            <a:r>
              <a:rPr kumimoji="0" lang="hr-HR" sz="2000" b="0" i="0" u="none" strike="noStrike" kern="1200" cap="none" spc="0" normalizeH="0" baseline="0" noProof="0" dirty="0" err="1" smtClean="0">
                <a:ln>
                  <a:noFill/>
                </a:ln>
                <a:solidFill>
                  <a:prstClr val="black"/>
                </a:solidFill>
                <a:effectLst/>
                <a:uLnTx/>
                <a:uFillTx/>
                <a:latin typeface="+mn-lt"/>
                <a:ea typeface="+mn-ea"/>
                <a:cs typeface="+mn-cs"/>
              </a:rPr>
              <a:t>jetri</a:t>
            </a:r>
            <a:r>
              <a:rPr kumimoji="0" lang="hr-HR" sz="2000" b="0" i="0" u="none" strike="noStrike" kern="1200" cap="none" spc="0" normalizeH="0" baseline="0" noProof="0" dirty="0" smtClean="0">
                <a:ln>
                  <a:noFill/>
                </a:ln>
                <a:solidFill>
                  <a:prstClr val="black"/>
                </a:solidFill>
                <a:effectLst/>
                <a:uLnTx/>
                <a:uFillTx/>
                <a:latin typeface="+mn-lt"/>
                <a:ea typeface="+mn-ea"/>
                <a:cs typeface="+mn-cs"/>
              </a:rPr>
              <a:t> i bubrezima. </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prstClr val="black"/>
                </a:solidFill>
                <a:effectLst/>
                <a:uLnTx/>
                <a:uFillTx/>
                <a:latin typeface="+mn-lt"/>
                <a:ea typeface="+mn-ea"/>
                <a:cs typeface="+mn-cs"/>
              </a:rPr>
              <a:t>Povišeni krvni tlak, kao posljedica kroničnog trovanja kadmijem, negativno se odražava na zdravlje krvožilnog sustava. </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17</a:t>
            </a:fld>
            <a:endParaRPr lang="en-US"/>
          </a:p>
        </p:txBody>
      </p:sp>
    </p:spTree>
    <p:extLst>
      <p:ext uri="{BB962C8B-B14F-4D97-AF65-F5344CB8AC3E}">
        <p14:creationId xmlns:p14="http://schemas.microsoft.com/office/powerpoint/2010/main" val="311492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smtClean="0"/>
              <a:t>U zraku – IARC-</a:t>
            </a:r>
            <a:r>
              <a:rPr lang="hr-HR" dirty="0" err="1" smtClean="0"/>
              <a:t>mono</a:t>
            </a:r>
            <a:endParaRPr lang="hr-HR" dirty="0" smtClean="0"/>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u svojim je spojevima arsen trovalentan i </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peterovalentan</a:t>
            </a:r>
            <a:endPar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većina arsenovih spojeva jaki su otrovi</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spoj arsena s vodikom, </a:t>
            </a:r>
            <a:r>
              <a:rPr kumimoji="0" lang="hr-HR" sz="1800" b="1" i="1" u="none" strike="noStrike" kern="1200" cap="none" spc="0" normalizeH="0" baseline="0" noProof="0" dirty="0" err="1" smtClean="0">
                <a:ln>
                  <a:noFill/>
                </a:ln>
                <a:solidFill>
                  <a:srgbClr val="4F81BD"/>
                </a:solidFill>
                <a:effectLst/>
                <a:uLnTx/>
                <a:uFillTx/>
                <a:latin typeface="Calibri" pitchFamily="34" charset="0"/>
                <a:ea typeface="+mn-ea"/>
                <a:cs typeface="Arial" charset="0"/>
              </a:rPr>
              <a:t>arsin</a:t>
            </a:r>
            <a:r>
              <a:rPr kumimoji="0" lang="hr-HR" sz="1800" b="1" i="1" u="none" strike="noStrike" kern="1200" cap="none" spc="0" normalizeH="0" baseline="0" noProof="0" dirty="0" smtClean="0">
                <a:ln>
                  <a:noFill/>
                </a:ln>
                <a:solidFill>
                  <a:srgbClr val="4F81BD"/>
                </a:solidFill>
                <a:effectLst/>
                <a:uLnTx/>
                <a:uFillTx/>
                <a:latin typeface="Calibri" pitchFamily="34" charset="0"/>
                <a:ea typeface="+mn-ea"/>
                <a:cs typeface="Arial" charset="0"/>
              </a:rPr>
              <a:t>,</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AsH</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izvanredno je otrovan plin, a nastaje često pri radu sa sirovinama koje sadrže arsen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1" i="1" u="none" strike="noStrike" kern="1200" cap="none" spc="0" normalizeH="0" baseline="0" noProof="0" dirty="0" smtClean="0">
                <a:ln>
                  <a:noFill/>
                </a:ln>
                <a:solidFill>
                  <a:srgbClr val="4F81BD"/>
                </a:solidFill>
                <a:effectLst/>
                <a:uLnTx/>
                <a:uFillTx/>
                <a:latin typeface="Calibri" pitchFamily="34" charset="0"/>
                <a:ea typeface="+mn-ea"/>
                <a:cs typeface="Arial" charset="0"/>
              </a:rPr>
              <a:t>Arsenov(III) oksid,</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As</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2</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O</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bijeli je prah bez mirisa, slatkasta okusa, slabo topljiv u vodi, jak otrov, služi za pripravu drugih arsenovih spojeva, u medicini, za bistrenje stakla, u </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bojadisarstvu</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za konzerviranje drva i kože itd.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1" i="1" u="none" strike="noStrike" kern="1200" cap="none" spc="0" normalizeH="0" baseline="0" noProof="0" dirty="0" err="1" smtClean="0">
                <a:ln>
                  <a:noFill/>
                </a:ln>
                <a:solidFill>
                  <a:srgbClr val="4F81BD"/>
                </a:solidFill>
                <a:effectLst/>
                <a:uLnTx/>
                <a:uFillTx/>
                <a:latin typeface="Calibri" pitchFamily="34" charset="0"/>
                <a:ea typeface="+mn-ea"/>
                <a:cs typeface="Arial" charset="0"/>
              </a:rPr>
              <a:t>Arsenasta</a:t>
            </a:r>
            <a:r>
              <a:rPr kumimoji="0" lang="hr-HR" sz="1800" b="1" i="1" u="none" strike="noStrike" kern="1200" cap="none" spc="0" normalizeH="0" baseline="0" noProof="0" dirty="0" smtClean="0">
                <a:ln>
                  <a:noFill/>
                </a:ln>
                <a:solidFill>
                  <a:srgbClr val="4F81BD"/>
                </a:solidFill>
                <a:effectLst/>
                <a:uLnTx/>
                <a:uFillTx/>
                <a:latin typeface="Calibri" pitchFamily="34" charset="0"/>
                <a:ea typeface="+mn-ea"/>
                <a:cs typeface="Arial" charset="0"/>
              </a:rPr>
              <a:t> kiselina,</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H</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AsO</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 bazama daje soli </a:t>
            </a:r>
            <a:r>
              <a:rPr kumimoji="0" lang="hr-HR" sz="1800" b="0" i="1" u="none" strike="noStrike" kern="1200" cap="none" spc="0" normalizeH="0" baseline="0" noProof="0" dirty="0" err="1" smtClean="0">
                <a:ln>
                  <a:noFill/>
                </a:ln>
                <a:solidFill>
                  <a:srgbClr val="1F497D"/>
                </a:solidFill>
                <a:effectLst/>
                <a:uLnTx/>
                <a:uFillTx/>
                <a:latin typeface="Calibri" pitchFamily="34" charset="0"/>
                <a:ea typeface="+mn-ea"/>
                <a:cs typeface="Arial" charset="0"/>
              </a:rPr>
              <a:t>arsenite</a:t>
            </a:r>
            <a:r>
              <a:rPr kumimoji="0" lang="hr-HR" sz="1800" b="0" i="1" u="none" strike="noStrike" kern="1200" cap="none" spc="0" normalizeH="0" baseline="0" noProof="0" dirty="0" smtClean="0">
                <a:ln>
                  <a:noFill/>
                </a:ln>
                <a:solidFill>
                  <a:srgbClr val="1F497D"/>
                </a:solidFill>
                <a:effectLst/>
                <a:uLnTx/>
                <a:uFillTx/>
                <a:latin typeface="Calibri" pitchFamily="34" charset="0"/>
                <a:ea typeface="+mn-ea"/>
                <a:cs typeface="Arial" charset="0"/>
              </a:rPr>
              <a:t>,</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od kojih neki služe za tamanjenje </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štetočinja</a:t>
            </a:r>
            <a:endPar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1" i="1" u="none" strike="noStrike" kern="1200" cap="none" spc="0" normalizeH="0" baseline="0" noProof="0" dirty="0" smtClean="0">
                <a:ln>
                  <a:noFill/>
                </a:ln>
                <a:solidFill>
                  <a:srgbClr val="4F81BD"/>
                </a:solidFill>
                <a:effectLst/>
                <a:uLnTx/>
                <a:uFillTx/>
                <a:latin typeface="Calibri" pitchFamily="34" charset="0"/>
                <a:ea typeface="+mn-ea"/>
                <a:cs typeface="Arial" charset="0"/>
              </a:rPr>
              <a:t>Arsenska kiselina,</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H</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AsO</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4</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služi u </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bojadisarstvu</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i za pripravu arsenovih organskih preparata; njezine soli, </a:t>
            </a:r>
            <a:r>
              <a:rPr kumimoji="0" lang="hr-HR" sz="1800" b="0" i="1" u="none" strike="noStrike" kern="1200" cap="none" spc="0" normalizeH="0" baseline="0" noProof="0" dirty="0" err="1" smtClean="0">
                <a:ln>
                  <a:noFill/>
                </a:ln>
                <a:solidFill>
                  <a:srgbClr val="1F497D"/>
                </a:solidFill>
                <a:effectLst/>
                <a:uLnTx/>
                <a:uFillTx/>
                <a:latin typeface="Calibri" pitchFamily="34" charset="0"/>
                <a:ea typeface="+mn-ea"/>
                <a:cs typeface="Arial" charset="0"/>
              </a:rPr>
              <a:t>arsenati</a:t>
            </a:r>
            <a:r>
              <a:rPr kumimoji="0" lang="hr-HR" sz="1800" b="0"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rabe se u </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bojadisarstvu</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za konzerviranje drva i tamanjenje štetočina</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1" i="1" u="none" strike="noStrike" kern="1200" cap="none" spc="0" normalizeH="0" baseline="0" noProof="0" dirty="0" smtClean="0">
                <a:ln>
                  <a:noFill/>
                </a:ln>
                <a:solidFill>
                  <a:srgbClr val="4F81BD"/>
                </a:solidFill>
                <a:effectLst/>
                <a:uLnTx/>
                <a:uFillTx/>
                <a:latin typeface="Calibri" pitchFamily="34" charset="0"/>
                <a:ea typeface="+mn-ea"/>
                <a:cs typeface="Arial" charset="0"/>
              </a:rPr>
              <a:t>Arsenov(III) sulfid,</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As</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2</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S</a:t>
            </a:r>
            <a:r>
              <a:rPr kumimoji="0" lang="hr-HR" sz="1800" b="1" i="0" u="none" strike="noStrike" kern="1200" cap="none" spc="0" normalizeH="0" baseline="-25000" noProof="0" dirty="0" smtClean="0">
                <a:ln>
                  <a:noFill/>
                </a:ln>
                <a:solidFill>
                  <a:srgbClr val="4F81BD"/>
                </a:solidFill>
                <a:effectLst/>
                <a:uLnTx/>
                <a:uFillTx/>
                <a:latin typeface="Calibri" pitchFamily="34" charset="0"/>
                <a:ea typeface="+mn-ea"/>
                <a:cs typeface="Arial" charset="0"/>
              </a:rPr>
              <a:t>3</a:t>
            </a:r>
            <a:r>
              <a:rPr kumimoji="0" lang="hr-HR" sz="1800" b="1" i="0" u="none" strike="noStrike" kern="1200" cap="none" spc="0" normalizeH="0" baseline="0" noProof="0" dirty="0" smtClean="0">
                <a:ln>
                  <a:noFill/>
                </a:ln>
                <a:solidFill>
                  <a:srgbClr val="4F81BD"/>
                </a:solidFill>
                <a:effectLst/>
                <a:uLnTx/>
                <a:uFillTx/>
                <a:latin typeface="Calibri" pitchFamily="34" charset="0"/>
                <a:ea typeface="+mn-ea"/>
                <a:cs typeface="Arial" charset="0"/>
              </a:rPr>
              <a:t> </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a:t>
            </a:r>
            <a:r>
              <a:rPr kumimoji="0" lang="hr-HR" sz="1800" b="0" i="0" u="none" strike="noStrike" kern="1200" cap="none" spc="0" normalizeH="0" baseline="0" noProof="0" dirty="0" err="1" smtClean="0">
                <a:ln>
                  <a:noFill/>
                </a:ln>
                <a:solidFill>
                  <a:srgbClr val="1F497D"/>
                </a:solidFill>
                <a:effectLst/>
                <a:uLnTx/>
                <a:uFillTx/>
                <a:latin typeface="Calibri" pitchFamily="34" charset="0"/>
                <a:ea typeface="+mn-ea"/>
                <a:cs typeface="Arial" charset="0"/>
              </a:rPr>
              <a:t>auripigment</a:t>
            </a: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 služi kao pigment i za uništavanje gamadi.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1800" b="0" i="0" u="none" strike="noStrike" kern="1200" cap="none" spc="0" normalizeH="0" baseline="0" noProof="0" dirty="0" smtClean="0">
                <a:ln>
                  <a:noFill/>
                </a:ln>
                <a:solidFill>
                  <a:srgbClr val="1F497D"/>
                </a:solidFill>
                <a:effectLst/>
                <a:uLnTx/>
                <a:uFillTx/>
                <a:latin typeface="Calibri" pitchFamily="34" charset="0"/>
                <a:ea typeface="+mn-ea"/>
                <a:cs typeface="Arial" charset="0"/>
              </a:rPr>
              <a:t>Neki arsenovi organski spojevi mnogo su se upotrebljavali u kemoterapiji sifilisa; danas su zamijenjeni manje otrovnim lijekovima (antibioticima)</a:t>
            </a:r>
            <a:endParaRPr kumimoji="0" lang="hr-HR" sz="1800" b="1" i="0" u="none" strike="noStrike" kern="1200" cap="none" spc="0" normalizeH="0" baseline="0" noProof="0" dirty="0" smtClean="0">
              <a:ln>
                <a:noFill/>
              </a:ln>
              <a:solidFill>
                <a:srgbClr val="1F497D"/>
              </a:solidFill>
              <a:effectLst/>
              <a:uLnTx/>
              <a:uFillTx/>
              <a:latin typeface="Calibri" pitchFamily="34" charset="0"/>
              <a:ea typeface="+mn-ea"/>
              <a:cs typeface="Arial" charset="0"/>
            </a:endParaRP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19</a:t>
            </a:fld>
            <a:endParaRPr lang="en-US"/>
          </a:p>
        </p:txBody>
      </p:sp>
    </p:spTree>
    <p:extLst>
      <p:ext uri="{BB962C8B-B14F-4D97-AF65-F5344CB8AC3E}">
        <p14:creationId xmlns:p14="http://schemas.microsoft.com/office/powerpoint/2010/main" val="2079411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arsena u PM10 od 2006. do 2011. godine na pet mjernih postaja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20</a:t>
            </a:fld>
            <a:endParaRPr lang="en-US"/>
          </a:p>
        </p:txBody>
      </p:sp>
    </p:spTree>
    <p:extLst>
      <p:ext uri="{BB962C8B-B14F-4D97-AF65-F5344CB8AC3E}">
        <p14:creationId xmlns:p14="http://schemas.microsoft.com/office/powerpoint/2010/main" val="3414425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arsena u PM10 od 2006. do 2011. godine na pet mjernih postaja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21</a:t>
            </a:fld>
            <a:endParaRPr lang="en-US"/>
          </a:p>
        </p:txBody>
      </p:sp>
    </p:spTree>
    <p:extLst>
      <p:ext uri="{BB962C8B-B14F-4D97-AF65-F5344CB8AC3E}">
        <p14:creationId xmlns:p14="http://schemas.microsoft.com/office/powerpoint/2010/main" val="2625570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Granična vrijednost onečišćujuće tvari u zraku obzirom na zaštitu zdravlja ljudi – Uredba o razinama onečišćujućih tvari u zraku </a:t>
            </a:r>
          </a:p>
          <a:p>
            <a:pPr marL="171450" indent="-171450">
              <a:buFontTx/>
              <a:buChar char="-"/>
            </a:pPr>
            <a:r>
              <a:rPr lang="hr-HR" dirty="0"/>
              <a:t>NN 117/2012 (24.10.2012.)</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22</a:t>
            </a:fld>
            <a:endParaRPr lang="en-US"/>
          </a:p>
        </p:txBody>
      </p:sp>
    </p:spTree>
    <p:extLst>
      <p:ext uri="{BB962C8B-B14F-4D97-AF65-F5344CB8AC3E}">
        <p14:creationId xmlns:p14="http://schemas.microsoft.com/office/powerpoint/2010/main" val="403981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a:t>
            </a:fld>
            <a:endParaRPr lang="en-US"/>
          </a:p>
        </p:txBody>
      </p:sp>
    </p:spTree>
    <p:extLst>
      <p:ext uri="{BB962C8B-B14F-4D97-AF65-F5344CB8AC3E}">
        <p14:creationId xmlns:p14="http://schemas.microsoft.com/office/powerpoint/2010/main" val="1756327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 As -  </a:t>
            </a:r>
            <a:r>
              <a:rPr lang="hr-HR" dirty="0" err="1" smtClean="0"/>
              <a:t>mikroelemenat</a:t>
            </a:r>
            <a:r>
              <a:rPr lang="hr-HR" dirty="0" smtClean="0"/>
              <a:t> – min.  dnevna količina veoma niska oko 12,5 do 25 </a:t>
            </a:r>
            <a:r>
              <a:rPr lang="el-GR" dirty="0" smtClean="0"/>
              <a:t>μ</a:t>
            </a:r>
            <a:r>
              <a:rPr lang="hr-HR" dirty="0" smtClean="0"/>
              <a:t>g</a:t>
            </a:r>
          </a:p>
          <a:p>
            <a:pPr marL="171450" indent="-171450">
              <a:buFontTx/>
              <a:buChar char="-"/>
            </a:pPr>
            <a:r>
              <a:rPr lang="vi-VN" dirty="0" smtClean="0"/>
              <a:t>Trovanja mogu biti akutna (nagla) i kronična. </a:t>
            </a:r>
            <a:endParaRPr lang="hr-HR" dirty="0" smtClean="0"/>
          </a:p>
          <a:p>
            <a:pPr marL="171450" indent="-171450">
              <a:buFontTx/>
              <a:buChar char="-"/>
            </a:pPr>
            <a:r>
              <a:rPr lang="vi-VN" dirty="0" smtClean="0"/>
              <a:t>Akutna trovanja nastaju jednokratnim ili višekratnim uzimanjem veće količine arsena u količinama koje svaka za sebe nisu u stanju, da izazovu trovanje.</a:t>
            </a:r>
            <a:endParaRPr lang="hr-HR" dirty="0" smtClean="0"/>
          </a:p>
          <a:p>
            <a:pPr marL="171450" indent="-171450">
              <a:buFontTx/>
              <a:buChar char="-"/>
            </a:pPr>
            <a:r>
              <a:rPr lang="vi-VN" dirty="0" smtClean="0"/>
              <a:t>Znaci akutnog trovanja slični su znacima najtežih poremećaja </a:t>
            </a:r>
            <a:r>
              <a:rPr lang="hr-HR" dirty="0" smtClean="0"/>
              <a:t>probavnog sustava</a:t>
            </a:r>
            <a:r>
              <a:rPr lang="vi-VN" dirty="0" smtClean="0"/>
              <a:t>: povraćanje, vrlo jak prol</a:t>
            </a:r>
            <a:r>
              <a:rPr lang="hr-HR" dirty="0" smtClean="0"/>
              <a:t>je</a:t>
            </a:r>
            <a:r>
              <a:rPr lang="vi-VN" dirty="0" smtClean="0"/>
              <a:t>v, jaka žeđ, hlađenje nogu i ruku, glavobolja, i ubrzo smrt.</a:t>
            </a:r>
            <a:r>
              <a:rPr lang="hr-HR" dirty="0" smtClean="0"/>
              <a:t> </a:t>
            </a:r>
          </a:p>
          <a:p>
            <a:pPr marL="171450" indent="-171450">
              <a:buFontTx/>
              <a:buChar char="-"/>
            </a:pPr>
            <a:r>
              <a:rPr lang="vi-VN" dirty="0" smtClean="0"/>
              <a:t>Znaci </a:t>
            </a:r>
            <a:r>
              <a:rPr lang="hr-HR" dirty="0" smtClean="0"/>
              <a:t>k</a:t>
            </a:r>
            <a:r>
              <a:rPr lang="vi-VN" dirty="0" smtClean="0"/>
              <a:t>roničnog trovanja su manje jasni i često ih je teško razlikovati od znakova mnogih drugih oboljenja. </a:t>
            </a:r>
            <a:endParaRPr lang="hr-HR" dirty="0" smtClean="0"/>
          </a:p>
          <a:p>
            <a:pPr marL="171450" indent="-171450">
              <a:buFontTx/>
              <a:buChar char="-"/>
            </a:pPr>
            <a:r>
              <a:rPr lang="vi-VN" dirty="0" smtClean="0"/>
              <a:t>To su razni jači ili slabiji poremećaji organa za varenje, prisustvo belančevine u mokraći, poremećaji srca, pluća, perifernih nerava, sušenje mišića, plava boja prstiju, tamna boja kože, naročito. na vratu i ramenima, opadanje kose itd. </a:t>
            </a:r>
            <a:endParaRPr lang="hr-HR" dirty="0" smtClean="0"/>
          </a:p>
          <a:p>
            <a:pPr marL="171450" indent="-171450">
              <a:buFontTx/>
              <a:buChar char="-"/>
            </a:pPr>
            <a:r>
              <a:rPr lang="vi-VN" dirty="0" smtClean="0"/>
              <a:t>Ako se izvrši pregled mokraće ili kose, utvrdiće se prisustvo arsenika u njima.</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23</a:t>
            </a:fld>
            <a:endParaRPr lang="en-US"/>
          </a:p>
        </p:txBody>
      </p:sp>
    </p:spTree>
    <p:extLst>
      <p:ext uri="{BB962C8B-B14F-4D97-AF65-F5344CB8AC3E}">
        <p14:creationId xmlns:p14="http://schemas.microsoft.com/office/powerpoint/2010/main" val="357177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smtClean="0"/>
              <a:t>As- iz biološkog i toksikološkog</a:t>
            </a:r>
            <a:r>
              <a:rPr lang="hr-HR" baseline="0" dirty="0" smtClean="0"/>
              <a:t> aspekta – 3 grupe arsenovih spojeva (anorganski spojevi arsena, organski spojevi arsena i </a:t>
            </a:r>
            <a:r>
              <a:rPr lang="hr-HR" baseline="0" dirty="0" err="1" smtClean="0"/>
              <a:t>arsin</a:t>
            </a:r>
            <a:r>
              <a:rPr lang="hr-HR" baseline="0" dirty="0" smtClean="0"/>
              <a:t> - plin)</a:t>
            </a:r>
          </a:p>
          <a:p>
            <a:pPr marL="171450" indent="-171450">
              <a:buFontTx/>
              <a:buChar char="-"/>
            </a:pPr>
            <a:r>
              <a:rPr lang="hr-HR" baseline="0" dirty="0" smtClean="0"/>
              <a:t>Do 1970’s anorganski spojevi arsene korišteni u medicini za liječenje leukemije, psorijaze, kronične bronhijalne astme, </a:t>
            </a:r>
          </a:p>
          <a:p>
            <a:pPr marL="171450" indent="-171450">
              <a:buFontTx/>
              <a:buChar char="-"/>
            </a:pPr>
            <a:r>
              <a:rPr lang="hr-HR" baseline="0" dirty="0" smtClean="0"/>
              <a:t>Dok su se organski spojevi arsena nalazili u antibioticima za liječenje </a:t>
            </a:r>
          </a:p>
          <a:p>
            <a:pPr marL="171450" indent="-171450">
              <a:buFontTx/>
              <a:buChar char="-"/>
            </a:pPr>
            <a:r>
              <a:rPr lang="hr-HR" baseline="0" dirty="0" smtClean="0"/>
              <a:t>Karcinom pluća, karcinom mokraćnog mjehura i karcinom bubrega, karcinom kože, karcinom </a:t>
            </a:r>
            <a:r>
              <a:rPr lang="hr-HR" baseline="0" dirty="0" err="1" smtClean="0"/>
              <a:t>jetre</a:t>
            </a:r>
            <a:r>
              <a:rPr lang="hr-HR" baseline="0" dirty="0" smtClean="0"/>
              <a:t>, karcinom prostate</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24</a:t>
            </a:fld>
            <a:endParaRPr lang="en-US"/>
          </a:p>
        </p:txBody>
      </p:sp>
    </p:spTree>
    <p:extLst>
      <p:ext uri="{BB962C8B-B14F-4D97-AF65-F5344CB8AC3E}">
        <p14:creationId xmlns:p14="http://schemas.microsoft.com/office/powerpoint/2010/main" val="1733311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 U zraku – IARC-</a:t>
            </a:r>
            <a:r>
              <a:rPr lang="hr-HR" dirty="0" err="1" smtClean="0"/>
              <a:t>mono</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27</a:t>
            </a:fld>
            <a:endParaRPr lang="en-US"/>
          </a:p>
        </p:txBody>
      </p:sp>
    </p:spTree>
    <p:extLst>
      <p:ext uri="{BB962C8B-B14F-4D97-AF65-F5344CB8AC3E}">
        <p14:creationId xmlns:p14="http://schemas.microsoft.com/office/powerpoint/2010/main" val="2079411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Godišnja raspodjela / hod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masenih</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Cd na mjernoj postaji Sjever – Zagreb – po frakcijama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28</a:t>
            </a:fld>
            <a:endParaRPr lang="en-US"/>
          </a:p>
        </p:txBody>
      </p:sp>
    </p:spTree>
    <p:extLst>
      <p:ext uri="{BB962C8B-B14F-4D97-AF65-F5344CB8AC3E}">
        <p14:creationId xmlns:p14="http://schemas.microsoft.com/office/powerpoint/2010/main" val="207613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nikla u PM10 od 2006. do 2011. godine na pet mjernih postaja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29</a:t>
            </a:fld>
            <a:endParaRPr lang="en-US"/>
          </a:p>
        </p:txBody>
      </p:sp>
    </p:spTree>
    <p:extLst>
      <p:ext uri="{BB962C8B-B14F-4D97-AF65-F5344CB8AC3E}">
        <p14:creationId xmlns:p14="http://schemas.microsoft.com/office/powerpoint/2010/main" val="699825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Granična vrijednost onečišćujuće tvari u zraku obzirom na zaštitu zdravlja ljudi – Uredba o razinama onečišćujućih tvari u zraku </a:t>
            </a:r>
          </a:p>
          <a:p>
            <a:pPr marL="171450" indent="-171450">
              <a:buFontTx/>
              <a:buChar char="-"/>
            </a:pPr>
            <a:r>
              <a:rPr lang="hr-HR" dirty="0"/>
              <a:t>NN 117/2012 (24.10.2012.)</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30</a:t>
            </a:fld>
            <a:endParaRPr lang="en-US"/>
          </a:p>
        </p:txBody>
      </p:sp>
    </p:spTree>
    <p:extLst>
      <p:ext uri="{BB962C8B-B14F-4D97-AF65-F5344CB8AC3E}">
        <p14:creationId xmlns:p14="http://schemas.microsoft.com/office/powerpoint/2010/main" val="2018259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31</a:t>
            </a:fld>
            <a:endParaRPr lang="en-US"/>
          </a:p>
        </p:txBody>
      </p:sp>
    </p:spTree>
    <p:extLst>
      <p:ext uri="{BB962C8B-B14F-4D97-AF65-F5344CB8AC3E}">
        <p14:creationId xmlns:p14="http://schemas.microsoft.com/office/powerpoint/2010/main" val="511464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HRN EN </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14902 </a:t>
            </a: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2007 (veljača </a:t>
            </a:r>
            <a:r>
              <a:rPr kumimoji="0" lang="hr-HR"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EU </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kolovoz 2005)</a:t>
            </a:r>
            <a:endPar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32</a:t>
            </a:fld>
            <a:endParaRPr lang="en-US"/>
          </a:p>
        </p:txBody>
      </p:sp>
    </p:spTree>
    <p:extLst>
      <p:ext uri="{BB962C8B-B14F-4D97-AF65-F5344CB8AC3E}">
        <p14:creationId xmlns:p14="http://schemas.microsoft.com/office/powerpoint/2010/main" val="1555072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33</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34</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smtClean="0"/>
              <a:t>Dobiva se iz primarnih ruda, prženjem galenita, pri čem sulfid prelazi u oksid, koji se koksom reducira do metala. </a:t>
            </a:r>
            <a:endParaRPr lang="hr-HR" dirty="0" smtClean="0"/>
          </a:p>
          <a:p>
            <a:pPr marL="171450" indent="-171450">
              <a:buFontTx/>
              <a:buChar char="-"/>
            </a:pPr>
            <a:r>
              <a:rPr lang="vi-VN" dirty="0" smtClean="0"/>
              <a:t>Po drugom se postupku galenit prži samo djelomično, a nastala smjesa olovnog oksida, sulfida i sulfata tali se bez prisutnosti zraka, pri čem sulfid reducira oksid i sulfat do metala.</a:t>
            </a:r>
            <a:endParaRPr lang="hr-HR" dirty="0" smtClean="0"/>
          </a:p>
          <a:p>
            <a:pPr marL="171450" indent="-171450">
              <a:buFontTx/>
              <a:buChar char="-"/>
            </a:pPr>
            <a:r>
              <a:rPr lang="vi-VN" dirty="0" smtClean="0"/>
              <a:t>Također se dobiva i iz sekundarnih sirovina, reciklažom olovnih akumulatora, otpadaka valjanoga olova i olovnih slitina.</a:t>
            </a:r>
            <a:endParaRPr lang="hr-HR" dirty="0" smtClean="0"/>
          </a:p>
          <a:p>
            <a:pPr marL="171450" indent="-171450">
              <a:buFontTx/>
              <a:buChar char="-"/>
            </a:pPr>
            <a:r>
              <a:rPr lang="vi-VN" dirty="0" smtClean="0"/>
              <a:t>U prvom i drugom procesu, sirovo olovo rafinira se oksidacijskim taljenjem ili elektrolitički.</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a:t>
            </a:fld>
            <a:endParaRPr lang="en-US"/>
          </a:p>
        </p:txBody>
      </p:sp>
    </p:spTree>
    <p:extLst>
      <p:ext uri="{BB962C8B-B14F-4D97-AF65-F5344CB8AC3E}">
        <p14:creationId xmlns:p14="http://schemas.microsoft.com/office/powerpoint/2010/main" val="130705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lang="vi-VN" sz="1200" dirty="0" smtClean="0">
                <a:effectLst/>
                <a:latin typeface="Times New Roman , serif "/>
              </a:rPr>
              <a:t>Atomski apsorpcijski spektrometar s tehnikom grafitne peći razlikuje se od plamenog atomskog apsorpcijskog spektrometra samo po atomizatoru (grafitna peć). Grafitna peć se sastoji od tri dijela: </a:t>
            </a:r>
            <a:endParaRPr lang="vi-VN" dirty="0" smtClean="0">
              <a:effectLst/>
            </a:endParaRPr>
          </a:p>
          <a:p>
            <a:pPr marL="990600" indent="-180340" algn="just">
              <a:lnSpc>
                <a:spcPct val="150000"/>
              </a:lnSpc>
              <a:spcAft>
                <a:spcPts val="0"/>
              </a:spcAft>
            </a:pPr>
            <a:r>
              <a:rPr lang="vi-VN" sz="1200" dirty="0" smtClean="0">
                <a:effectLst/>
                <a:latin typeface="Times New Roman"/>
              </a:rPr>
              <a:t>a) grafitna kiveta (pomična) - izrađena od grafita velike gustoće, presvučena slojem   pirolitičkog grafita,</a:t>
            </a:r>
            <a:endParaRPr lang="vi-VN" dirty="0" smtClean="0">
              <a:effectLst/>
            </a:endParaRPr>
          </a:p>
          <a:p>
            <a:pPr marL="990600" indent="-180340" algn="just">
              <a:lnSpc>
                <a:spcPct val="150000"/>
              </a:lnSpc>
              <a:spcAft>
                <a:spcPts val="0"/>
              </a:spcAft>
            </a:pPr>
            <a:r>
              <a:rPr lang="vi-VN" sz="1200" dirty="0" smtClean="0">
                <a:effectLst/>
                <a:latin typeface="Times New Roman"/>
              </a:rPr>
              <a:t>b) grafitne elektrode - spojena na izvor struje velike jakosti (500 A), a malog napona (10 V), što omogućuje mijenjanje snage i temperature tzv. režim zagrijavanja,</a:t>
            </a:r>
            <a:endParaRPr lang="vi-VN" dirty="0" smtClean="0">
              <a:effectLst/>
            </a:endParaRPr>
          </a:p>
          <a:p>
            <a:pPr marL="990600" indent="-180340" algn="just">
              <a:lnSpc>
                <a:spcPct val="150000"/>
              </a:lnSpc>
              <a:spcAft>
                <a:spcPts val="0"/>
              </a:spcAft>
            </a:pPr>
            <a:r>
              <a:rPr lang="vi-VN" sz="1200" dirty="0" smtClean="0">
                <a:effectLst/>
                <a:latin typeface="Times New Roman"/>
              </a:rPr>
              <a:t>c) plašta - koji uključuje dvije stjenke između kojih protječe voda za hlađenje jer se kiveta mora brzo ohladiti prije unošenja uzorka - propuhivanjem s Ar ili N</a:t>
            </a:r>
            <a:r>
              <a:rPr lang="vi-VN" sz="1200" kern="1200" baseline="-25000" dirty="0" smtClean="0">
                <a:effectLst/>
                <a:latin typeface="Times New Roman"/>
              </a:rPr>
              <a:t>2</a:t>
            </a:r>
            <a:r>
              <a:rPr lang="vi-VN" sz="1200" dirty="0" smtClean="0">
                <a:effectLst/>
                <a:latin typeface="Times New Roman"/>
              </a:rPr>
              <a:t> zaštićuje se kiveta i uzorak od oksidacije.</a:t>
            </a:r>
            <a:endParaRPr lang="vi-VN" dirty="0" smtClean="0">
              <a:effectLst/>
            </a:endParaRPr>
          </a:p>
          <a:p>
            <a:pPr algn="just">
              <a:lnSpc>
                <a:spcPct val="150000"/>
              </a:lnSpc>
              <a:spcAft>
                <a:spcPts val="0"/>
              </a:spcAft>
            </a:pPr>
            <a:r>
              <a:rPr lang="hr-HR" sz="1200" dirty="0" smtClean="0">
                <a:effectLst/>
                <a:latin typeface="Times New Roman"/>
              </a:rPr>
              <a:t>- </a:t>
            </a:r>
            <a:r>
              <a:rPr lang="vi-VN" sz="1200" dirty="0" smtClean="0">
                <a:effectLst/>
                <a:latin typeface="Times New Roman"/>
              </a:rPr>
              <a:t>U grafitnoj peći uzorak se zagrijava programirano kroz tri faze: </a:t>
            </a:r>
            <a:endParaRPr lang="vi-VN" dirty="0" smtClean="0">
              <a:effectLst/>
            </a:endParaRPr>
          </a:p>
          <a:p>
            <a:pPr marL="342900" lvl="0" indent="-342900" algn="just">
              <a:lnSpc>
                <a:spcPct val="150000"/>
              </a:lnSpc>
            </a:pPr>
            <a:r>
              <a:rPr lang="vi-VN" sz="1200" dirty="0" smtClean="0">
                <a:effectLst/>
              </a:rPr>
              <a:t>1.</a:t>
            </a:r>
            <a:r>
              <a:rPr lang="vi-VN" sz="700" dirty="0" smtClean="0">
                <a:effectLst/>
                <a:latin typeface="Times New Roman "/>
              </a:rPr>
              <a:t>      </a:t>
            </a:r>
            <a:r>
              <a:rPr lang="vi-VN" sz="1200" dirty="0" smtClean="0">
                <a:effectLst/>
                <a:latin typeface="Times New Roman , serif "/>
              </a:rPr>
              <a:t>isparavanje otapala i sušenje (100 °C),</a:t>
            </a:r>
            <a:endParaRPr lang="vi-VN" dirty="0" smtClean="0">
              <a:effectLst/>
            </a:endParaRPr>
          </a:p>
          <a:p>
            <a:pPr marL="342900" lvl="0" indent="-342900" algn="just">
              <a:lnSpc>
                <a:spcPct val="150000"/>
              </a:lnSpc>
            </a:pPr>
            <a:r>
              <a:rPr lang="vi-VN" sz="1200" dirty="0" smtClean="0">
                <a:effectLst/>
              </a:rPr>
              <a:t>2.</a:t>
            </a:r>
            <a:r>
              <a:rPr lang="vi-VN" sz="700" dirty="0" smtClean="0">
                <a:effectLst/>
                <a:latin typeface="Times New Roman "/>
              </a:rPr>
              <a:t>      </a:t>
            </a:r>
            <a:r>
              <a:rPr lang="vi-VN" sz="1200" dirty="0" smtClean="0">
                <a:effectLst/>
                <a:latin typeface="Times New Roman , serif "/>
              </a:rPr>
              <a:t>uklanjanje matrice ( 300 °C do 600 °C),</a:t>
            </a:r>
            <a:endParaRPr lang="vi-VN" dirty="0" smtClean="0">
              <a:effectLst/>
            </a:endParaRPr>
          </a:p>
          <a:p>
            <a:pPr marL="342900" lvl="0" indent="-342900" algn="just">
              <a:lnSpc>
                <a:spcPct val="150000"/>
              </a:lnSpc>
            </a:pPr>
            <a:r>
              <a:rPr lang="vi-VN" sz="1200" dirty="0" smtClean="0">
                <a:effectLst/>
              </a:rPr>
              <a:t>3.</a:t>
            </a:r>
            <a:r>
              <a:rPr lang="vi-VN" sz="700" dirty="0" smtClean="0">
                <a:effectLst/>
                <a:latin typeface="Times New Roman "/>
              </a:rPr>
              <a:t>      </a:t>
            </a:r>
            <a:r>
              <a:rPr lang="vi-VN" sz="1200" dirty="0" smtClean="0">
                <a:effectLst/>
                <a:latin typeface="Times New Roman , serif "/>
              </a:rPr>
              <a:t>atomizacija i isparavanje (2000 °C do 3000 °C).</a:t>
            </a:r>
            <a:endParaRPr lang="hr-HR" sz="1200" dirty="0" smtClean="0">
              <a:effectLst/>
              <a:latin typeface="+mn-lt"/>
            </a:endParaRPr>
          </a:p>
          <a:p>
            <a:pPr marL="342900" lvl="0" indent="-342900" algn="just">
              <a:lnSpc>
                <a:spcPct val="150000"/>
              </a:lnSpc>
            </a:pPr>
            <a:endParaRPr lang="hr-HR" sz="1200" dirty="0" smtClean="0">
              <a:effectLst/>
              <a:latin typeface="+mn-lt"/>
            </a:endParaRPr>
          </a:p>
          <a:p>
            <a:pPr marL="342900" lvl="0" indent="-342900" algn="just">
              <a:lnSpc>
                <a:spcPct val="150000"/>
              </a:lnSpc>
            </a:pPr>
            <a:r>
              <a:rPr lang="hr-HR" sz="1200" dirty="0" smtClean="0">
                <a:effectLst/>
                <a:latin typeface="+mn-lt"/>
              </a:rPr>
              <a:t>-</a:t>
            </a:r>
            <a:r>
              <a:rPr lang="vi-VN" sz="1200" dirty="0" smtClean="0">
                <a:effectLst/>
                <a:latin typeface="Times New Roman , serif "/>
              </a:rPr>
              <a:t>Prednosti tehnike GFAAS su korištenje manje količine uzorka za analizu te granice detekcije koje su 10 do 100 puta manje od granica detekcije tehnike FAAS. Osim toga, tehnika GFAAS ne koristi toksične i zapaljive plinove, može se ostaviti bez nadzora i mogu se analizirati i kruti uzorci. Nedostaci tehnike su duže vrijeme analize zbog mogućnosti mjerenja samo jednog metala, veće interferencije nego kod analize tehnikom FAAS, kompleksnija instrumentacija koja zahtijeva veće vještine analitičara i zahtjevnije održavanje.</a:t>
            </a:r>
            <a:r>
              <a:rPr lang="vi-VN" sz="1200" baseline="30000" dirty="0" smtClean="0">
                <a:effectLst/>
                <a:latin typeface="Times New Roman , serif "/>
              </a:rPr>
              <a:t>62</a:t>
            </a:r>
            <a:endParaRPr lang="vi-VN" dirty="0">
              <a:effectLst/>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35</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p:txBody>
      </p:sp>
      <p:sp>
        <p:nvSpPr>
          <p:cNvPr id="4" name="Slide Number Placeholder 3"/>
          <p:cNvSpPr>
            <a:spLocks noGrp="1"/>
          </p:cNvSpPr>
          <p:nvPr>
            <p:ph type="sldNum" sz="quarter" idx="10"/>
          </p:nvPr>
        </p:nvSpPr>
        <p:spPr/>
        <p:txBody>
          <a:bodyPr/>
          <a:lstStyle/>
          <a:p>
            <a:fld id="{F0282F69-6CD6-4349-8579-1B7D032BC079}" type="slidenum">
              <a:rPr lang="en-US" smtClean="0"/>
              <a:pPr/>
              <a:t>36</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37</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HRN EN 14902 : 2007 (veljača </a:t>
            </a:r>
            <a:r>
              <a:rPr kumimoji="0" lang="hr-HR" sz="1200" b="0" i="0" u="none" strike="noStrike" kern="1200" cap="none" spc="0" normalizeH="0" baseline="0" noProof="0" dirty="0" err="1" smtClean="0">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smtClean="0">
                <a:ln>
                  <a:noFill/>
                </a:ln>
                <a:solidFill>
                  <a:prstClr val="black"/>
                </a:solidFill>
                <a:effectLst/>
                <a:uLnTx/>
                <a:uFillTx/>
                <a:latin typeface="Times New Roman" pitchFamily="18" charset="0"/>
                <a:ea typeface="+mn-ea"/>
                <a:cs typeface="Arial" charset="0"/>
              </a:rPr>
              <a:t>, EU kolovoz 2005)</a:t>
            </a:r>
          </a:p>
          <a:p>
            <a:pPr marL="171450" indent="-171450">
              <a:buFontTx/>
              <a:buChar char="-"/>
            </a:pPr>
            <a:r>
              <a:rPr lang="hr-HR" dirty="0" smtClean="0"/>
              <a:t>rasprostranjenost određenog izotopa u prirodi</a:t>
            </a:r>
          </a:p>
          <a:p>
            <a:pPr marL="171450" indent="-171450">
              <a:buFontTx/>
              <a:buChar char="-"/>
            </a:pPr>
            <a:r>
              <a:rPr lang="hr-HR" dirty="0" smtClean="0"/>
              <a:t>-</a:t>
            </a:r>
            <a:r>
              <a:rPr lang="hr-HR" dirty="0" err="1" smtClean="0"/>
              <a:t>amu</a:t>
            </a:r>
            <a:r>
              <a:rPr lang="hr-HR" dirty="0" smtClean="0"/>
              <a:t> – unificirana</a:t>
            </a:r>
            <a:r>
              <a:rPr lang="hr-HR" baseline="0" dirty="0" smtClean="0"/>
              <a:t> atomska jedinica mase</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38</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smtClean="0"/>
              <a:t>ma – masa nalita a sakupljenog na filtru (ng)</a:t>
            </a:r>
          </a:p>
          <a:p>
            <a:pPr marL="171450" indent="-171450">
              <a:buFontTx/>
              <a:buChar char="-"/>
            </a:pPr>
            <a:r>
              <a:rPr lang="hr-HR" dirty="0" err="1" smtClean="0"/>
              <a:t>Ba</a:t>
            </a:r>
            <a:r>
              <a:rPr lang="hr-HR" dirty="0" smtClean="0"/>
              <a:t> – masena</a:t>
            </a:r>
            <a:r>
              <a:rPr lang="hr-HR" baseline="0" dirty="0" smtClean="0"/>
              <a:t> </a:t>
            </a:r>
            <a:r>
              <a:rPr lang="hr-HR" baseline="0" dirty="0" err="1" smtClean="0"/>
              <a:t>konc</a:t>
            </a:r>
            <a:r>
              <a:rPr lang="hr-HR" baseline="0" dirty="0" smtClean="0"/>
              <a:t>. </a:t>
            </a:r>
            <a:r>
              <a:rPr lang="hr-HR" baseline="0" dirty="0" err="1" smtClean="0"/>
              <a:t>analita</a:t>
            </a:r>
            <a:r>
              <a:rPr lang="hr-HR" baseline="0" dirty="0" smtClean="0"/>
              <a:t> a u otopini uzorka (ng/ml)</a:t>
            </a:r>
          </a:p>
          <a:p>
            <a:pPr marL="171450" indent="-171450">
              <a:buFontTx/>
              <a:buChar char="-"/>
            </a:pPr>
            <a:r>
              <a:rPr lang="hr-HR" baseline="0" dirty="0" err="1" smtClean="0"/>
              <a:t>Vs</a:t>
            </a:r>
            <a:r>
              <a:rPr lang="hr-HR" baseline="0" dirty="0" smtClean="0"/>
              <a:t> – volumen otopine uzorka (ml)</a:t>
            </a:r>
          </a:p>
          <a:p>
            <a:pPr marL="171450" indent="-171450">
              <a:buFontTx/>
              <a:buChar char="-"/>
            </a:pPr>
            <a:r>
              <a:rPr lang="hr-HR" baseline="0" dirty="0" smtClean="0"/>
              <a:t>F – faktor razrjeđenja</a:t>
            </a:r>
          </a:p>
          <a:p>
            <a:pPr marL="171450" indent="-171450">
              <a:buFontTx/>
              <a:buChar char="-"/>
            </a:pPr>
            <a:r>
              <a:rPr lang="hr-HR" baseline="0" dirty="0" err="1" smtClean="0"/>
              <a:t>Atot</a:t>
            </a:r>
            <a:r>
              <a:rPr lang="hr-HR" baseline="0" dirty="0" smtClean="0"/>
              <a:t> – površina filtra s uzorkom (cm2) - cijeli</a:t>
            </a:r>
          </a:p>
          <a:p>
            <a:pPr marL="171450" indent="-171450">
              <a:buFontTx/>
              <a:buChar char="-"/>
            </a:pPr>
            <a:r>
              <a:rPr lang="hr-HR" baseline="0" dirty="0" err="1" smtClean="0"/>
              <a:t>Apart</a:t>
            </a:r>
            <a:r>
              <a:rPr lang="hr-HR" baseline="0" dirty="0" smtClean="0"/>
              <a:t>- površina uzetog </a:t>
            </a:r>
            <a:r>
              <a:rPr lang="hr-HR" baseline="0" dirty="0" err="1" smtClean="0"/>
              <a:t>alikvota</a:t>
            </a:r>
            <a:r>
              <a:rPr lang="hr-HR" baseline="0" dirty="0" smtClean="0"/>
              <a:t> filtra (cm2)</a:t>
            </a:r>
          </a:p>
          <a:p>
            <a:pPr marL="171450" indent="-171450">
              <a:buFontTx/>
              <a:buChar char="-"/>
            </a:pPr>
            <a:endParaRPr lang="hr-HR" baseline="0" dirty="0" smtClean="0"/>
          </a:p>
          <a:p>
            <a:pPr marL="171450" indent="-171450">
              <a:buFontTx/>
              <a:buChar char="-"/>
            </a:pPr>
            <a:r>
              <a:rPr lang="hr-HR" baseline="0" dirty="0" err="1" smtClean="0"/>
              <a:t>mLa</a:t>
            </a:r>
            <a:r>
              <a:rPr lang="hr-HR" baseline="0" dirty="0" smtClean="0"/>
              <a:t> – prosječna </a:t>
            </a:r>
            <a:r>
              <a:rPr lang="hr-HR" baseline="0" dirty="0" err="1" smtClean="0"/>
              <a:t>laboratorijask</a:t>
            </a:r>
            <a:r>
              <a:rPr lang="hr-HR" baseline="0" dirty="0" smtClean="0"/>
              <a:t> </a:t>
            </a:r>
            <a:r>
              <a:rPr lang="hr-HR" baseline="0" dirty="0" err="1" smtClean="0"/>
              <a:t>aslijepa</a:t>
            </a:r>
            <a:r>
              <a:rPr lang="hr-HR" baseline="0" dirty="0" smtClean="0"/>
              <a:t> proba </a:t>
            </a:r>
            <a:r>
              <a:rPr lang="hr-HR" baseline="0" dirty="0" err="1" smtClean="0"/>
              <a:t>analita</a:t>
            </a:r>
            <a:r>
              <a:rPr lang="hr-HR" baseline="0" dirty="0" smtClean="0"/>
              <a:t> (ng)</a:t>
            </a:r>
          </a:p>
          <a:p>
            <a:pPr marL="171450" indent="-171450">
              <a:buFontTx/>
              <a:buChar char="-"/>
            </a:pPr>
            <a:r>
              <a:rPr lang="hr-HR" baseline="0" dirty="0" err="1" smtClean="0"/>
              <a:t>Ca</a:t>
            </a:r>
            <a:r>
              <a:rPr lang="hr-HR" baseline="0" dirty="0" smtClean="0"/>
              <a:t> – masena koncentracija </a:t>
            </a:r>
            <a:r>
              <a:rPr lang="hr-HR" baseline="0" dirty="0" err="1" smtClean="0"/>
              <a:t>analita</a:t>
            </a:r>
            <a:r>
              <a:rPr lang="hr-HR" baseline="0" dirty="0" smtClean="0"/>
              <a:t> a u zraku (ng/m3)</a:t>
            </a:r>
          </a:p>
          <a:p>
            <a:pPr marL="171450" indent="-171450">
              <a:buFontTx/>
              <a:buChar char="-"/>
            </a:pPr>
            <a:r>
              <a:rPr lang="hr-HR" dirty="0" smtClean="0"/>
              <a:t>V – volumen sakupljenog zraka (m3)</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39</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smtClean="0"/>
              <a:t>ma – masa nalita a sakupljenog na filtru (ng)</a:t>
            </a:r>
          </a:p>
          <a:p>
            <a:pPr marL="171450" indent="-171450">
              <a:buFontTx/>
              <a:buChar char="-"/>
            </a:pPr>
            <a:r>
              <a:rPr lang="hr-HR" dirty="0" err="1" smtClean="0"/>
              <a:t>Ba</a:t>
            </a:r>
            <a:r>
              <a:rPr lang="hr-HR" dirty="0" smtClean="0"/>
              <a:t> – masena</a:t>
            </a:r>
            <a:r>
              <a:rPr lang="hr-HR" baseline="0" dirty="0" smtClean="0"/>
              <a:t> </a:t>
            </a:r>
            <a:r>
              <a:rPr lang="hr-HR" baseline="0" dirty="0" err="1" smtClean="0"/>
              <a:t>konc</a:t>
            </a:r>
            <a:r>
              <a:rPr lang="hr-HR" baseline="0" dirty="0" smtClean="0"/>
              <a:t>. </a:t>
            </a:r>
            <a:r>
              <a:rPr lang="hr-HR" baseline="0" dirty="0" err="1" smtClean="0"/>
              <a:t>analita</a:t>
            </a:r>
            <a:r>
              <a:rPr lang="hr-HR" baseline="0" dirty="0" smtClean="0"/>
              <a:t> a u otopini uzorka (ng/ml)</a:t>
            </a:r>
          </a:p>
          <a:p>
            <a:pPr marL="171450" indent="-171450">
              <a:buFontTx/>
              <a:buChar char="-"/>
            </a:pPr>
            <a:r>
              <a:rPr lang="hr-HR" baseline="0" dirty="0" err="1" smtClean="0"/>
              <a:t>Vs</a:t>
            </a:r>
            <a:r>
              <a:rPr lang="hr-HR" baseline="0" dirty="0" smtClean="0"/>
              <a:t> – volumen otopine uzorka (ml)</a:t>
            </a:r>
          </a:p>
          <a:p>
            <a:pPr marL="171450" indent="-171450">
              <a:buFontTx/>
              <a:buChar char="-"/>
            </a:pPr>
            <a:r>
              <a:rPr lang="hr-HR" baseline="0" dirty="0" smtClean="0"/>
              <a:t>F – faktor razrjeđenja</a:t>
            </a:r>
          </a:p>
          <a:p>
            <a:pPr marL="171450" indent="-171450">
              <a:buFontTx/>
              <a:buChar char="-"/>
            </a:pPr>
            <a:r>
              <a:rPr lang="hr-HR" baseline="0" dirty="0" err="1" smtClean="0"/>
              <a:t>Atot</a:t>
            </a:r>
            <a:r>
              <a:rPr lang="hr-HR" baseline="0" dirty="0" smtClean="0"/>
              <a:t> – površina filtra s uzorkom (cm2) - cijeli</a:t>
            </a:r>
          </a:p>
          <a:p>
            <a:pPr marL="171450" indent="-171450">
              <a:buFontTx/>
              <a:buChar char="-"/>
            </a:pPr>
            <a:r>
              <a:rPr lang="hr-HR" baseline="0" dirty="0" err="1" smtClean="0"/>
              <a:t>Apart</a:t>
            </a:r>
            <a:r>
              <a:rPr lang="hr-HR" baseline="0" dirty="0" smtClean="0"/>
              <a:t>- površina uzetog </a:t>
            </a:r>
            <a:r>
              <a:rPr lang="hr-HR" baseline="0" dirty="0" err="1" smtClean="0"/>
              <a:t>alikvota</a:t>
            </a:r>
            <a:r>
              <a:rPr lang="hr-HR" baseline="0" dirty="0" smtClean="0"/>
              <a:t> filtra (cm2)</a:t>
            </a:r>
          </a:p>
          <a:p>
            <a:pPr marL="171450" indent="-171450">
              <a:buFontTx/>
              <a:buChar char="-"/>
            </a:pPr>
            <a:endParaRPr lang="hr-HR" baseline="0" dirty="0" smtClean="0"/>
          </a:p>
          <a:p>
            <a:pPr marL="171450" indent="-171450">
              <a:buFontTx/>
              <a:buChar char="-"/>
            </a:pPr>
            <a:r>
              <a:rPr lang="hr-HR" baseline="0" dirty="0" err="1" smtClean="0"/>
              <a:t>mLa</a:t>
            </a:r>
            <a:r>
              <a:rPr lang="hr-HR" baseline="0" dirty="0" smtClean="0"/>
              <a:t> – prosječna </a:t>
            </a:r>
            <a:r>
              <a:rPr lang="hr-HR" baseline="0" dirty="0" err="1" smtClean="0"/>
              <a:t>laboratorijask</a:t>
            </a:r>
            <a:r>
              <a:rPr lang="hr-HR" baseline="0" dirty="0" smtClean="0"/>
              <a:t> </a:t>
            </a:r>
            <a:r>
              <a:rPr lang="hr-HR" baseline="0" dirty="0" err="1" smtClean="0"/>
              <a:t>aslijepa</a:t>
            </a:r>
            <a:r>
              <a:rPr lang="hr-HR" baseline="0" dirty="0" smtClean="0"/>
              <a:t> proba </a:t>
            </a:r>
            <a:r>
              <a:rPr lang="hr-HR" baseline="0" dirty="0" err="1" smtClean="0"/>
              <a:t>analita</a:t>
            </a:r>
            <a:r>
              <a:rPr lang="hr-HR" baseline="0" dirty="0" smtClean="0"/>
              <a:t> (ng)</a:t>
            </a:r>
          </a:p>
          <a:p>
            <a:pPr marL="171450" indent="-171450">
              <a:buFontTx/>
              <a:buChar char="-"/>
            </a:pPr>
            <a:r>
              <a:rPr lang="hr-HR" baseline="0" dirty="0" err="1" smtClean="0"/>
              <a:t>Ca</a:t>
            </a:r>
            <a:r>
              <a:rPr lang="hr-HR" baseline="0" dirty="0" smtClean="0"/>
              <a:t> – masena koncentracija </a:t>
            </a:r>
            <a:r>
              <a:rPr lang="hr-HR" baseline="0" dirty="0" err="1" smtClean="0"/>
              <a:t>analita</a:t>
            </a:r>
            <a:r>
              <a:rPr lang="hr-HR" baseline="0" dirty="0" smtClean="0"/>
              <a:t> a u zraku (ng/m3)</a:t>
            </a:r>
          </a:p>
          <a:p>
            <a:pPr marL="171450" indent="-171450">
              <a:buFontTx/>
              <a:buChar char="-"/>
            </a:pPr>
            <a:r>
              <a:rPr lang="hr-HR" dirty="0" smtClean="0"/>
              <a:t>V – volumen sakupljenog zraka (m3)</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40</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U elementarnom stanju pojavljuje se u više alotopskih modifikacija: kao dijamant, kao grafit i kao crni amorfni ugljik (čađa, retortni ugljen, drveni ugljen, koštani ugljen, koks i dr.). </a:t>
            </a:r>
            <a:endParaRPr lang="hr-HR" dirty="0"/>
          </a:p>
          <a:p>
            <a:pPr marL="171450" indent="-171450">
              <a:buFontTx/>
              <a:buChar char="-"/>
            </a:pPr>
            <a:r>
              <a:rPr lang="vi-VN" dirty="0"/>
              <a:t>U prirodi se elementarni ugljik u najvećim količinama nalazi raspršen u škriljevcima, a u vezanom stanju u karbonatima sedimentnih</a:t>
            </a:r>
            <a:r>
              <a:rPr lang="hr-HR" dirty="0"/>
              <a:t> </a:t>
            </a:r>
            <a:r>
              <a:rPr lang="vi-VN" dirty="0"/>
              <a:t>spojeva (vapnencu, dolomitu itd.). </a:t>
            </a:r>
            <a:endParaRPr lang="hr-HR" dirty="0"/>
          </a:p>
          <a:p>
            <a:pPr marL="171450" indent="-171450">
              <a:buFontTx/>
              <a:buChar char="-"/>
            </a:pPr>
            <a:r>
              <a:rPr lang="vi-VN" dirty="0"/>
              <a:t>Znatne količine se nalaze u ugljik-dioksidu koji je otopljen u morima te u ostatcima organizama iz prošlih geoloških perioda (u ugljenu i nafti).</a:t>
            </a:r>
            <a:endParaRPr lang="hr-HR" dirty="0"/>
          </a:p>
          <a:p>
            <a:pPr marL="171450" indent="-171450">
              <a:buFontTx/>
              <a:buChar char="-"/>
            </a:pPr>
            <a:r>
              <a:rPr lang="vi-VN" dirty="0"/>
              <a:t> Vrlo mali dio ukupnog ugljika na zemlji (oko jedne tisućinke postotka) vezan je u živim organizmima (od toga opet manje od 1% u životinjskim) u obliku spojeva koji su najvažniji sastojci tih organizama (bjelančevine, ugljikohidrati). </a:t>
            </a:r>
            <a:endParaRPr lang="hr-HR" dirty="0"/>
          </a:p>
          <a:p>
            <a:pPr marL="171450" indent="-171450">
              <a:buFontTx/>
              <a:buChar char="-"/>
            </a:pPr>
            <a:r>
              <a:rPr lang="vi-VN" dirty="0"/>
              <a:t>Na običnoj temperaturi sve modifikacije ugljika teško reagiraju s drugim elementima, na povišenoj ili visokoj temperaturi sve se spajaju s kisikom dajući ugljik-dioksid. </a:t>
            </a:r>
            <a:endParaRPr lang="hr-HR" dirty="0"/>
          </a:p>
          <a:p>
            <a:pPr marL="171450" indent="-171450">
              <a:buFontTx/>
              <a:buChar char="-"/>
            </a:pPr>
            <a:r>
              <a:rPr lang="vi-VN" dirty="0"/>
              <a:t>Sa sumporom se ugljik spaja u ugljik-disulfid, sa silicijem, borom i mnogim drugim metalima daje karbide.</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42</a:t>
            </a:fld>
            <a:endParaRPr lang="en-US"/>
          </a:p>
        </p:txBody>
      </p:sp>
    </p:spTree>
    <p:extLst>
      <p:ext uri="{BB962C8B-B14F-4D97-AF65-F5344CB8AC3E}">
        <p14:creationId xmlns:p14="http://schemas.microsoft.com/office/powerpoint/2010/main" val="2494189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Prema veličini čestica i temperaturi nastajanja EC se može podijeliti u dvije skupine: EC koji potječe od ugljena i EC iz čađe. </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iz ugljena -</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veće čestice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1 µm do 100 µm</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nastale sagorijevanjem pri nižim temp. a morfološka svojstva su mu slična početnoj materiji. </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EC kao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čađa </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nastaje pri višim temp. kondenzacijom ugljikovodika u plin. fazi ili djelomičnim sagorijevanjem ugljikovodika,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0,1 µm do 1 µm</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Za razliku od čađe,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garež je materijal raznolikog i često nepoznatog sastava </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koji je neželjeni proizvod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nepotpunog sagorijevanja svih vrsta materijala koji sadrže ugljik, kao što su otpadna ulja, ugljen, papir, gume, plastika, kućanski otpad i ulja koja se koriste kao goriva</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Garež za razliku od čađe ima malu površinu s obzirom na veću veličinu čestica i niski sadržaj ugljika</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a:t>
            </a:r>
            <a:r>
              <a:rPr kumimoji="1" lang="hr-HR" altLang="en-US" sz="1200" b="0" i="0" u="none" strike="noStrike" kern="1200" cap="none" spc="0" normalizeH="0" baseline="30000" noProof="0" dirty="0">
                <a:ln>
                  <a:noFill/>
                </a:ln>
                <a:solidFill>
                  <a:srgbClr val="000000"/>
                </a:solidFill>
                <a:effectLst/>
                <a:uLnTx/>
                <a:uFillTx/>
                <a:latin typeface="Times New Roman" pitchFamily="18" charset="0"/>
                <a:ea typeface="+mn-ea"/>
                <a:cs typeface="Times New Roman" pitchFamily="18" charset="0"/>
              </a:rPr>
              <a:t>24</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EC mjeren pomoću optičkih metoda poput </a:t>
            </a:r>
            <a:r>
              <a:rPr kumimoji="1" lang="hr-HR" altLang="en-US" sz="1200" b="1"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etelometrije</a:t>
            </a: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ili fotometrijskim određivanjem apsorpcije ili višekutne apsorpcije čestica čađe definira se kao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BC.</a:t>
            </a:r>
            <a:endParaRPr kumimoji="1" lang="hr-HR" altLang="en-US" sz="1200" b="0" i="0" u="none" strike="noStrike" kern="1200" cap="none" spc="0" normalizeH="0" baseline="3000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BC apsorbira Sunčevo zračenje iz atmosfere te smanjuje mogućnost refleksije. BC se ne smatra samo </a:t>
            </a:r>
            <a:r>
              <a:rPr kumimoji="1" lang="hr-HR" altLang="en-US" sz="1200" b="1"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onečišćivalom</a:t>
            </a:r>
            <a:r>
              <a:rPr kumimoji="1" lang="hr-HR" altLang="en-US" sz="12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već i pokretačem globalnog zagrijavanja koji utječe na regionalni hidrološki ciklus.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Iako organski spojevi čine oko 10 % do 70 % ukupne mase lebdećih čestica u atmosferi, koncentracije, sastav i mehanizmi formiranja organskih čestica nisu potpuno razjašnjeni, osobito u odnosu na druge komponente čestica kao npr. sulfate i nitrate.</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Jedan od razloga je i to što se organska tvar sastoji od stotina pojedinačnih spojeva s različitim kemijskim i termodinamičkim svojstvima.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Prisutnost spojeva koji se lako ukapljuju, lakohlapljivih spojeva i spojeva koji pri atmosferskim uvjetima mogu postojati u obje faze plinovitoj i čestičnoj, otežava sakupljanje organskih čestica.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Nijednom analitičkom tehnikom trenutno nije u moguće analizirati cijeli raspon organskih spojeva u česticama.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Organski spojevi koji se određuju u atmosferskim česticama dijele se na topljive i netopljive u vodi.</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43</a:t>
            </a:fld>
            <a:endParaRPr lang="en-US"/>
          </a:p>
        </p:txBody>
      </p:sp>
    </p:spTree>
    <p:extLst>
      <p:ext uri="{BB962C8B-B14F-4D97-AF65-F5344CB8AC3E}">
        <p14:creationId xmlns:p14="http://schemas.microsoft.com/office/powerpoint/2010/main" val="3541147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Iako organski spojevi čine oko 10 % do 70 % ukupne mase lebdećih čestica u atmosferi, koncentracije, sastav i mehanizmi formiranja organskih čestica nisu potpuno razjašnjeni, osobito u odnosu na druge komponente čestica kao npr. sulfate i nitrate.</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Jedan od razloga je i to što se organska tvar sastoji od stotina pojedinačnih spojeva s različitim kemijskim i termodinamičkim svojstvima.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Prisutnost spojeva koji se lako ukapljuju, lakohlapljivih spojeva i spojeva koji pri atmosferskim uvjetima mogu postojati u obje faze plinovitoj i čestičnoj, otežava sakupljanje organskih čestica.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Nijednom analitičkom tehnikom trenutno nije u moguće analizirati cijeli raspon organskih spojeva u česticama. </a:t>
            </a:r>
            <a:endParaRPr kumimoji="1" lang="hr-HR" altLang="en-US" sz="12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44</a:t>
            </a:fld>
            <a:endParaRPr lang="en-US"/>
          </a:p>
        </p:txBody>
      </p:sp>
    </p:spTree>
    <p:extLst>
      <p:ext uri="{BB962C8B-B14F-4D97-AF65-F5344CB8AC3E}">
        <p14:creationId xmlns:p14="http://schemas.microsoft.com/office/powerpoint/2010/main" val="2352499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Najpoznatiji </a:t>
            </a:r>
            <a:r>
              <a:rPr kumimoji="1" lang="vi-VN" sz="1200" b="1"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biogeokemijski ciklus </a:t>
            </a: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je ugljikov ciklus u kojem se ugljik izmjenjuje između </a:t>
            </a:r>
            <a:r>
              <a:rPr kumimoji="1" lang="vi-VN" sz="1200" b="1"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biosfere, pedosfere, geosfere, hidrosfere i atmosfere</a:t>
            </a: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 na Zemlji i na taj se način omogućuje da ga ponovno iskoriste novi organizmi. </a:t>
            </a:r>
            <a:endParaRPr kumimoji="1" lang="hr-HR"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Ugljikov ciklus uključuje sljedeće glavne spremnike ugljika:</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Zemljinu atmosferu (ugljikov dioksid, metan i klorfluorugljici).</a:t>
            </a:r>
            <a:endParaRPr kumimoji="1" lang="hr-HR"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Zemljinu biosferu, koja obično uključuje sustave slatke vode i nežive organske materijale,</a:t>
            </a:r>
            <a:endParaRPr kumimoji="1" lang="hr-HR"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Zemljinu hidrosferu - oceane, uključujući otopljeni anorganski ugljik te sve žive i nežive morske organizme,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sedimente, uključujući fosilna goriva,</a:t>
            </a:r>
            <a:endParaRPr kumimoji="1" lang="hr-HR"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hr-HR"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 Z</a:t>
            </a:r>
            <a:r>
              <a:rPr kumimoji="1" lang="vi-VN" sz="1200" b="0" i="0" u="none" strike="noStrike" kern="1200" cap="none" spc="0" normalizeH="0" baseline="0" noProof="0" dirty="0">
                <a:ln>
                  <a:noFill/>
                </a:ln>
                <a:solidFill>
                  <a:srgbClr val="0070C0"/>
                </a:solidFill>
                <a:effectLst/>
                <a:uLnTx/>
                <a:uFillTx/>
                <a:latin typeface="Times New Roman" pitchFamily="18" charset="0"/>
                <a:ea typeface="+mn-ea"/>
                <a:cs typeface="Times New Roman" pitchFamily="18" charset="0"/>
              </a:rPr>
              <a:t>emljinu unutrašnjost, a to se odnosi na ugljik koji se nalazi u Zemljinoj kori i plaštu, a ispušta se u atmosferu i hidrosferu preko vulkana i geotermalnih izvora.</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45</a:t>
            </a:fld>
            <a:endParaRPr lang="en-US"/>
          </a:p>
        </p:txBody>
      </p:sp>
    </p:spTree>
    <p:extLst>
      <p:ext uri="{BB962C8B-B14F-4D97-AF65-F5344CB8AC3E}">
        <p14:creationId xmlns:p14="http://schemas.microsoft.com/office/powerpoint/2010/main" val="235245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olova u ukupnim lebdećim česticama od 1971. do 2005. godine na tri mjerne postaje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6</a:t>
            </a:fld>
            <a:endParaRPr lang="en-US"/>
          </a:p>
        </p:txBody>
      </p:sp>
    </p:spTree>
    <p:extLst>
      <p:ext uri="{BB962C8B-B14F-4D97-AF65-F5344CB8AC3E}">
        <p14:creationId xmlns:p14="http://schemas.microsoft.com/office/powerpoint/2010/main" val="2841495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 </a:t>
            </a:r>
            <a:r>
              <a:rPr lang="en-GB" dirty="0" err="1"/>
              <a:t>prikazuje</a:t>
            </a:r>
            <a:r>
              <a:rPr lang="en-GB" dirty="0"/>
              <a:t> </a:t>
            </a:r>
            <a:r>
              <a:rPr lang="en-GB" dirty="0" err="1"/>
              <a:t>moguće</a:t>
            </a:r>
            <a:r>
              <a:rPr lang="en-GB" dirty="0"/>
              <a:t> </a:t>
            </a:r>
            <a:r>
              <a:rPr lang="en-GB" dirty="0" err="1"/>
              <a:t>izvore</a:t>
            </a:r>
            <a:r>
              <a:rPr lang="en-GB" dirty="0"/>
              <a:t> </a:t>
            </a:r>
            <a:r>
              <a:rPr lang="en-GB" dirty="0" err="1"/>
              <a:t>i</a:t>
            </a:r>
            <a:r>
              <a:rPr lang="en-GB" dirty="0"/>
              <a:t> </a:t>
            </a:r>
            <a:r>
              <a:rPr lang="en-GB" dirty="0" err="1"/>
              <a:t>mehanizme</a:t>
            </a:r>
            <a:r>
              <a:rPr lang="en-GB" dirty="0"/>
              <a:t> </a:t>
            </a:r>
            <a:r>
              <a:rPr lang="en-GB" dirty="0" err="1"/>
              <a:t>nastanka</a:t>
            </a:r>
            <a:r>
              <a:rPr lang="en-GB" dirty="0"/>
              <a:t> EC, OC, </a:t>
            </a:r>
            <a:r>
              <a:rPr lang="en-GB" dirty="0" err="1"/>
              <a:t>organskih</a:t>
            </a:r>
            <a:r>
              <a:rPr lang="en-GB" dirty="0"/>
              <a:t> </a:t>
            </a:r>
            <a:r>
              <a:rPr lang="en-GB" dirty="0" err="1"/>
              <a:t>čestica</a:t>
            </a:r>
            <a:r>
              <a:rPr lang="en-GB" dirty="0"/>
              <a:t> </a:t>
            </a:r>
            <a:r>
              <a:rPr lang="en-GB" dirty="0" err="1"/>
              <a:t>nastalih</a:t>
            </a:r>
            <a:r>
              <a:rPr lang="en-GB" dirty="0"/>
              <a:t> </a:t>
            </a:r>
            <a:r>
              <a:rPr lang="en-GB" dirty="0" err="1"/>
              <a:t>kao</a:t>
            </a:r>
            <a:r>
              <a:rPr lang="en-GB" dirty="0"/>
              <a:t> </a:t>
            </a:r>
            <a:r>
              <a:rPr lang="en-GB" dirty="0" err="1"/>
              <a:t>primarno</a:t>
            </a:r>
            <a:r>
              <a:rPr lang="en-GB" dirty="0"/>
              <a:t> </a:t>
            </a:r>
            <a:r>
              <a:rPr lang="en-GB" dirty="0" err="1"/>
              <a:t>onečišćenje</a:t>
            </a:r>
            <a:r>
              <a:rPr lang="en-GB" dirty="0"/>
              <a:t> (POA) </a:t>
            </a:r>
            <a:r>
              <a:rPr lang="en-GB" dirty="0" err="1"/>
              <a:t>i</a:t>
            </a:r>
            <a:r>
              <a:rPr lang="en-GB" dirty="0"/>
              <a:t> </a:t>
            </a:r>
            <a:r>
              <a:rPr lang="en-GB" dirty="0" err="1"/>
              <a:t>kao</a:t>
            </a:r>
            <a:r>
              <a:rPr lang="en-GB" dirty="0"/>
              <a:t> </a:t>
            </a:r>
            <a:r>
              <a:rPr lang="en-GB" dirty="0" err="1"/>
              <a:t>sekundarno</a:t>
            </a:r>
            <a:r>
              <a:rPr lang="en-GB" dirty="0"/>
              <a:t> </a:t>
            </a:r>
            <a:r>
              <a:rPr lang="en-GB" dirty="0" err="1"/>
              <a:t>onečišćenje</a:t>
            </a:r>
            <a:r>
              <a:rPr lang="en-GB" dirty="0"/>
              <a:t> (SOA), </a:t>
            </a:r>
            <a:r>
              <a:rPr lang="en-GB" dirty="0" err="1"/>
              <a:t>te</a:t>
            </a:r>
            <a:r>
              <a:rPr lang="en-GB" dirty="0"/>
              <a:t> </a:t>
            </a:r>
            <a:r>
              <a:rPr lang="en-GB" dirty="0" err="1"/>
              <a:t>organskog</a:t>
            </a:r>
            <a:r>
              <a:rPr lang="en-GB" dirty="0"/>
              <a:t> </a:t>
            </a:r>
            <a:r>
              <a:rPr lang="en-GB" dirty="0" err="1"/>
              <a:t>ugljika</a:t>
            </a:r>
            <a:r>
              <a:rPr lang="en-GB" dirty="0"/>
              <a:t> </a:t>
            </a:r>
            <a:r>
              <a:rPr lang="en-GB" dirty="0" err="1"/>
              <a:t>topljivog</a:t>
            </a:r>
            <a:r>
              <a:rPr lang="en-GB" dirty="0"/>
              <a:t> (WSOC) </a:t>
            </a:r>
            <a:r>
              <a:rPr lang="en-GB" dirty="0" err="1"/>
              <a:t>i</a:t>
            </a:r>
            <a:r>
              <a:rPr lang="en-GB" dirty="0"/>
              <a:t> </a:t>
            </a:r>
            <a:r>
              <a:rPr lang="en-GB" dirty="0" err="1"/>
              <a:t>netopljivog</a:t>
            </a:r>
            <a:r>
              <a:rPr lang="en-GB" dirty="0"/>
              <a:t> (WIOC) u </a:t>
            </a:r>
            <a:r>
              <a:rPr lang="en-GB" dirty="0" err="1"/>
              <a:t>vodi</a:t>
            </a:r>
            <a:r>
              <a:rPr lang="en-GB" dirty="0"/>
              <a:t> u </a:t>
            </a:r>
            <a:r>
              <a:rPr lang="en-GB" dirty="0" err="1"/>
              <a:t>atmosferi</a:t>
            </a:r>
            <a:r>
              <a:rPr lang="en-GB" dirty="0"/>
              <a:t> </a:t>
            </a:r>
          </a:p>
        </p:txBody>
      </p:sp>
      <p:sp>
        <p:nvSpPr>
          <p:cNvPr id="4" name="Slide Number Placeholder 3"/>
          <p:cNvSpPr>
            <a:spLocks noGrp="1"/>
          </p:cNvSpPr>
          <p:nvPr>
            <p:ph type="sldNum" sz="quarter" idx="10"/>
          </p:nvPr>
        </p:nvSpPr>
        <p:spPr/>
        <p:txBody>
          <a:bodyPr/>
          <a:lstStyle/>
          <a:p>
            <a:fld id="{F0282F69-6CD6-4349-8579-1B7D032BC079}" type="slidenum">
              <a:rPr lang="en-US" smtClean="0"/>
              <a:pPr/>
              <a:t>47</a:t>
            </a:fld>
            <a:endParaRPr lang="en-US"/>
          </a:p>
        </p:txBody>
      </p:sp>
    </p:spTree>
    <p:extLst>
      <p:ext uri="{BB962C8B-B14F-4D97-AF65-F5344CB8AC3E}">
        <p14:creationId xmlns:p14="http://schemas.microsoft.com/office/powerpoint/2010/main" val="2030032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Ista takva raspodjela ugljika po sezonama je zamijećena u sve tri frakcije LČ</a:t>
            </a:r>
          </a:p>
        </p:txBody>
      </p:sp>
      <p:sp>
        <p:nvSpPr>
          <p:cNvPr id="4" name="Slide Number Placeholder 3"/>
          <p:cNvSpPr>
            <a:spLocks noGrp="1"/>
          </p:cNvSpPr>
          <p:nvPr>
            <p:ph type="sldNum" sz="quarter" idx="10"/>
          </p:nvPr>
        </p:nvSpPr>
        <p:spPr/>
        <p:txBody>
          <a:bodyPr/>
          <a:lstStyle/>
          <a:p>
            <a:fld id="{F0282F69-6CD6-4349-8579-1B7D032BC079}" type="slidenum">
              <a:rPr lang="en-US" smtClean="0"/>
              <a:pPr/>
              <a:t>48</a:t>
            </a:fld>
            <a:endParaRPr lang="en-US"/>
          </a:p>
        </p:txBody>
      </p:sp>
    </p:spTree>
    <p:extLst>
      <p:ext uri="{BB962C8B-B14F-4D97-AF65-F5344CB8AC3E}">
        <p14:creationId xmlns:p14="http://schemas.microsoft.com/office/powerpoint/2010/main" val="1164929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Na SLICI je prikazana prostorna raspodjela … u Zagrebu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IMI – urbana pozadinska postaja – sjeverni dio grada, stambeni, umjeren promet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Centar – stambeni dio grada i visokim zgradama, pojačani promet – kanjon efekt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Siget – južni dio grada s pojačanim prometom, stambeni dio, blizina škole i ureda</a:t>
            </a:r>
          </a:p>
        </p:txBody>
      </p:sp>
      <p:sp>
        <p:nvSpPr>
          <p:cNvPr id="4" name="Slide Number Placeholder 3"/>
          <p:cNvSpPr>
            <a:spLocks noGrp="1"/>
          </p:cNvSpPr>
          <p:nvPr>
            <p:ph type="sldNum" sz="quarter" idx="10"/>
          </p:nvPr>
        </p:nvSpPr>
        <p:spPr/>
        <p:txBody>
          <a:bodyPr/>
          <a:lstStyle/>
          <a:p>
            <a:fld id="{F0282F69-6CD6-4349-8579-1B7D032BC079}" type="slidenum">
              <a:rPr lang="en-US" smtClean="0"/>
              <a:pPr/>
              <a:t>49</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Significance of difference among EC and OC mass concentration between different sampling sites was tested with analysis of variance at significance level of 0.05</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During the winter period, the mass concentrations of OC and TC determined at A site differed statistically significantly from the concentrations determined at B site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site B - semirural industrial site burdened with pollution which originated from wood used as fuel for cooking and space heating, as well as from the local wood pellet industry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site A - urban background site </a:t>
            </a:r>
            <a:r>
              <a:rPr kumimoji="0" lang="en-US" altLang="sr-Latn-RS" sz="1200" b="0" i="0" u="none" strike="noStrike" kern="1200" cap="none" spc="0" normalizeH="0" baseline="0" noProof="0" dirty="0" err="1">
                <a:ln>
                  <a:noFill/>
                </a:ln>
                <a:solidFill>
                  <a:prstClr val="black"/>
                </a:solidFill>
                <a:effectLst/>
                <a:uLnTx/>
                <a:uFillTx/>
                <a:latin typeface="+mn-lt"/>
                <a:ea typeface="+mn-ea"/>
                <a:cs typeface="+mn-cs"/>
              </a:rPr>
              <a:t>characterised</a:t>
            </a: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 with domestic heating and moderate traffic</a:t>
            </a: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Mean concentrations of OC and TC concentrations in the PM10 particles in air at C site were statistically significantly higher while EC concentrations statistically significantly lower than at A site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site C - rural site </a:t>
            </a:r>
            <a:r>
              <a:rPr kumimoji="0" lang="en-US" altLang="sr-Latn-RS" sz="1200" b="0" i="0" u="none" strike="noStrike" kern="1200" cap="none" spc="0" normalizeH="0" baseline="0" noProof="0" dirty="0" err="1">
                <a:ln>
                  <a:noFill/>
                </a:ln>
                <a:solidFill>
                  <a:prstClr val="black"/>
                </a:solidFill>
                <a:effectLst/>
                <a:uLnTx/>
                <a:uFillTx/>
                <a:latin typeface="+mn-lt"/>
                <a:ea typeface="+mn-ea"/>
                <a:cs typeface="+mn-cs"/>
              </a:rPr>
              <a:t>characterised</a:t>
            </a: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 with pollution which originated from wood used as fuel for cooking and space heating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site D - rural background site </a:t>
            </a:r>
            <a:r>
              <a:rPr kumimoji="0" lang="en-US" altLang="sr-Latn-RS" sz="1200" b="0" i="0" u="none" strike="noStrike" kern="1200" cap="none" spc="0" normalizeH="0" baseline="0" noProof="0" dirty="0" err="1">
                <a:ln>
                  <a:noFill/>
                </a:ln>
                <a:solidFill>
                  <a:prstClr val="black"/>
                </a:solidFill>
                <a:effectLst/>
                <a:uLnTx/>
                <a:uFillTx/>
                <a:latin typeface="+mn-lt"/>
                <a:ea typeface="+mn-ea"/>
                <a:cs typeface="+mn-cs"/>
              </a:rPr>
              <a:t>characterised</a:t>
            </a: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 with pollution which originated from agriculture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altLang="sr-Latn-RS" sz="1200" b="0" i="0" u="none" strike="noStrike" kern="1200" cap="none" spc="0" normalizeH="0" baseline="0" noProof="0" dirty="0">
                <a:ln>
                  <a:noFill/>
                </a:ln>
                <a:solidFill>
                  <a:prstClr val="black"/>
                </a:solidFill>
                <a:effectLst/>
                <a:uLnTx/>
                <a:uFillTx/>
                <a:latin typeface="+mn-lt"/>
                <a:ea typeface="+mn-ea"/>
                <a:cs typeface="+mn-cs"/>
              </a:rPr>
              <a:t>the mean values of the OC and TC concentrations in PM10 particles in the air at the D site were statistically significantly higher than at A site on the urban monitoring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altLang="sr-Latn-R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Postoji i značajna prostorne razlike između urbane pozadinske postaje i ruralnih postaja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EC -  ruralni niži – manji promet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OC – ruralno viši – postojanje SOA</a:t>
            </a:r>
          </a:p>
        </p:txBody>
      </p:sp>
      <p:sp>
        <p:nvSpPr>
          <p:cNvPr id="4" name="Slide Number Placeholder 3"/>
          <p:cNvSpPr>
            <a:spLocks noGrp="1"/>
          </p:cNvSpPr>
          <p:nvPr>
            <p:ph type="sldNum" sz="quarter" idx="10"/>
          </p:nvPr>
        </p:nvSpPr>
        <p:spPr/>
        <p:txBody>
          <a:bodyPr/>
          <a:lstStyle/>
          <a:p>
            <a:fld id="{F0282F69-6CD6-4349-8579-1B7D032BC079}" type="slidenum">
              <a:rPr lang="en-US" smtClean="0"/>
              <a:pPr/>
              <a:t>50</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udio ugljika u LČ je oko 30-40% na IMI-u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udio EC raste sto je frakcija LČ manja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Isto zamijećeno i kod OC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sym typeface="Wingdings" pitchFamily="2" charset="2"/>
              </a:rPr>
              <a:t> možemo zaključiti da je ugljik se nalazi u česticama MANJIH AERODINAMIČKIH PROMJERA</a:t>
            </a: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51</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just" defTabSz="914400" rtl="0" eaLnBrk="1" fontAlgn="base" latinLnBrk="0" hangingPunct="1">
              <a:lnSpc>
                <a:spcPct val="100000"/>
              </a:lnSpc>
              <a:spcBef>
                <a:spcPct val="0"/>
              </a:spcBef>
              <a:spcAft>
                <a:spcPct val="0"/>
              </a:spcAft>
              <a:buClrTx/>
              <a:buSzTx/>
              <a:buFontTx/>
              <a:buChar char="-"/>
              <a:tabLst/>
              <a:defRPr/>
            </a:pP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ruralna pozadinska (RP), urbana industrijska (UI) te urbana pozadinska (UP) mjerna postaja</a:t>
            </a:r>
          </a:p>
          <a:p>
            <a:pPr marL="571500" marR="0" lvl="0" indent="-571500" algn="just" defTabSz="914400" rtl="0" eaLnBrk="1" fontAlgn="base" latinLnBrk="0" hangingPunct="1">
              <a:lnSpc>
                <a:spcPct val="100000"/>
              </a:lnSpc>
              <a:spcBef>
                <a:spcPct val="0"/>
              </a:spcBef>
              <a:spcAft>
                <a:spcPct val="0"/>
              </a:spcAft>
              <a:buClrTx/>
              <a:buSzTx/>
              <a:buFontTx/>
              <a:buChar char="-"/>
              <a:tabLst/>
              <a:defRPr/>
            </a:pP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Najveći </a:t>
            </a:r>
            <a:r>
              <a:rPr kumimoji="0" lang="hr-HR" sz="4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maseni</a:t>
            </a: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udio TC u lebdećim česticama zabilježen je na urbano-pozadinskoj mjernoj postaji, dok je najniži zabilježen na urbano-industrijskoj postaji.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3111893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Međunarodna agencija za istraživanje raka (engl.</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International</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Agency</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for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Research</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on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Cancer</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IARC)</a:t>
            </a:r>
            <a:r>
              <a:rPr kumimoji="0" lang="hr-HR" altLang="sr-Latn-RS" sz="1200" b="0" i="0" u="none" strike="noStrike" kern="1200" cap="none" spc="0" normalizeH="0" baseline="30000" noProof="0" dirty="0">
                <a:ln>
                  <a:noFill/>
                </a:ln>
                <a:solidFill>
                  <a:prstClr val="black"/>
                </a:solidFill>
                <a:effectLst/>
                <a:uLnTx/>
                <a:uFillTx/>
                <a:latin typeface="+mn-lt"/>
                <a:ea typeface="+mn-ea"/>
                <a:cs typeface="+mn-cs"/>
              </a:rPr>
              <a:t>24</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uvrstila je čađu spada u skupinu 2B potencijalno kancerogenih elemenata za ljude </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U radnika profesionalno izloženih čađi učinci čađe deponirane na sluznicama su  kronični rinitis, krvlju obojani nosni iscjedak te blage iritacije kože sve do kroničnog bronhitisa i smanjenja funkcije pluća</a:t>
            </a:r>
            <a:endParaRPr kumimoji="0" lang="hr-HR" altLang="sr-Latn-RS" sz="1000" b="0" i="0" u="none" strike="noStrike" kern="1200" cap="none" spc="0" normalizeH="0" baseline="0" noProof="0" dirty="0">
              <a:ln>
                <a:noFill/>
              </a:ln>
              <a:solidFill>
                <a:prstClr val="black"/>
              </a:solidFill>
              <a:effectLst/>
              <a:uLnTx/>
              <a:uFillTx/>
              <a:latin typeface="Arial" charset="0"/>
              <a:ea typeface="+mn-ea"/>
              <a:cs typeface="+mn-cs"/>
            </a:endParaRPr>
          </a:p>
          <a:p>
            <a:endParaRPr kumimoji="0" lang="hr-HR" sz="1000" b="0" i="0" u="none" strike="noStrike" kern="1200" cap="none" spc="0" normalizeH="0" baseline="0" noProof="0" dirty="0">
              <a:ln>
                <a:noFill/>
              </a:ln>
              <a:solidFill>
                <a:prstClr val="black"/>
              </a:solidFill>
              <a:effectLst/>
              <a:uLnTx/>
              <a:uFillTx/>
              <a:latin typeface="Arial" charset="0"/>
              <a:ea typeface="+mn-ea"/>
              <a:cs typeface="+mn-cs"/>
            </a:endParaRPr>
          </a:p>
          <a:p>
            <a:pPr marL="171450" indent="-171450">
              <a:buFontTx/>
              <a:buChar char="-"/>
            </a:pPr>
            <a:r>
              <a:rPr lang="vi-VN" dirty="0"/>
              <a:t>Ugljik je jedan od najzastupljenijih elemenata u lebdećim česticama.  Lebdeće čestice koje sadrže ugljik ozbiljan su problem za ljude. </a:t>
            </a:r>
            <a:endParaRPr lang="hr-HR" dirty="0"/>
          </a:p>
          <a:p>
            <a:pPr marL="171450" indent="-171450">
              <a:buFontTx/>
              <a:buChar char="-"/>
            </a:pPr>
            <a:r>
              <a:rPr lang="vi-VN" dirty="0"/>
              <a:t>Osobito su štetne ultrafine čestice ugljika s aerodinamičkim promjerom manjim od 0,1 µm zbog svoje velike specifične površine u odnosu na fine ili grube čestice ugljika. </a:t>
            </a:r>
            <a:endParaRPr lang="hr-HR" dirty="0"/>
          </a:p>
          <a:p>
            <a:pPr marL="171450" indent="-171450">
              <a:buFontTx/>
              <a:buChar char="-"/>
            </a:pPr>
            <a:r>
              <a:rPr lang="vi-VN" dirty="0"/>
              <a:t>Ukupan ugljik u česticama obuhvaća organske spojeve, EC i anorganski ugljik i potječe od izgaranja fosilnih goriva, gorenja biomasa, grijanja stambenih prostora na ugljen, biogenih emisija i iz sekundarnih izvora.</a:t>
            </a:r>
            <a:endParaRPr lang="hr-HR" dirty="0"/>
          </a:p>
          <a:p>
            <a:pPr marL="171450" indent="-171450">
              <a:buFontTx/>
              <a:buChar char="-"/>
            </a:pPr>
            <a:r>
              <a:rPr lang="vi-VN" dirty="0"/>
              <a:t>Čađa je praškasti oblik EC koji je proizveden procesom pirolize ugljikovodika. Preko 90 % čađe proizvedene u svijetu koristi se za armiranje gume, za tiskarske boje, te boje, lakove i aditive u industriji.</a:t>
            </a:r>
            <a:endParaRPr lang="hr-HR" dirty="0"/>
          </a:p>
          <a:p>
            <a:pPr marL="171450" indent="-171450">
              <a:buFontTx/>
              <a:buChar char="-"/>
            </a:pPr>
            <a:r>
              <a:rPr lang="vi-VN" dirty="0"/>
              <a:t>Međunarodna agencija za istraživanje raka (engl. International Agency for Research on Cancer, IARC)</a:t>
            </a:r>
            <a:r>
              <a:rPr lang="hr-HR" baseline="0" dirty="0"/>
              <a:t> </a:t>
            </a:r>
            <a:r>
              <a:rPr lang="vi-VN" dirty="0"/>
              <a:t>uvrstila je čađu spada u skupinu 2B potencijalno kancerogenih elemenata za ljude na temelju istraživanja razvoja tumora na plućima štakora kronično izloženih čađi. </a:t>
            </a:r>
            <a:endParaRPr lang="hr-HR" dirty="0"/>
          </a:p>
          <a:p>
            <a:pPr marL="171450" indent="-171450">
              <a:buFontTx/>
              <a:buChar char="-"/>
            </a:pPr>
            <a:r>
              <a:rPr lang="vi-VN" dirty="0"/>
              <a:t>Dokazana je značajna povezanost između mortaliteta i morbiditeta i izloženosti atmosferskim ultrafinim česticama ugljika.</a:t>
            </a:r>
            <a:endParaRPr lang="hr-HR" dirty="0"/>
          </a:p>
          <a:p>
            <a:pPr marL="171450" indent="-171450">
              <a:buFontTx/>
              <a:buChar char="-"/>
            </a:pPr>
            <a:endParaRPr lang="hr-HR" dirty="0"/>
          </a:p>
          <a:p>
            <a:pPr marL="171450" indent="-171450">
              <a:buFontTx/>
              <a:buChar char="-"/>
            </a:pPr>
            <a:r>
              <a:rPr lang="vi-VN" dirty="0"/>
              <a:t>U radnika profesionalno izloženih čađi učinci čađe deponirane na sluznicama su kronični rinitis, krvlju obojani nosni iscjedak te blage iritacije kože sve do kroničnog bronhitisa i smanjenja funkcije pluća. U studijama provedenim 50-tih i 60-tih godina prošlog stoljeća u Europi najčešće bolesti povezane s izloženosti ugljiku bile su pneumokonioza i fibroza. Za razliku od zapadne u istočnoj Europi zabilježen je i širi raspon simptoma, koji uključuju bolesti od bronhitisa, blage pneumokonioze, neznatne promjene funkcije pluća do razvijene plućne fibroze i povećane smrtnosti. Primijećena je i hipertrofija srca. Učestalost i jačina simptoma smanjili su se nakon 1950-tih godina, ali su i nadalje je viši u istočnoj Europi. Autori te razlike pripisuju višim koncentracijama prašine, CO i SO2 u zraku u istočnoj Europi. U nekim studijama provedenim 70-tih i 80-tih godina zapažena su zacrnjenja i smanjene funkcije pluća. IARC je izvijestio da se profesionalna izloženost čađi tijekom posljednjih 30 do 35 godina smanjila, ali je i zaključio da radnici izloženi čađi mogu razviti kronični bronhitis i blago smanjenje funkcije pluća.</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53</a:t>
            </a:fld>
            <a:endParaRPr lang="en-US"/>
          </a:p>
        </p:txBody>
      </p:sp>
    </p:spTree>
    <p:extLst>
      <p:ext uri="{BB962C8B-B14F-4D97-AF65-F5344CB8AC3E}">
        <p14:creationId xmlns:p14="http://schemas.microsoft.com/office/powerpoint/2010/main" val="1164929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Međunarodna agencija za istraživanje raka (engl.</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International</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Agency</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for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Research</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on </a:t>
            </a:r>
            <a:r>
              <a:rPr kumimoji="0" lang="hr-HR" altLang="sr-Latn-RS" sz="1200" b="0" i="1" u="none" strike="noStrike" kern="1200" cap="none" spc="0" normalizeH="0" baseline="0" noProof="0" dirty="0" err="1">
                <a:ln>
                  <a:noFill/>
                </a:ln>
                <a:solidFill>
                  <a:prstClr val="black"/>
                </a:solidFill>
                <a:effectLst/>
                <a:uLnTx/>
                <a:uFillTx/>
                <a:latin typeface="+mn-lt"/>
                <a:ea typeface="+mn-ea"/>
                <a:cs typeface="+mn-cs"/>
              </a:rPr>
              <a:t>Cancer</a:t>
            </a:r>
            <a:r>
              <a:rPr kumimoji="0" lang="hr-HR" altLang="sr-Latn-RS" sz="1200" b="0" i="1"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IARC)</a:t>
            </a:r>
            <a:r>
              <a:rPr kumimoji="0" lang="hr-HR" altLang="sr-Latn-RS" sz="1200" b="0" i="0" u="none" strike="noStrike" kern="1200" cap="none" spc="0" normalizeH="0" baseline="30000" noProof="0" dirty="0">
                <a:ln>
                  <a:noFill/>
                </a:ln>
                <a:solidFill>
                  <a:prstClr val="black"/>
                </a:solidFill>
                <a:effectLst/>
                <a:uLnTx/>
                <a:uFillTx/>
                <a:latin typeface="+mn-lt"/>
                <a:ea typeface="+mn-ea"/>
                <a:cs typeface="+mn-cs"/>
              </a:rPr>
              <a:t>24</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uvrstila je čađu spada u skupinu 2B potencijalno kancerogenih elemenata za ljude </a:t>
            </a:r>
          </a:p>
          <a:p>
            <a:pPr marL="0" marR="0" lvl="0" indent="0" algn="l" defTabSz="914400" rtl="0" eaLnBrk="0" fontAlgn="base" latinLnBrk="0" hangingPunct="0">
              <a:lnSpc>
                <a:spcPct val="100000"/>
              </a:lnSpc>
              <a:spcBef>
                <a:spcPct val="30000"/>
              </a:spcBef>
              <a:spcAft>
                <a:spcPct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U radnika profesionalno izloženih čađi učinci čađe deponirane na sluznicama su  kronični rinitis, krvlju obojani nosni iscjedak te blage iritacije kože sve do kroničnog bronhitisa i smanjenja funkcije pluća</a:t>
            </a:r>
            <a:endParaRPr kumimoji="0" lang="hr-HR" altLang="sr-Latn-RS" sz="1000" b="0" i="0" u="none" strike="noStrike" kern="1200" cap="none" spc="0" normalizeH="0" baseline="0" noProof="0" dirty="0">
              <a:ln>
                <a:noFill/>
              </a:ln>
              <a:solidFill>
                <a:prstClr val="black"/>
              </a:solidFill>
              <a:effectLst/>
              <a:uLnTx/>
              <a:uFillTx/>
              <a:latin typeface="Arial" charset="0"/>
              <a:ea typeface="+mn-ea"/>
              <a:cs typeface="+mn-cs"/>
            </a:endParaRPr>
          </a:p>
          <a:p>
            <a:endParaRPr kumimoji="0" lang="hr-HR" sz="1000" b="0" i="0" u="none" strike="noStrike" kern="1200" cap="none" spc="0" normalizeH="0" baseline="0" noProof="0" dirty="0">
              <a:ln>
                <a:noFill/>
              </a:ln>
              <a:solidFill>
                <a:prstClr val="black"/>
              </a:solidFill>
              <a:effectLst/>
              <a:uLnTx/>
              <a:uFillTx/>
              <a:latin typeface="Arial" charset="0"/>
              <a:ea typeface="+mn-ea"/>
              <a:cs typeface="+mn-cs"/>
            </a:endParaRPr>
          </a:p>
          <a:p>
            <a:pPr marL="171450" indent="-171450">
              <a:buFontTx/>
              <a:buChar char="-"/>
            </a:pPr>
            <a:r>
              <a:rPr lang="vi-VN" dirty="0"/>
              <a:t>Ugljik je jedan od najzastupljenijih elemenata u lebdećim česticama.  Lebdeće čestice koje sadrže ugljik ozbiljan su problem za ljude. </a:t>
            </a:r>
            <a:endParaRPr lang="hr-HR" dirty="0"/>
          </a:p>
          <a:p>
            <a:pPr marL="171450" indent="-171450">
              <a:buFontTx/>
              <a:buChar char="-"/>
            </a:pPr>
            <a:r>
              <a:rPr lang="vi-VN" dirty="0"/>
              <a:t>Osobito su štetne ultrafine čestice ugljika s aerodinamičkim promjerom manjim od 0,1 µm zbog svoje velike specifične površine u odnosu na fine ili grube čestice ugljika. </a:t>
            </a:r>
            <a:endParaRPr lang="hr-HR" dirty="0"/>
          </a:p>
          <a:p>
            <a:pPr marL="171450" indent="-171450">
              <a:buFontTx/>
              <a:buChar char="-"/>
            </a:pPr>
            <a:r>
              <a:rPr lang="vi-VN" dirty="0"/>
              <a:t>Ukupan ugljik u česticama obuhvaća organske spojeve, EC i anorganski ugljik i potječe od izgaranja fosilnih goriva, gorenja biomasa, grijanja stambenih prostora na ugljen, biogenih emisija i iz sekundarnih izvora.</a:t>
            </a:r>
            <a:endParaRPr lang="hr-HR" dirty="0"/>
          </a:p>
          <a:p>
            <a:pPr marL="171450" indent="-171450">
              <a:buFontTx/>
              <a:buChar char="-"/>
            </a:pPr>
            <a:r>
              <a:rPr lang="vi-VN" dirty="0"/>
              <a:t>Čađa je praškasti oblik EC koji je proizveden procesom pirolize ugljikovodika. Preko 90 % čađe proizvedene u svijetu koristi se za armiranje gume, za tiskarske boje, te boje, lakove i aditive u industriji.</a:t>
            </a:r>
            <a:endParaRPr lang="hr-HR" dirty="0"/>
          </a:p>
          <a:p>
            <a:pPr marL="171450" indent="-171450">
              <a:buFontTx/>
              <a:buChar char="-"/>
            </a:pPr>
            <a:r>
              <a:rPr lang="vi-VN" dirty="0"/>
              <a:t>Međunarodna agencija za istraživanje raka (engl. International Agency for Research on Cancer, IARC)</a:t>
            </a:r>
            <a:r>
              <a:rPr lang="hr-HR" baseline="0" dirty="0"/>
              <a:t> </a:t>
            </a:r>
            <a:r>
              <a:rPr lang="vi-VN" dirty="0"/>
              <a:t>uvrstila je čađu spada u skupinu 2B potencijalno kancerogenih elemenata za ljude na temelju istraživanja razvoja tumora na plućima štakora kronično izloženih čađi. </a:t>
            </a:r>
            <a:endParaRPr lang="hr-HR" dirty="0"/>
          </a:p>
          <a:p>
            <a:pPr marL="171450" indent="-171450">
              <a:buFontTx/>
              <a:buChar char="-"/>
            </a:pPr>
            <a:r>
              <a:rPr lang="vi-VN" dirty="0"/>
              <a:t>Dokazana je značajna povezanost između mortaliteta i morbiditeta i izloženosti atmosferskim ultrafinim česticama ugljika.</a:t>
            </a:r>
            <a:endParaRPr lang="hr-HR" dirty="0"/>
          </a:p>
          <a:p>
            <a:pPr marL="171450" indent="-171450">
              <a:buFontTx/>
              <a:buChar char="-"/>
            </a:pPr>
            <a:endParaRPr lang="hr-HR" dirty="0"/>
          </a:p>
          <a:p>
            <a:pPr marL="171450" indent="-171450">
              <a:buFontTx/>
              <a:buChar char="-"/>
            </a:pPr>
            <a:r>
              <a:rPr lang="vi-VN" dirty="0"/>
              <a:t>U radnika profesionalno izloženih čađi učinci čađe deponirane na sluznicama su kronični rinitis, krvlju obojani nosni iscjedak te blage iritacije kože sve do kroničnog bronhitisa i smanjenja funkcije pluća. U studijama provedenim 50-tih i 60-tih godina prošlog stoljeća u Europi najčešće bolesti povezane s izloženosti ugljiku bile su pneumokonioza i fibroza. Za razliku od zapadne u istočnoj Europi zabilježen je i širi raspon simptoma, koji uključuju bolesti od bronhitisa, blage pneumokonioze, neznatne promjene funkcije pluća do razvijene plućne fibroze i povećane smrtnosti. Primijećena je i hipertrofija srca. Učestalost i jačina simptoma smanjili su se nakon 1950-tih godina, ali su i nadalje je viši u istočnoj Europi. Autori te razlike pripisuju višim koncentracijama prašine, CO i SO2 u zraku u istočnoj Europi. U nekim studijama provedenim 70-tih i 80-tih godina zapažena su zacrnjenja i smanjene funkcije pluća.25 IARC je izvijestio da se profesionalna izloženost čađi tijekom posljednjih 30 do 35 godina smanjila, ali je i zaključio da radnici izloženi čađi mogu razviti kronični bronhitis i blago smanjenje funkcije pluća.24,25</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54</a:t>
            </a:fld>
            <a:endParaRPr lang="en-US"/>
          </a:p>
        </p:txBody>
      </p:sp>
    </p:spTree>
    <p:extLst>
      <p:ext uri="{BB962C8B-B14F-4D97-AF65-F5344CB8AC3E}">
        <p14:creationId xmlns:p14="http://schemas.microsoft.com/office/powerpoint/2010/main" val="1164929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9088" marR="0" lvl="0" indent="-319088" algn="l" defTabSz="914400" rtl="0" eaLnBrk="0" fontAlgn="base" latinLnBrk="0" hangingPunct="0">
              <a:lnSpc>
                <a:spcPct val="8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mn-lt"/>
                <a:ea typeface="+mn-ea"/>
                <a:cs typeface="+mn-cs"/>
              </a:rPr>
              <a:t>TMO: - </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u lađicu koja se zagrijava u peći stavlja se </a:t>
            </a: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alikvot</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filtra površine 0,07 cm</a:t>
            </a:r>
            <a:r>
              <a:rPr kumimoji="0" lang="hr-HR" altLang="en-US" sz="1200" b="0" i="0" u="none" strike="noStrike" kern="1200" cap="none" spc="0" normalizeH="0" baseline="30000" noProof="0" dirty="0">
                <a:ln>
                  <a:noFill/>
                </a:ln>
                <a:solidFill>
                  <a:prstClr val="black"/>
                </a:solidFill>
                <a:effectLst/>
                <a:uLnTx/>
                <a:uFillTx/>
                <a:latin typeface="Times New Roman" pitchFamily="18" charset="0"/>
                <a:ea typeface="+mn-ea"/>
                <a:cs typeface="Arial" charset="0"/>
              </a:rPr>
              <a:t>2</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kristali MnO</a:t>
            </a:r>
            <a:r>
              <a:rPr kumimoji="0" lang="hr-HR" altLang="en-US" sz="1200" b="0" i="0" u="none" strike="noStrike" kern="1200" cap="none" spc="0" normalizeH="0" baseline="-25000" noProof="0" dirty="0">
                <a:ln>
                  <a:noFill/>
                </a:ln>
                <a:solidFill>
                  <a:prstClr val="black"/>
                </a:solidFill>
                <a:effectLst/>
                <a:uLnTx/>
                <a:uFillTx/>
                <a:latin typeface="Times New Roman" pitchFamily="18" charset="0"/>
                <a:ea typeface="+mn-ea"/>
                <a:cs typeface="Arial" charset="0"/>
              </a:rPr>
              <a:t>2</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koji su oksidirajuće sredstvo i </a:t>
            </a: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HCl</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EC i OC odvajaju se pri različitim temperaturama tijekom analize</a:t>
            </a:r>
          </a:p>
          <a:p>
            <a:pPr marL="319088" marR="0" lvl="0" indent="-319088" algn="l" defTabSz="914400" rtl="0" eaLnBrk="0" fontAlgn="base" latinLnBrk="0" hangingPunct="0">
              <a:lnSpc>
                <a:spcPct val="80000"/>
              </a:lnSpc>
              <a:spcBef>
                <a:spcPct val="30000"/>
              </a:spcBef>
              <a:spcAft>
                <a:spcPct val="0"/>
              </a:spcAft>
              <a:buClrTx/>
              <a:buSzTx/>
              <a:buFontTx/>
              <a:buChar char="-"/>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OC se oslobađa pri temperaturama do 525 ºC u inertnoj atmosferi He, a EC se oslobađa pri temperaturama od 525 ºC do 850 ºC u atmosferi 2,5 % O</a:t>
            </a:r>
            <a:r>
              <a:rPr kumimoji="0" lang="hr-HR" altLang="en-US" sz="1200" b="0" i="0" u="none" strike="noStrike" kern="1200" cap="none" spc="0" normalizeH="0" baseline="-25000" noProof="0" dirty="0">
                <a:ln>
                  <a:noFill/>
                </a:ln>
                <a:solidFill>
                  <a:prstClr val="black"/>
                </a:solidFill>
                <a:effectLst/>
                <a:uLnTx/>
                <a:uFillTx/>
                <a:latin typeface="Times New Roman" pitchFamily="18" charset="0"/>
                <a:ea typeface="+mn-ea"/>
                <a:cs typeface="Arial" charset="0"/>
              </a:rPr>
              <a:t>2 </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i 97,5 %</a:t>
            </a:r>
            <a:r>
              <a:rPr kumimoji="0" lang="hr-HR" altLang="en-US" sz="1200" b="0" i="0" u="none" strike="noStrike" kern="1200" cap="none" spc="0" normalizeH="0" baseline="-25000" noProof="0" dirty="0">
                <a:ln>
                  <a:noFill/>
                </a:ln>
                <a:solidFill>
                  <a:prstClr val="black"/>
                </a:solidFill>
                <a:effectLst/>
                <a:uLnTx/>
                <a:uFillTx/>
                <a:latin typeface="Times New Roman" pitchFamily="18" charset="0"/>
                <a:ea typeface="+mn-ea"/>
                <a:cs typeface="Arial" charset="0"/>
              </a:rPr>
              <a:t> </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He</a:t>
            </a:r>
          </a:p>
          <a:p>
            <a:pPr marL="319088" marR="0" lvl="0" indent="-319088" algn="l" defTabSz="914400" rtl="0" eaLnBrk="0" fontAlgn="base" latinLnBrk="0" hangingPunct="0">
              <a:lnSpc>
                <a:spcPct val="10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TOR: -</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 EC i OC se razlikuju po mogućnosti apsorpcije svijetla na 632,8 nm </a:t>
            </a:r>
          </a:p>
          <a:p>
            <a:pPr marL="319088" marR="0" lvl="0" indent="-319088" algn="l" defTabSz="914400" rtl="0" eaLnBrk="0" fontAlgn="base" latinLnBrk="0" hangingPunct="0">
              <a:lnSpc>
                <a:spcPct val="10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 metoda se temelji na određivanju ugljika koji se oslobađa pri različitim temperaturama (4 temperaturna koraka u inertnoj atmosferi He i 3 temperaturna koraka u atmosferi 2 % O2 i 98 % He), pretvaranju CO2 u CH4, te detektiranju pomoću FID </a:t>
            </a:r>
          </a:p>
          <a:p>
            <a:pPr marL="319088" marR="0" lvl="0" indent="-319088" algn="l" defTabSz="914400" rtl="0" eaLnBrk="0" fontAlgn="base" latinLnBrk="0" hangingPunct="0">
              <a:lnSpc>
                <a:spcPct val="10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 OC se smatra zbrojem svih frakcija nastalih u inertnoj atmosferi, dok je EC zbroj svih frakcija nastalih u atmosferi O2 i He umanjen za </a:t>
            </a: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mn-cs"/>
              </a:rPr>
              <a:t>pirolizirani</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 ugljik</a:t>
            </a:r>
          </a:p>
          <a:p>
            <a:pPr marL="319088" marR="0" lvl="0" indent="-319088" algn="l" defTabSz="914400" rtl="0" eaLnBrk="0" fontAlgn="base" latinLnBrk="0" hangingPunct="0">
              <a:lnSpc>
                <a:spcPct val="100000"/>
              </a:lnSpc>
              <a:spcBef>
                <a:spcPct val="30000"/>
              </a:spcBef>
              <a:spcAft>
                <a:spcPct val="0"/>
              </a:spcAft>
              <a:buClrTx/>
              <a:buSzTx/>
              <a:buFontTx/>
              <a:buChar char="-"/>
              <a:tabLst/>
              <a:defRPr/>
            </a:pP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mn-cs"/>
              </a:rPr>
              <a:t>pirolizirani</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 ugljik - količina ugljika koja je izmjerena od trenutka dodatka kisika pa do trenutka kada je vrijednost refleksije uzorka jednaka početnoj vrijednosti refleksija uzorka na početku analize</a:t>
            </a:r>
          </a:p>
          <a:p>
            <a:pPr marL="319088" marR="0" lvl="0" indent="-319088" algn="l" defTabSz="914400" rtl="0" eaLnBrk="0" fontAlgn="base" latinLnBrk="0" hangingPunct="0">
              <a:lnSpc>
                <a:spcPct val="8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mn-cs"/>
              </a:rPr>
              <a:t>TOT: - </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uključuje transmisiju laserskog snopa kroz filtar - često koristi za procjenu apsorpcije svjetlosti na česticama koja je proporcionalna količini EC u zraku</a:t>
            </a:r>
          </a:p>
          <a:p>
            <a:pPr marL="319088" marR="0" lvl="0" indent="-319088" algn="l" defTabSz="914400" rtl="0" eaLnBrk="0" fontAlgn="base" latinLnBrk="0" hangingPunct="0">
              <a:lnSpc>
                <a:spcPct val="80000"/>
              </a:lnSpc>
              <a:spcBef>
                <a:spcPct val="30000"/>
              </a:spcBef>
              <a:spcAft>
                <a:spcPct val="0"/>
              </a:spcAft>
              <a:buClrTx/>
              <a:buSzTx/>
              <a:buFontTx/>
              <a:buNone/>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uključuje 4 temperaturna koraka u inertnoj atmosferi He i 4 temperaturna koraka u atmosferi He s O</a:t>
            </a:r>
            <a:r>
              <a:rPr kumimoji="0" lang="hr-HR" altLang="en-US" sz="1200" b="0" i="0" u="none" strike="noStrike" kern="1200" cap="none" spc="0" normalizeH="0" baseline="-25000" noProof="0" dirty="0">
                <a:ln>
                  <a:noFill/>
                </a:ln>
                <a:solidFill>
                  <a:prstClr val="black"/>
                </a:solidFill>
                <a:effectLst/>
                <a:uLnTx/>
                <a:uFillTx/>
                <a:latin typeface="Times New Roman" pitchFamily="18" charset="0"/>
                <a:ea typeface="+mn-ea"/>
                <a:cs typeface="Arial" charset="0"/>
              </a:rPr>
              <a:t>2</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te korekciju </a:t>
            </a: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pirolizom</a:t>
            </a:r>
            <a:endPar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endParaRPr>
          </a:p>
          <a:p>
            <a:pPr marL="319088" marR="0" lvl="0" indent="-319088" algn="l" defTabSz="914400" rtl="0" eaLnBrk="0" fontAlgn="base" latinLnBrk="0" hangingPunct="0">
              <a:lnSpc>
                <a:spcPct val="80000"/>
              </a:lnSpc>
              <a:spcBef>
                <a:spcPct val="30000"/>
              </a:spcBef>
              <a:spcAft>
                <a:spcPct val="0"/>
              </a:spcAft>
              <a:buClrTx/>
              <a:buSzTx/>
              <a:buFontTx/>
              <a:buChar char="-"/>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korekcija </a:t>
            </a:r>
            <a:r>
              <a:rPr kumimoji="0" lang="hr-HR" altLang="en-US"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pirolizom</a:t>
            </a: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se temelji na mjerenju transmisije laserskog snopa kroz filtar</a:t>
            </a:r>
          </a:p>
          <a:p>
            <a:pPr marL="319088" marR="0" lvl="0" indent="-319088" algn="l" defTabSz="914400" rtl="0" eaLnBrk="0" fontAlgn="base" latinLnBrk="0" hangingPunct="0">
              <a:lnSpc>
                <a:spcPct val="80000"/>
              </a:lnSpc>
              <a:spcBef>
                <a:spcPct val="30000"/>
              </a:spcBef>
              <a:spcAft>
                <a:spcPct val="0"/>
              </a:spcAft>
              <a:buClrTx/>
              <a:buSzTx/>
              <a:buFontTx/>
              <a:buChar char="-"/>
              <a:tabLst/>
              <a:defRPr/>
            </a:pPr>
            <a:r>
              <a:rPr kumimoji="0" lang="hr-HR" altLang="en-US"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zbog nepostojanja odgovarajućeg standarda za određivanje EC i OC u LČ, točnost metode se najčešće ispituje određivanjem TC</a:t>
            </a: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55</a:t>
            </a:fld>
            <a:endParaRPr lang="en-US"/>
          </a:p>
        </p:txBody>
      </p:sp>
    </p:spTree>
    <p:extLst>
      <p:ext uri="{BB962C8B-B14F-4D97-AF65-F5344CB8AC3E}">
        <p14:creationId xmlns:p14="http://schemas.microsoft.com/office/powerpoint/2010/main" val="3254447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56</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olova u PM10 od 1999. do 2011. godine na mjernoj postaji  na sjeveru Zagreba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7</a:t>
            </a:fld>
            <a:endParaRPr lang="en-US"/>
          </a:p>
        </p:txBody>
      </p:sp>
    </p:spTree>
    <p:extLst>
      <p:ext uri="{BB962C8B-B14F-4D97-AF65-F5344CB8AC3E}">
        <p14:creationId xmlns:p14="http://schemas.microsoft.com/office/powerpoint/2010/main" val="479378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57</a:t>
            </a:fld>
            <a:endParaRPr lang="en-US"/>
          </a:p>
        </p:txBody>
      </p:sp>
    </p:spTree>
    <p:extLst>
      <p:ext uri="{BB962C8B-B14F-4D97-AF65-F5344CB8AC3E}">
        <p14:creationId xmlns:p14="http://schemas.microsoft.com/office/powerpoint/2010/main" val="3208571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58</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hr-HR" dirty="0"/>
          </a:p>
          <a:p>
            <a:pPr marL="171450" indent="-171450">
              <a:buFontTx/>
              <a:buChar char="-"/>
            </a:pPr>
            <a:r>
              <a:rPr lang="hr-HR" dirty="0"/>
              <a:t>jednostavna shema termičko-optičkog analizatora</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59</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60</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61</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CEN/TR 16243:2011 – još uvijek po njoj akreditirano, </a:t>
            </a:r>
          </a:p>
          <a:p>
            <a:pPr marL="171450" indent="-171450">
              <a:buFontTx/>
              <a:buChar char="-"/>
            </a:pPr>
            <a:r>
              <a:rPr lang="en-GB" dirty="0"/>
              <a:t>HRN EN 16909:2017</a:t>
            </a:r>
            <a:r>
              <a:rPr lang="hr-HR" dirty="0"/>
              <a:t> – izašla</a:t>
            </a:r>
            <a:r>
              <a:rPr lang="hr-HR" baseline="0" dirty="0"/>
              <a:t> u ožujku ove godine – još nije akreditirano po njoj</a:t>
            </a:r>
          </a:p>
          <a:p>
            <a:pPr marL="171450" indent="-171450">
              <a:buFontTx/>
              <a:buChar char="-"/>
            </a:pPr>
            <a:endParaRPr lang="hr-HR" baseline="0" dirty="0"/>
          </a:p>
          <a:p>
            <a:pPr marL="171450" indent="-171450">
              <a:buFontTx/>
              <a:buChar char="-"/>
            </a:pPr>
            <a:r>
              <a:rPr kumimoji="0" lang="hr-HR" sz="2000" b="0" i="0" u="none" strike="noStrike" kern="1200" cap="none" spc="0" normalizeH="0" baseline="0" noProof="0" dirty="0">
                <a:ln>
                  <a:noFill/>
                </a:ln>
                <a:solidFill>
                  <a:prstClr val="black"/>
                </a:solidFill>
                <a:effectLst/>
                <a:uLnTx/>
                <a:uFillTx/>
                <a:latin typeface="Calibri" pitchFamily="34" charset="0"/>
                <a:ea typeface="+mn-ea"/>
                <a:cs typeface="Arial" charset="0"/>
              </a:rPr>
              <a:t> </a:t>
            </a:r>
            <a:r>
              <a:rPr kumimoji="0" lang="hr-HR" sz="2000" b="0" i="0" u="none" strike="noStrike" kern="1200" cap="none" spc="0" normalizeH="0" baseline="0" noProof="0" dirty="0">
                <a:ln>
                  <a:noFill/>
                </a:ln>
                <a:solidFill>
                  <a:schemeClr val="accent2"/>
                </a:solidFill>
                <a:effectLst/>
                <a:uLnTx/>
                <a:uFillTx/>
                <a:latin typeface="Calibri" pitchFamily="34" charset="0"/>
                <a:ea typeface="+mn-ea"/>
                <a:cs typeface="Arial" charset="0"/>
              </a:rPr>
              <a:t>* </a:t>
            </a:r>
            <a:r>
              <a:rPr kumimoji="0" lang="hr-HR" sz="2000" b="0" i="0" u="none" strike="noStrike" kern="1200" cap="none" spc="0" normalizeH="0" baseline="0" noProof="0" dirty="0">
                <a:ln>
                  <a:noFill/>
                </a:ln>
                <a:solidFill>
                  <a:prstClr val="black"/>
                </a:solidFill>
                <a:effectLst/>
                <a:uLnTx/>
                <a:uFillTx/>
                <a:latin typeface="Calibri" pitchFamily="34" charset="0"/>
                <a:ea typeface="+mn-ea"/>
                <a:cs typeface="Arial" charset="0"/>
              </a:rPr>
              <a:t>smjesa 2 % O</a:t>
            </a:r>
            <a:r>
              <a:rPr kumimoji="0" lang="hr-HR" sz="2000" b="0" i="0" u="none" strike="noStrike" kern="1200" cap="none" spc="0" normalizeH="0" baseline="-25000" noProof="0" dirty="0">
                <a:ln>
                  <a:noFill/>
                </a:ln>
                <a:solidFill>
                  <a:prstClr val="black"/>
                </a:solidFill>
                <a:effectLst/>
                <a:uLnTx/>
                <a:uFillTx/>
                <a:latin typeface="Calibri" pitchFamily="34" charset="0"/>
                <a:ea typeface="+mn-ea"/>
                <a:cs typeface="Arial" charset="0"/>
              </a:rPr>
              <a:t>2</a:t>
            </a:r>
            <a:r>
              <a:rPr kumimoji="0" lang="hr-HR" sz="2000" b="0" i="0" u="none" strike="noStrike" kern="1200" cap="none" spc="0" normalizeH="0" baseline="0" noProof="0" dirty="0">
                <a:ln>
                  <a:noFill/>
                </a:ln>
                <a:solidFill>
                  <a:prstClr val="black"/>
                </a:solidFill>
                <a:effectLst/>
                <a:uLnTx/>
                <a:uFillTx/>
                <a:latin typeface="Calibri" pitchFamily="34" charset="0"/>
                <a:ea typeface="+mn-ea"/>
                <a:cs typeface="Arial" charset="0"/>
              </a:rPr>
              <a:t> u He se koristi</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62</a:t>
            </a:fld>
            <a:endParaRPr lang="en-US"/>
          </a:p>
        </p:txBody>
      </p:sp>
    </p:spTree>
    <p:extLst>
      <p:ext uri="{BB962C8B-B14F-4D97-AF65-F5344CB8AC3E}">
        <p14:creationId xmlns:p14="http://schemas.microsoft.com/office/powerpoint/2010/main" val="133956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analize su rađene po protokolu koji se sastoji od dvije faze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prva faza se provodi u atmosferi čistog He u kojoj se određuje OC, dok se EC određuje u drugoj fazi koja se provodi u mješovitoj atmosferi 2 %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98 % He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prvoj fazi pećnica se zagrijava po temperaturnom programu (310 ºC za 70 s, 475 ºC za 60 s, 615 ºC za 60 s, i 875 ºC za 90 s, što je ukupno 4,67 min) do 875 ºC kada dolazi do termičke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desorpcije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organskih spojeva koji u struji He prelaze u drugi dio peći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drugom dijelu pećnice dolazi do oksidacije te se ugljik kvantitativno prevodi u CO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koji se u struji He prenosi do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metanatora</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gdje se miješa s 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uz pomoć Ni kao katalizatora kvantitativno prevodi u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se određuje pomoću FID</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u struji He pećnica se ohladi na 550 ºC, a plin nosilac nije više čisti He nego smjesa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druga faza se odvija prema sljedećem temperaturnom programu: 550 ºC za 45 s, 625 ºC za 45 s, 700 ºC za 45 s, 775 ºC za 45 s, 850 ºC za 45 s, i 865 ºC za 120 s, što je ukupno 5,75 min, a zatim započinje oksidacija EC u pećnici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te se EC određuje na isti način kao i OC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svjetlo He-Ne-lasera prolazi kroz uzorak, te se bilježi početna vrijednost transmisije laserskog snopa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tijekom analize kako OC sagorijeva, tako se i vrijednost transmisije laserskog snopa smanjuje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s He kao plinom nosiocem, u drugoj fazi sa smjesom plinova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EC se oksidira, a vrijednost transmisije laserskog snopa se povećava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točka gdje je vrijednost transmisije laserskog snopa u drugoj fazi jednaka onoj na početku analize zove se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 a ono dijeli OC od EC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dio EC koji je određen prije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time-a nastao 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OC, te se onda smatra OC - to je korekcija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da bi se dokazao ispravan rad instrumenta, na kraju svake analize unosi se unutarnji standard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poznatog volumena i koncentracije)</a:t>
            </a:r>
          </a:p>
          <a:p>
            <a:pPr marL="0" marR="0" lvl="0" indent="0" algn="l" defTabSz="914400" rtl="0" eaLnBrk="0" fontAlgn="base" latinLnBrk="0" hangingPunct="0">
              <a:lnSpc>
                <a:spcPct val="80000"/>
              </a:lnSpc>
              <a:spcBef>
                <a:spcPct val="30000"/>
              </a:spcBef>
              <a:spcAft>
                <a:spcPct val="0"/>
              </a:spcAft>
              <a:buClrTx/>
              <a:buSzTx/>
              <a:buFontTx/>
              <a:buNone/>
              <a:tabLst/>
              <a:defRPr/>
            </a:pPr>
            <a:endParaRPr kumimoji="0" lang="en-US" altLang="sr-Latn-RS" sz="10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63</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analize su rađene po protokolu koji se sastoji od dvije faze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prva faza se provodi u atmosferi čistog He u kojoj se određuje OC, dok se EC određuje u drugoj fazi koja se provodi u mješovitoj atmosferi 2 %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98 % He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prvoj fazi pećnica se zagrijava po temperaturnom programu (310 ºC za 70 s, 475 ºC za 60 s, 615 ºC za 60 s, i 875 ºC za 90 s, što je ukupno 4,67 min) do 875 ºC kada dolazi do termičke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desorpcije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organskih spojeva koji u struji He prelaze u drugi dio peći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drugom dijelu pećnice dolazi do oksidacije te se ugljik kvantitativno prevodi u CO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koji se u struji He prenosi do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metanatora</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gdje se miješa s 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uz pomoć Ni kao katalizatora kvantitativno prevodi u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se određuje pomoću FID</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u struji He pećnica se ohladi na 550 ºC, a plin nosilac nije više čisti He nego smjesa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druga faza se odvija prema sljedećem temperaturnom programu: 550 ºC za 45 s, 625 ºC za 45 s, 700 ºC za 45 s, 775 ºC za 45 s, 850 ºC za 45 s, i 865 ºC za 120 s, što je ukupno 5,75 min, a zatim započinje oksidacija EC u pećnici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te se EC određuje na isti način kao i OC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svjetlo He-Ne-lasera prolazi kroz uzorak, te se bilježi početna vrijednost transmisije laserskog snopa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tijekom analize kako OC sagorijeva, tako se i vrijednost transmisije laserskog snopa smanjuje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s He kao plinom nosiocem, u drugoj fazi sa smjesom plinova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EC se oksidira, a vrijednost transmisije laserskog snopa se povećava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točka gdje je vrijednost transmisije laserskog snopa u drugoj fazi jednaka onoj na početku analize zove se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 a ono dijeli OC od EC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dio EC koji je određen prije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time-a nastao 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OC, te se onda smatra OC - to je korekcija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da bi se dokazao ispravan rad instrumenta, na kraju svake analize unosi se unutarnji standard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poznatog volumena i koncentracije)</a:t>
            </a:r>
          </a:p>
          <a:p>
            <a:pPr marL="0" marR="0" lvl="0" indent="0" algn="l" defTabSz="914400" rtl="0" eaLnBrk="0" fontAlgn="base" latinLnBrk="0" hangingPunct="0">
              <a:lnSpc>
                <a:spcPct val="80000"/>
              </a:lnSpc>
              <a:spcBef>
                <a:spcPct val="30000"/>
              </a:spcBef>
              <a:spcAft>
                <a:spcPct val="0"/>
              </a:spcAft>
              <a:buClrTx/>
              <a:buSzTx/>
              <a:buFontTx/>
              <a:buNone/>
              <a:tabLst/>
              <a:defRPr/>
            </a:pPr>
            <a:endParaRPr kumimoji="0" lang="en-US" altLang="sr-Latn-RS" sz="10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64</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analize su rađene po protokolu koji se sastoji od dvije faze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prva faza se provodi u atmosferi čistog He u kojoj se određuje OC, dok se EC određuje u drugoj fazi koja se provodi u mješovitoj atmosferi 2 %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98 % He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prvoj fazi pećnica se zagrijava po temperaturnom programu (310 ºC za 70 s, 475 ºC za 60 s, 615 ºC za 60 s, i 875 ºC za 90 s, što je ukupno 4,67 min) do 875 ºC kada dolazi do termičke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desorpcije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pirolize</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organskih spojeva koji u struji He prelaze u drugi dio peći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u drugom dijelu pećnice dolazi do oksidacije te se ugljik kvantitativno prevodi u CO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koji se u struji He prenosi do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metanatora</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gdje se miješa s 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i uz pomoć Ni kao katalizatora kvantitativno prevodi u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se određuje pomoću FID</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u struji He pećnica se ohladi na 550 ºC, a plin nosilac nije više čisti He nego smjesa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druga faza se odvija prema sljedećem temperaturnom programu: 550 ºC za 45 s, 625 ºC za 45 s, 700 ºC za 45 s, 775 ºC za 45 s, 850 ºC za 45 s, i 865 ºC za 120 s, što je ukupno 5,75 min, a zatim započinje oksidacija EC u pećnici s MnO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te se EC određuje na isti način kao i OC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svjetlo He-Ne-lasera prolazi kroz uzorak, te se bilježi početna vrijednost transmisije laserskog snopa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tijekom analize kako OC sagorijeva, tako se i vrijednost transmisije laserskog snopa smanjuje</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nakon prve faze s He kao plinom nosiocem, u drugoj fazi sa smjesom plinova He i O</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2,</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EC se oksidira, a vrijednost transmisije laserskog snopa se povećava</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točka gdje je vrijednost transmisije laserskog snopa u drugoj fazi jednaka onoj na početku analize zove se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 a ono dijeli OC od EC</a:t>
            </a: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dio EC koji je određen prije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split</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time-a nastao je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OC, te se onda smatra OC - to je korekcija </a:t>
            </a:r>
            <a:r>
              <a:rPr kumimoji="0" lang="hr-HR" altLang="sr-Latn-RS" sz="1000" b="0" i="0" u="none" strike="noStrike" kern="1200" cap="none" spc="0" normalizeH="0" baseline="0" noProof="0" dirty="0" err="1">
                <a:ln>
                  <a:noFill/>
                </a:ln>
                <a:solidFill>
                  <a:prstClr val="black"/>
                </a:solidFill>
                <a:effectLst/>
                <a:uLnTx/>
                <a:uFillTx/>
                <a:latin typeface="+mn-lt"/>
                <a:ea typeface="+mn-ea"/>
                <a:cs typeface="+mn-cs"/>
              </a:rPr>
              <a:t>pirolizom</a:t>
            </a:r>
            <a:endParaRPr kumimoji="0" lang="hr-HR" altLang="sr-Latn-R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da bi se dokazao ispravan rad instrumenta, na kraju svake analize unosi se unutarnji standard (CH</a:t>
            </a:r>
            <a:r>
              <a:rPr kumimoji="0" lang="hr-HR" altLang="sr-Latn-RS" sz="1000" b="0" i="0" u="none" strike="noStrike" kern="1200" cap="none" spc="0" normalizeH="0" baseline="-25000" noProof="0" dirty="0">
                <a:ln>
                  <a:noFill/>
                </a:ln>
                <a:solidFill>
                  <a:prstClr val="black"/>
                </a:solidFill>
                <a:effectLst/>
                <a:uLnTx/>
                <a:uFillTx/>
                <a:latin typeface="+mn-lt"/>
                <a:ea typeface="+mn-ea"/>
                <a:cs typeface="+mn-cs"/>
              </a:rPr>
              <a:t>4</a:t>
            </a:r>
            <a:r>
              <a:rPr kumimoji="0" lang="hr-HR" altLang="sr-Latn-RS" sz="1000" b="0" i="0" u="none" strike="noStrike" kern="1200" cap="none" spc="0" normalizeH="0" baseline="0" noProof="0" dirty="0">
                <a:ln>
                  <a:noFill/>
                </a:ln>
                <a:solidFill>
                  <a:prstClr val="black"/>
                </a:solidFill>
                <a:effectLst/>
                <a:uLnTx/>
                <a:uFillTx/>
                <a:latin typeface="+mn-lt"/>
                <a:ea typeface="+mn-ea"/>
                <a:cs typeface="+mn-cs"/>
              </a:rPr>
              <a:t> poznatog volumena i koncentracije)</a:t>
            </a:r>
          </a:p>
          <a:p>
            <a:pPr marL="0" marR="0" lvl="0" indent="0" algn="l" defTabSz="914400" rtl="0" eaLnBrk="0" fontAlgn="base" latinLnBrk="0" hangingPunct="0">
              <a:lnSpc>
                <a:spcPct val="80000"/>
              </a:lnSpc>
              <a:spcBef>
                <a:spcPct val="30000"/>
              </a:spcBef>
              <a:spcAft>
                <a:spcPct val="0"/>
              </a:spcAft>
              <a:buClrTx/>
              <a:buSzTx/>
              <a:buFontTx/>
              <a:buNone/>
              <a:tabLst/>
              <a:defRPr/>
            </a:pPr>
            <a:endParaRPr kumimoji="0" lang="en-US" altLang="sr-Latn-RS" sz="10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65</a:t>
            </a:fld>
            <a:endParaRPr lang="en-US"/>
          </a:p>
        </p:txBody>
      </p:sp>
    </p:spTree>
    <p:extLst>
      <p:ext uri="{BB962C8B-B14F-4D97-AF65-F5344CB8AC3E}">
        <p14:creationId xmlns:p14="http://schemas.microsoft.com/office/powerpoint/2010/main" val="331118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 </a:t>
            </a:r>
            <a:r>
              <a:rPr lang="en-GB" dirty="0" err="1"/>
              <a:t>Postojana</a:t>
            </a:r>
            <a:r>
              <a:rPr lang="en-GB" dirty="0"/>
              <a:t> </a:t>
            </a:r>
            <a:r>
              <a:rPr lang="en-GB" dirty="0" err="1"/>
              <a:t>organska</a:t>
            </a:r>
            <a:r>
              <a:rPr lang="en-GB" dirty="0"/>
              <a:t> </a:t>
            </a:r>
            <a:r>
              <a:rPr lang="en-GB" dirty="0" err="1"/>
              <a:t>zagađivala</a:t>
            </a:r>
            <a:r>
              <a:rPr lang="en-GB" dirty="0"/>
              <a:t> (</a:t>
            </a:r>
            <a:r>
              <a:rPr lang="en-GB" dirty="0" err="1"/>
              <a:t>eng.</a:t>
            </a:r>
            <a:r>
              <a:rPr lang="en-GB" dirty="0"/>
              <a:t> Persistent Organic Pollutants, POPs) </a:t>
            </a:r>
            <a:r>
              <a:rPr lang="en-GB" dirty="0" err="1"/>
              <a:t>koja</a:t>
            </a:r>
            <a:r>
              <a:rPr lang="en-GB" dirty="0"/>
              <a:t> </a:t>
            </a:r>
            <a:r>
              <a:rPr lang="en-GB" dirty="0" err="1"/>
              <a:t>često</a:t>
            </a:r>
            <a:r>
              <a:rPr lang="en-GB" dirty="0"/>
              <a:t> </a:t>
            </a:r>
            <a:r>
              <a:rPr lang="en-GB" dirty="0" err="1"/>
              <a:t>potječu</a:t>
            </a:r>
            <a:r>
              <a:rPr lang="en-GB" dirty="0"/>
              <a:t> </a:t>
            </a:r>
            <a:r>
              <a:rPr lang="en-GB" dirty="0" err="1"/>
              <a:t>iz</a:t>
            </a:r>
            <a:r>
              <a:rPr lang="en-GB" dirty="0"/>
              <a:t> </a:t>
            </a:r>
            <a:r>
              <a:rPr lang="en-GB" dirty="0" err="1"/>
              <a:t>određene</a:t>
            </a:r>
            <a:r>
              <a:rPr lang="en-GB" dirty="0"/>
              <a:t> </a:t>
            </a:r>
            <a:r>
              <a:rPr lang="en-GB" dirty="0" err="1"/>
              <a:t>serije</a:t>
            </a:r>
            <a:r>
              <a:rPr lang="en-GB" dirty="0"/>
              <a:t> </a:t>
            </a:r>
            <a:r>
              <a:rPr lang="en-GB" dirty="0" err="1"/>
              <a:t>ili</a:t>
            </a:r>
            <a:r>
              <a:rPr lang="en-GB" dirty="0"/>
              <a:t> „</a:t>
            </a:r>
            <a:r>
              <a:rPr lang="en-GB" dirty="0" err="1"/>
              <a:t>obitelji</a:t>
            </a:r>
            <a:r>
              <a:rPr lang="en-GB" dirty="0"/>
              <a:t>“ </a:t>
            </a:r>
            <a:r>
              <a:rPr lang="en-GB" dirty="0" err="1"/>
              <a:t>spojeva</a:t>
            </a:r>
            <a:r>
              <a:rPr lang="en-GB" dirty="0"/>
              <a:t> (</a:t>
            </a:r>
            <a:r>
              <a:rPr lang="en-GB" dirty="0" err="1"/>
              <a:t>npr</a:t>
            </a:r>
            <a:r>
              <a:rPr lang="en-GB" dirty="0"/>
              <a:t>. </a:t>
            </a:r>
            <a:r>
              <a:rPr lang="en-GB" dirty="0" err="1"/>
              <a:t>postoji</a:t>
            </a:r>
            <a:r>
              <a:rPr lang="en-GB" dirty="0"/>
              <a:t> 209 </a:t>
            </a:r>
            <a:r>
              <a:rPr lang="en-GB" dirty="0" err="1"/>
              <a:t>kongonera</a:t>
            </a:r>
            <a:r>
              <a:rPr lang="en-GB" dirty="0"/>
              <a:t> </a:t>
            </a:r>
            <a:r>
              <a:rPr lang="en-GB" dirty="0" err="1"/>
              <a:t>polikloriranih</a:t>
            </a:r>
            <a:r>
              <a:rPr lang="en-GB" dirty="0"/>
              <a:t> </a:t>
            </a:r>
            <a:r>
              <a:rPr lang="en-GB" dirty="0" err="1"/>
              <a:t>bifenila</a:t>
            </a:r>
            <a:r>
              <a:rPr lang="en-GB" dirty="0"/>
              <a:t>, </a:t>
            </a:r>
            <a:r>
              <a:rPr lang="en-GB" dirty="0" err="1"/>
              <a:t>koji</a:t>
            </a:r>
            <a:r>
              <a:rPr lang="en-GB" dirty="0"/>
              <a:t> se </a:t>
            </a:r>
            <a:r>
              <a:rPr lang="en-GB" dirty="0" err="1"/>
              <a:t>razlikuju</a:t>
            </a:r>
            <a:r>
              <a:rPr lang="en-GB" dirty="0"/>
              <a:t> </a:t>
            </a:r>
            <a:r>
              <a:rPr lang="en-GB" dirty="0" err="1"/>
              <a:t>po</a:t>
            </a:r>
            <a:r>
              <a:rPr lang="en-GB" dirty="0"/>
              <a:t> </a:t>
            </a:r>
            <a:r>
              <a:rPr lang="en-GB" dirty="0" err="1"/>
              <a:t>broji</a:t>
            </a:r>
            <a:r>
              <a:rPr lang="en-GB" dirty="0"/>
              <a:t> </a:t>
            </a:r>
            <a:r>
              <a:rPr lang="en-GB" dirty="0" err="1"/>
              <a:t>i</a:t>
            </a:r>
            <a:r>
              <a:rPr lang="en-GB" dirty="0"/>
              <a:t> </a:t>
            </a:r>
            <a:r>
              <a:rPr lang="en-GB" dirty="0" err="1"/>
              <a:t>položaju</a:t>
            </a:r>
            <a:r>
              <a:rPr lang="en-GB" dirty="0"/>
              <a:t> </a:t>
            </a:r>
            <a:r>
              <a:rPr lang="en-GB" dirty="0" err="1"/>
              <a:t>atoma</a:t>
            </a:r>
            <a:r>
              <a:rPr lang="en-GB" dirty="0"/>
              <a:t> </a:t>
            </a:r>
            <a:r>
              <a:rPr lang="en-GB" dirty="0" err="1"/>
              <a:t>klora</a:t>
            </a:r>
            <a:r>
              <a:rPr lang="en-GB" dirty="0"/>
              <a:t> u </a:t>
            </a:r>
            <a:r>
              <a:rPr lang="en-GB" dirty="0" err="1"/>
              <a:t>molekuli</a:t>
            </a:r>
            <a:r>
              <a:rPr lang="en-GB" dirty="0"/>
              <a:t>). </a:t>
            </a:r>
            <a:endParaRPr lang="hr-HR" dirty="0"/>
          </a:p>
          <a:p>
            <a:pPr marL="171450" indent="-171450">
              <a:buFontTx/>
              <a:buChar char="-"/>
            </a:pPr>
            <a:r>
              <a:rPr lang="en-GB" dirty="0" err="1"/>
              <a:t>Ovi</a:t>
            </a:r>
            <a:r>
              <a:rPr lang="en-GB" dirty="0"/>
              <a:t> </a:t>
            </a:r>
            <a:r>
              <a:rPr lang="en-GB" dirty="0" err="1"/>
              <a:t>su</a:t>
            </a:r>
            <a:r>
              <a:rPr lang="en-GB" dirty="0"/>
              <a:t> </a:t>
            </a:r>
            <a:r>
              <a:rPr lang="en-GB" dirty="0" err="1"/>
              <a:t>spojevi</a:t>
            </a:r>
            <a:r>
              <a:rPr lang="en-GB" dirty="0"/>
              <a:t> </a:t>
            </a:r>
            <a:r>
              <a:rPr lang="en-GB" dirty="0" err="1"/>
              <a:t>izrazito</a:t>
            </a:r>
            <a:r>
              <a:rPr lang="en-GB" dirty="0"/>
              <a:t> </a:t>
            </a:r>
            <a:r>
              <a:rPr lang="en-GB" dirty="0" err="1"/>
              <a:t>hidrofobni</a:t>
            </a:r>
            <a:r>
              <a:rPr lang="en-GB" dirty="0"/>
              <a:t> </a:t>
            </a:r>
            <a:r>
              <a:rPr lang="en-GB" dirty="0" err="1"/>
              <a:t>i</a:t>
            </a:r>
            <a:r>
              <a:rPr lang="en-GB" dirty="0"/>
              <a:t> </a:t>
            </a:r>
            <a:r>
              <a:rPr lang="en-GB" dirty="0" err="1"/>
              <a:t>lipofilni</a:t>
            </a:r>
            <a:r>
              <a:rPr lang="en-GB" dirty="0"/>
              <a:t> </a:t>
            </a:r>
            <a:r>
              <a:rPr lang="en-GB" dirty="0" err="1"/>
              <a:t>te</a:t>
            </a:r>
            <a:r>
              <a:rPr lang="en-GB" dirty="0"/>
              <a:t> </a:t>
            </a:r>
            <a:r>
              <a:rPr lang="en-GB" dirty="0" err="1"/>
              <a:t>postojani</a:t>
            </a:r>
            <a:r>
              <a:rPr lang="en-GB" dirty="0"/>
              <a:t> u </a:t>
            </a:r>
            <a:r>
              <a:rPr lang="en-GB" dirty="0" err="1"/>
              <a:t>okolišu</a:t>
            </a:r>
            <a:r>
              <a:rPr lang="en-GB" dirty="0"/>
              <a:t> s </a:t>
            </a:r>
            <a:r>
              <a:rPr lang="en-GB" dirty="0" err="1"/>
              <a:t>dugim</a:t>
            </a:r>
            <a:r>
              <a:rPr lang="en-GB" dirty="0"/>
              <a:t> </a:t>
            </a:r>
            <a:r>
              <a:rPr lang="en-GB" dirty="0" err="1"/>
              <a:t>vremenom</a:t>
            </a:r>
            <a:r>
              <a:rPr lang="en-GB" dirty="0"/>
              <a:t> </a:t>
            </a:r>
            <a:r>
              <a:rPr lang="en-GB" dirty="0" err="1"/>
              <a:t>poluraspada</a:t>
            </a:r>
            <a:r>
              <a:rPr lang="en-GB" dirty="0"/>
              <a:t> u </a:t>
            </a:r>
            <a:r>
              <a:rPr lang="en-GB" dirty="0" err="1"/>
              <a:t>tlu</a:t>
            </a:r>
            <a:r>
              <a:rPr lang="en-GB" dirty="0"/>
              <a:t>, </a:t>
            </a:r>
            <a:r>
              <a:rPr lang="en-GB" dirty="0" err="1"/>
              <a:t>sedimentu</a:t>
            </a:r>
            <a:r>
              <a:rPr lang="en-GB" dirty="0"/>
              <a:t> </a:t>
            </a:r>
            <a:r>
              <a:rPr lang="en-GB" dirty="0" err="1"/>
              <a:t>i</a:t>
            </a:r>
            <a:r>
              <a:rPr lang="en-GB" dirty="0"/>
              <a:t> </a:t>
            </a:r>
            <a:r>
              <a:rPr lang="en-GB" dirty="0" err="1"/>
              <a:t>zraku</a:t>
            </a:r>
            <a:r>
              <a:rPr lang="en-GB" dirty="0"/>
              <a:t> </a:t>
            </a:r>
            <a:r>
              <a:rPr lang="en-GB" dirty="0" err="1"/>
              <a:t>koje</a:t>
            </a:r>
            <a:r>
              <a:rPr lang="en-GB" dirty="0"/>
              <a:t> </a:t>
            </a:r>
            <a:r>
              <a:rPr lang="en-GB" dirty="0" err="1"/>
              <a:t>može</a:t>
            </a:r>
            <a:r>
              <a:rPr lang="en-GB" dirty="0"/>
              <a:t> </a:t>
            </a:r>
            <a:r>
              <a:rPr lang="en-GB" dirty="0" err="1"/>
              <a:t>biti</a:t>
            </a:r>
            <a:r>
              <a:rPr lang="en-GB" dirty="0"/>
              <a:t> </a:t>
            </a:r>
            <a:r>
              <a:rPr lang="en-GB" dirty="0" err="1"/>
              <a:t>i</a:t>
            </a:r>
            <a:r>
              <a:rPr lang="en-GB" dirty="0"/>
              <a:t> do </a:t>
            </a:r>
            <a:r>
              <a:rPr lang="en-GB" dirty="0" err="1"/>
              <a:t>nekoliko</a:t>
            </a:r>
            <a:r>
              <a:rPr lang="en-GB" dirty="0"/>
              <a:t> </a:t>
            </a:r>
            <a:r>
              <a:rPr lang="en-GB" dirty="0" err="1"/>
              <a:t>desetljeća</a:t>
            </a:r>
            <a:r>
              <a:rPr lang="en-GB" dirty="0"/>
              <a:t>.</a:t>
            </a:r>
            <a:endParaRPr lang="hr-HR" dirty="0"/>
          </a:p>
          <a:p>
            <a:pPr marL="171450" indent="-171450">
              <a:buFontTx/>
              <a:buChar char="-"/>
            </a:pPr>
            <a:r>
              <a:rPr lang="en-GB" dirty="0"/>
              <a:t> </a:t>
            </a:r>
            <a:r>
              <a:rPr lang="en-GB" dirty="0" err="1"/>
              <a:t>Jedno</a:t>
            </a:r>
            <a:r>
              <a:rPr lang="en-GB" dirty="0"/>
              <a:t> od </a:t>
            </a:r>
            <a:r>
              <a:rPr lang="en-GB" dirty="0" err="1"/>
              <a:t>njihovih</a:t>
            </a:r>
            <a:r>
              <a:rPr lang="en-GB" dirty="0"/>
              <a:t> </a:t>
            </a:r>
            <a:r>
              <a:rPr lang="en-GB" dirty="0" err="1"/>
              <a:t>svojstava</a:t>
            </a:r>
            <a:r>
              <a:rPr lang="en-GB" dirty="0"/>
              <a:t> </a:t>
            </a:r>
            <a:r>
              <a:rPr lang="en-GB" dirty="0" err="1"/>
              <a:t>je</a:t>
            </a:r>
            <a:r>
              <a:rPr lang="en-GB" dirty="0"/>
              <a:t> da </a:t>
            </a:r>
            <a:r>
              <a:rPr lang="en-GB" dirty="0" err="1"/>
              <a:t>postoje</a:t>
            </a:r>
            <a:r>
              <a:rPr lang="en-GB" dirty="0"/>
              <a:t> </a:t>
            </a:r>
            <a:r>
              <a:rPr lang="en-GB" dirty="0" err="1"/>
              <a:t>i</a:t>
            </a:r>
            <a:r>
              <a:rPr lang="en-GB" dirty="0"/>
              <a:t> u </a:t>
            </a:r>
            <a:r>
              <a:rPr lang="en-GB" dirty="0" err="1"/>
              <a:t>plinovitoj</a:t>
            </a:r>
            <a:r>
              <a:rPr lang="en-GB" dirty="0"/>
              <a:t> </a:t>
            </a:r>
            <a:r>
              <a:rPr lang="en-GB" dirty="0" err="1"/>
              <a:t>fazi</a:t>
            </a:r>
            <a:r>
              <a:rPr lang="en-GB" dirty="0"/>
              <a:t> </a:t>
            </a:r>
            <a:r>
              <a:rPr lang="en-GB" dirty="0" err="1"/>
              <a:t>što</a:t>
            </a:r>
            <a:r>
              <a:rPr lang="en-GB" dirty="0"/>
              <a:t> </a:t>
            </a:r>
            <a:r>
              <a:rPr lang="en-GB" dirty="0" err="1"/>
              <a:t>ovisi</a:t>
            </a:r>
            <a:r>
              <a:rPr lang="en-GB" dirty="0"/>
              <a:t> o </a:t>
            </a:r>
            <a:r>
              <a:rPr lang="en-GB" dirty="0" err="1"/>
              <a:t>atmosferskoj</a:t>
            </a:r>
            <a:r>
              <a:rPr lang="en-GB" dirty="0"/>
              <a:t> </a:t>
            </a:r>
            <a:r>
              <a:rPr lang="en-GB" dirty="0" err="1"/>
              <a:t>temperaturi</a:t>
            </a:r>
            <a:r>
              <a:rPr lang="en-GB" dirty="0"/>
              <a:t> </a:t>
            </a:r>
            <a:r>
              <a:rPr lang="en-GB" dirty="0" err="1"/>
              <a:t>i</a:t>
            </a:r>
            <a:r>
              <a:rPr lang="en-GB" dirty="0"/>
              <a:t> </a:t>
            </a:r>
            <a:r>
              <a:rPr lang="en-GB" dirty="0" err="1"/>
              <a:t>fizičko-kemijskim</a:t>
            </a:r>
            <a:r>
              <a:rPr lang="en-GB" dirty="0"/>
              <a:t> </a:t>
            </a:r>
            <a:r>
              <a:rPr lang="en-GB" dirty="0" err="1"/>
              <a:t>svojstvima</a:t>
            </a:r>
            <a:r>
              <a:rPr lang="en-GB" dirty="0"/>
              <a:t> </a:t>
            </a:r>
            <a:r>
              <a:rPr lang="en-GB" dirty="0" err="1"/>
              <a:t>spojeva</a:t>
            </a:r>
            <a:r>
              <a:rPr lang="en-GB" dirty="0"/>
              <a:t>.</a:t>
            </a:r>
            <a:endParaRPr lang="hr-HR" dirty="0"/>
          </a:p>
          <a:p>
            <a:pPr marL="171450" indent="-171450">
              <a:buFontTx/>
              <a:buChar char="-"/>
            </a:pPr>
            <a:r>
              <a:rPr lang="en-GB" dirty="0"/>
              <a:t> </a:t>
            </a:r>
            <a:r>
              <a:rPr lang="en-GB" dirty="0" err="1"/>
              <a:t>Među</a:t>
            </a:r>
            <a:r>
              <a:rPr lang="en-GB" dirty="0"/>
              <a:t> </a:t>
            </a:r>
            <a:r>
              <a:rPr lang="en-GB" dirty="0" err="1"/>
              <a:t>najpoznatijim</a:t>
            </a:r>
            <a:r>
              <a:rPr lang="en-GB" dirty="0"/>
              <a:t> </a:t>
            </a:r>
            <a:r>
              <a:rPr lang="en-GB" dirty="0" err="1"/>
              <a:t>klasama</a:t>
            </a:r>
            <a:r>
              <a:rPr lang="en-GB" dirty="0"/>
              <a:t> </a:t>
            </a:r>
            <a:r>
              <a:rPr lang="en-GB" dirty="0" err="1"/>
              <a:t>su</a:t>
            </a:r>
            <a:r>
              <a:rPr lang="en-GB" dirty="0"/>
              <a:t>:</a:t>
            </a:r>
            <a:r>
              <a:rPr lang="hr-HR" dirty="0"/>
              <a:t> </a:t>
            </a:r>
          </a:p>
          <a:p>
            <a:pPr marL="171450" indent="-171450">
              <a:buFontTx/>
              <a:buChar char="-"/>
            </a:pPr>
            <a:endParaRPr lang="hr-HR" dirty="0"/>
          </a:p>
          <a:p>
            <a:pPr marL="171450" indent="-171450">
              <a:buFontTx/>
              <a:buChar char="-"/>
            </a:pPr>
            <a:r>
              <a:rPr lang="en-GB" dirty="0"/>
              <a:t> </a:t>
            </a:r>
          </a:p>
        </p:txBody>
      </p:sp>
      <p:sp>
        <p:nvSpPr>
          <p:cNvPr id="4" name="Slide Number Placeholder 3"/>
          <p:cNvSpPr>
            <a:spLocks noGrp="1"/>
          </p:cNvSpPr>
          <p:nvPr>
            <p:ph type="sldNum" sz="quarter" idx="10"/>
          </p:nvPr>
        </p:nvSpPr>
        <p:spPr/>
        <p:txBody>
          <a:bodyPr/>
          <a:lstStyle/>
          <a:p>
            <a:fld id="{F0282F69-6CD6-4349-8579-1B7D032BC079}" type="slidenum">
              <a:rPr lang="en-US" smtClean="0"/>
              <a:pPr/>
              <a:t>67</a:t>
            </a:fld>
            <a:endParaRPr lang="en-US"/>
          </a:p>
        </p:txBody>
      </p:sp>
    </p:spTree>
    <p:extLst>
      <p:ext uri="{BB962C8B-B14F-4D97-AF65-F5344CB8AC3E}">
        <p14:creationId xmlns:p14="http://schemas.microsoft.com/office/powerpoint/2010/main" val="280918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Srednje godišnje koncentracije olova u PM10 česticama u Zagrebu tijekom 2006. i 2007. godine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8</a:t>
            </a:fld>
            <a:endParaRPr lang="en-US"/>
          </a:p>
        </p:txBody>
      </p:sp>
    </p:spTree>
    <p:extLst>
      <p:ext uri="{BB962C8B-B14F-4D97-AF65-F5344CB8AC3E}">
        <p14:creationId xmlns:p14="http://schemas.microsoft.com/office/powerpoint/2010/main" val="688787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68</a:t>
            </a:fld>
            <a:endParaRPr lang="en-US"/>
          </a:p>
        </p:txBody>
      </p:sp>
    </p:spTree>
    <p:extLst>
      <p:ext uri="{BB962C8B-B14F-4D97-AF65-F5344CB8AC3E}">
        <p14:creationId xmlns:p14="http://schemas.microsoft.com/office/powerpoint/2010/main" val="3564984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69</a:t>
            </a:fld>
            <a:endParaRPr lang="en-US"/>
          </a:p>
        </p:txBody>
      </p:sp>
    </p:spTree>
    <p:extLst>
      <p:ext uri="{BB962C8B-B14F-4D97-AF65-F5344CB8AC3E}">
        <p14:creationId xmlns:p14="http://schemas.microsoft.com/office/powerpoint/2010/main" val="3326952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p:sp>
      <p:sp>
        <p:nvSpPr>
          <p:cNvPr id="3" name="Rezervirano mjesto bilježaka 2"/>
          <p:cNvSpPr>
            <a:spLocks noGrp="1"/>
          </p:cNvSpPr>
          <p:nvPr>
            <p:ph type="body" idx="1"/>
          </p:nvPr>
        </p:nvSpPr>
        <p:spPr/>
        <p:txBody>
          <a:bodyPr/>
          <a:lstStyle/>
          <a:p>
            <a:pPr marL="171450" indent="-171450">
              <a:buFontTx/>
              <a:buChar char="-"/>
            </a:pPr>
            <a:r>
              <a:rPr lang="hr-HR" dirty="0"/>
              <a:t>Emisije PAU iz motornih vozila ovise o vrsti motora, njegovu radu i opterećenju, sastavu i vrsti goriva i ulja te starosti vozila. Dizelska goriva emitiraju većinom PAU manjih molekularnih masa, dok benzinski motori ispuštaju uglavnom PAU većih molekulskih masa kao što je </a:t>
            </a:r>
            <a:r>
              <a:rPr lang="hr-HR" dirty="0" err="1"/>
              <a:t>benzo</a:t>
            </a:r>
            <a:r>
              <a:rPr lang="hr-HR" dirty="0"/>
              <a:t>[</a:t>
            </a:r>
            <a:r>
              <a:rPr lang="hr-HR" dirty="0" err="1"/>
              <a:t>ghi</a:t>
            </a:r>
            <a:r>
              <a:rPr lang="hr-HR" dirty="0"/>
              <a:t>]</a:t>
            </a:r>
            <a:r>
              <a:rPr lang="hr-HR" dirty="0" err="1"/>
              <a:t>perilen</a:t>
            </a:r>
            <a:r>
              <a:rPr lang="hr-HR" dirty="0"/>
              <a:t> (</a:t>
            </a:r>
            <a:r>
              <a:rPr lang="hr-HR" dirty="0" err="1"/>
              <a:t>BghiP</a:t>
            </a:r>
            <a:r>
              <a:rPr lang="hr-HR"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hr-HR" sz="1200" dirty="0">
                <a:solidFill>
                  <a:srgbClr val="0070C0"/>
                </a:solidFill>
              </a:rPr>
              <a:t>kućna ložišta, osobito ako se kao gorivo rabe drvo ili ugljen </a:t>
            </a:r>
          </a:p>
          <a:p>
            <a:pPr marL="171450" indent="-171450">
              <a:buFontTx/>
              <a:buChar char="-"/>
            </a:pPr>
            <a:endParaRPr lang="hr-HR" dirty="0"/>
          </a:p>
        </p:txBody>
      </p:sp>
      <p:sp>
        <p:nvSpPr>
          <p:cNvPr id="4" name="Rezervirano mjesto broja slajda 3"/>
          <p:cNvSpPr>
            <a:spLocks noGrp="1"/>
          </p:cNvSpPr>
          <p:nvPr>
            <p:ph type="sldNum" sz="quarter" idx="10"/>
          </p:nvPr>
        </p:nvSpPr>
        <p:spPr/>
        <p:txBody>
          <a:bodyPr/>
          <a:lstStyle/>
          <a:p>
            <a:fld id="{F0282F69-6CD6-4349-8579-1B7D032BC079}" type="slidenum">
              <a:rPr lang="en-US" smtClean="0"/>
              <a:pPr/>
              <a:t>70</a:t>
            </a:fld>
            <a:endParaRPr lang="en-US"/>
          </a:p>
        </p:txBody>
      </p:sp>
    </p:spTree>
    <p:extLst>
      <p:ext uri="{BB962C8B-B14F-4D97-AF65-F5344CB8AC3E}">
        <p14:creationId xmlns:p14="http://schemas.microsoft.com/office/powerpoint/2010/main" val="31492692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71</a:t>
            </a:fld>
            <a:endParaRPr lang="en-US"/>
          </a:p>
        </p:txBody>
      </p:sp>
    </p:spTree>
    <p:extLst>
      <p:ext uri="{BB962C8B-B14F-4D97-AF65-F5344CB8AC3E}">
        <p14:creationId xmlns:p14="http://schemas.microsoft.com/office/powerpoint/2010/main" val="1282368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 Na slici  prikazani su neki od primjera </a:t>
            </a:r>
            <a:r>
              <a:rPr lang="hr-HR" dirty="0" err="1"/>
              <a:t>fotooksidacije</a:t>
            </a:r>
            <a:r>
              <a:rPr lang="hr-HR" dirty="0"/>
              <a:t>: 9,10dimetilantracen (1) koji prelazi u 9,10-endoperoksid (2) te 7,12-dimetilbenz[a]antracen (3) i </a:t>
            </a:r>
            <a:r>
              <a:rPr lang="hr-HR" dirty="0" err="1"/>
              <a:t>dibenz</a:t>
            </a:r>
            <a:r>
              <a:rPr lang="hr-HR" dirty="0"/>
              <a:t>[</a:t>
            </a:r>
            <a:r>
              <a:rPr lang="hr-HR" dirty="0" err="1"/>
              <a:t>b,h</a:t>
            </a:r>
            <a:r>
              <a:rPr lang="hr-HR" dirty="0"/>
              <a:t>]</a:t>
            </a:r>
            <a:r>
              <a:rPr lang="hr-HR" dirty="0" err="1"/>
              <a:t>akridin</a:t>
            </a:r>
            <a:r>
              <a:rPr lang="hr-HR" dirty="0"/>
              <a:t> (5) koji </a:t>
            </a:r>
            <a:r>
              <a:rPr lang="hr-HR" dirty="0" err="1"/>
              <a:t>fotooksidacijom</a:t>
            </a:r>
            <a:r>
              <a:rPr lang="hr-HR" dirty="0"/>
              <a:t> prelaze u 7,12-endoperokside (4) i 1,4-endoperokside (6)</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72</a:t>
            </a:fld>
            <a:endParaRPr lang="en-US"/>
          </a:p>
        </p:txBody>
      </p:sp>
    </p:spTree>
    <p:extLst>
      <p:ext uri="{BB962C8B-B14F-4D97-AF65-F5344CB8AC3E}">
        <p14:creationId xmlns:p14="http://schemas.microsoft.com/office/powerpoint/2010/main" val="3727342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Reakcijom</a:t>
            </a:r>
            <a:r>
              <a:rPr lang="en-GB" dirty="0"/>
              <a:t> </a:t>
            </a:r>
            <a:r>
              <a:rPr lang="en-GB" dirty="0" err="1"/>
              <a:t>ozona</a:t>
            </a:r>
            <a:r>
              <a:rPr lang="en-GB" dirty="0"/>
              <a:t> </a:t>
            </a:r>
            <a:r>
              <a:rPr lang="en-GB" dirty="0" err="1"/>
              <a:t>i</a:t>
            </a:r>
            <a:r>
              <a:rPr lang="en-GB" dirty="0"/>
              <a:t> benzo[a]</a:t>
            </a:r>
            <a:r>
              <a:rPr lang="en-GB" dirty="0" err="1"/>
              <a:t>pirena</a:t>
            </a:r>
            <a:r>
              <a:rPr lang="en-GB" dirty="0"/>
              <a:t> </a:t>
            </a:r>
            <a:r>
              <a:rPr lang="en-GB" dirty="0" err="1"/>
              <a:t>nastaje</a:t>
            </a:r>
            <a:r>
              <a:rPr lang="en-GB" dirty="0"/>
              <a:t> </a:t>
            </a:r>
            <a:r>
              <a:rPr lang="en-GB" dirty="0" err="1"/>
              <a:t>smjesa</a:t>
            </a:r>
            <a:r>
              <a:rPr lang="en-GB" dirty="0"/>
              <a:t> 3,6-diona (8) </a:t>
            </a:r>
            <a:r>
              <a:rPr lang="en-GB" dirty="0" err="1"/>
              <a:t>i</a:t>
            </a:r>
            <a:r>
              <a:rPr lang="en-GB" dirty="0"/>
              <a:t> 1,6-diona (9) u </a:t>
            </a:r>
            <a:r>
              <a:rPr lang="en-GB" dirty="0" err="1"/>
              <a:t>omjeru</a:t>
            </a:r>
            <a:r>
              <a:rPr lang="en-GB" dirty="0"/>
              <a:t> 3:1, </a:t>
            </a:r>
            <a:r>
              <a:rPr lang="en-GB" dirty="0" err="1"/>
              <a:t>popraćena</a:t>
            </a:r>
            <a:r>
              <a:rPr lang="en-GB" dirty="0"/>
              <a:t> </a:t>
            </a:r>
            <a:r>
              <a:rPr lang="en-GB" dirty="0" err="1"/>
              <a:t>nastajanjem</a:t>
            </a:r>
            <a:r>
              <a:rPr lang="en-GB" dirty="0"/>
              <a:t> 4,5-diona (10) . </a:t>
            </a:r>
            <a:endParaRPr lang="hr-HR" dirty="0"/>
          </a:p>
          <a:p>
            <a:pPr marL="171450" indent="-171450">
              <a:buFontTx/>
              <a:buChar char="-"/>
            </a:pPr>
            <a:r>
              <a:rPr lang="en-GB" dirty="0" err="1"/>
              <a:t>Reakcijom</a:t>
            </a:r>
            <a:r>
              <a:rPr lang="en-GB" dirty="0"/>
              <a:t> </a:t>
            </a:r>
            <a:r>
              <a:rPr lang="en-GB" dirty="0" err="1"/>
              <a:t>peroksida</a:t>
            </a:r>
            <a:r>
              <a:rPr lang="en-GB" dirty="0"/>
              <a:t> </a:t>
            </a:r>
            <a:r>
              <a:rPr lang="en-GB" dirty="0" err="1"/>
              <a:t>i</a:t>
            </a:r>
            <a:r>
              <a:rPr lang="en-GB" dirty="0"/>
              <a:t> </a:t>
            </a:r>
            <a:r>
              <a:rPr lang="en-GB" dirty="0" err="1"/>
              <a:t>policikličkih</a:t>
            </a:r>
            <a:r>
              <a:rPr lang="en-GB" dirty="0"/>
              <a:t> </a:t>
            </a:r>
            <a:r>
              <a:rPr lang="en-GB" dirty="0" err="1"/>
              <a:t>aromatskih</a:t>
            </a:r>
            <a:r>
              <a:rPr lang="en-GB" dirty="0"/>
              <a:t> </a:t>
            </a:r>
            <a:r>
              <a:rPr lang="en-GB" dirty="0" err="1"/>
              <a:t>ugljikovodika</a:t>
            </a:r>
            <a:r>
              <a:rPr lang="en-GB" dirty="0"/>
              <a:t> </a:t>
            </a:r>
            <a:r>
              <a:rPr lang="en-GB" dirty="0" err="1"/>
              <a:t>nastaju</a:t>
            </a:r>
            <a:r>
              <a:rPr lang="en-GB" dirty="0"/>
              <a:t> </a:t>
            </a:r>
            <a:r>
              <a:rPr lang="en-GB" dirty="0" err="1"/>
              <a:t>produkti</a:t>
            </a:r>
            <a:r>
              <a:rPr lang="en-GB" dirty="0"/>
              <a:t> </a:t>
            </a:r>
            <a:r>
              <a:rPr lang="en-GB" dirty="0" err="1"/>
              <a:t>koji</a:t>
            </a:r>
            <a:r>
              <a:rPr lang="en-GB" dirty="0"/>
              <a:t> </a:t>
            </a:r>
            <a:r>
              <a:rPr lang="en-GB" dirty="0" err="1"/>
              <a:t>su</a:t>
            </a:r>
            <a:r>
              <a:rPr lang="en-GB" dirty="0"/>
              <a:t> </a:t>
            </a:r>
            <a:r>
              <a:rPr lang="en-GB" dirty="0" err="1"/>
              <a:t>podložni</a:t>
            </a:r>
            <a:r>
              <a:rPr lang="en-GB" dirty="0"/>
              <a:t> </a:t>
            </a:r>
            <a:r>
              <a:rPr lang="en-GB" dirty="0" err="1"/>
              <a:t>supstituciji</a:t>
            </a:r>
            <a:r>
              <a:rPr lang="en-GB" dirty="0"/>
              <a:t> </a:t>
            </a:r>
            <a:r>
              <a:rPr lang="en-GB" dirty="0" err="1"/>
              <a:t>ili</a:t>
            </a:r>
            <a:r>
              <a:rPr lang="en-GB" dirty="0"/>
              <a:t> </a:t>
            </a:r>
            <a:r>
              <a:rPr lang="en-GB" dirty="0" err="1"/>
              <a:t>daljnjoj</a:t>
            </a:r>
            <a:r>
              <a:rPr lang="en-GB" dirty="0"/>
              <a:t> </a:t>
            </a:r>
            <a:r>
              <a:rPr lang="en-GB" dirty="0" err="1"/>
              <a:t>oksidaciji</a:t>
            </a:r>
            <a:r>
              <a:rPr lang="en-GB" dirty="0"/>
              <a:t> </a:t>
            </a:r>
          </a:p>
        </p:txBody>
      </p:sp>
      <p:sp>
        <p:nvSpPr>
          <p:cNvPr id="4" name="Slide Number Placeholder 3"/>
          <p:cNvSpPr>
            <a:spLocks noGrp="1"/>
          </p:cNvSpPr>
          <p:nvPr>
            <p:ph type="sldNum" sz="quarter" idx="10"/>
          </p:nvPr>
        </p:nvSpPr>
        <p:spPr/>
        <p:txBody>
          <a:bodyPr/>
          <a:lstStyle/>
          <a:p>
            <a:fld id="{F0282F69-6CD6-4349-8579-1B7D032BC079}" type="slidenum">
              <a:rPr lang="en-US" smtClean="0"/>
              <a:pPr/>
              <a:t>73</a:t>
            </a:fld>
            <a:endParaRPr lang="en-US"/>
          </a:p>
        </p:txBody>
      </p:sp>
    </p:spTree>
    <p:extLst>
      <p:ext uri="{BB962C8B-B14F-4D97-AF65-F5344CB8AC3E}">
        <p14:creationId xmlns:p14="http://schemas.microsoft.com/office/powerpoint/2010/main" val="551072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Reakcijom</a:t>
            </a:r>
            <a:r>
              <a:rPr lang="en-GB" dirty="0"/>
              <a:t> </a:t>
            </a:r>
            <a:r>
              <a:rPr lang="en-GB" dirty="0" err="1"/>
              <a:t>peroksida</a:t>
            </a:r>
            <a:r>
              <a:rPr lang="en-GB" dirty="0"/>
              <a:t> </a:t>
            </a:r>
            <a:r>
              <a:rPr lang="en-GB" dirty="0" err="1"/>
              <a:t>i</a:t>
            </a:r>
            <a:r>
              <a:rPr lang="en-GB" dirty="0"/>
              <a:t> </a:t>
            </a:r>
            <a:r>
              <a:rPr lang="en-GB" dirty="0" err="1"/>
              <a:t>policikličkih</a:t>
            </a:r>
            <a:r>
              <a:rPr lang="en-GB" dirty="0"/>
              <a:t> </a:t>
            </a:r>
            <a:r>
              <a:rPr lang="en-GB" dirty="0" err="1"/>
              <a:t>aromatskih</a:t>
            </a:r>
            <a:r>
              <a:rPr lang="en-GB" dirty="0"/>
              <a:t> </a:t>
            </a:r>
            <a:r>
              <a:rPr lang="en-GB" dirty="0" err="1"/>
              <a:t>ugljikovodika</a:t>
            </a:r>
            <a:r>
              <a:rPr lang="en-GB" dirty="0"/>
              <a:t> </a:t>
            </a:r>
            <a:r>
              <a:rPr lang="en-GB" dirty="0" err="1"/>
              <a:t>nastaju</a:t>
            </a:r>
            <a:r>
              <a:rPr lang="en-GB" dirty="0"/>
              <a:t> </a:t>
            </a:r>
            <a:r>
              <a:rPr lang="en-GB" dirty="0" err="1"/>
              <a:t>produkti</a:t>
            </a:r>
            <a:r>
              <a:rPr lang="en-GB" dirty="0"/>
              <a:t> </a:t>
            </a:r>
            <a:r>
              <a:rPr lang="en-GB" dirty="0" err="1"/>
              <a:t>koji</a:t>
            </a:r>
            <a:r>
              <a:rPr lang="en-GB" dirty="0"/>
              <a:t> </a:t>
            </a:r>
            <a:r>
              <a:rPr lang="en-GB" dirty="0" err="1"/>
              <a:t>su</a:t>
            </a:r>
            <a:r>
              <a:rPr lang="en-GB" dirty="0"/>
              <a:t> </a:t>
            </a:r>
            <a:r>
              <a:rPr lang="en-GB" dirty="0" err="1"/>
              <a:t>podložni</a:t>
            </a:r>
            <a:r>
              <a:rPr lang="en-GB" dirty="0"/>
              <a:t> </a:t>
            </a:r>
            <a:r>
              <a:rPr lang="en-GB" dirty="0" err="1"/>
              <a:t>supstituciji</a:t>
            </a:r>
            <a:r>
              <a:rPr lang="en-GB" dirty="0"/>
              <a:t> </a:t>
            </a:r>
            <a:r>
              <a:rPr lang="en-GB" dirty="0" err="1"/>
              <a:t>ili</a:t>
            </a:r>
            <a:r>
              <a:rPr lang="en-GB" dirty="0"/>
              <a:t> </a:t>
            </a:r>
            <a:r>
              <a:rPr lang="en-GB" dirty="0" err="1"/>
              <a:t>daljnjoj</a:t>
            </a:r>
            <a:r>
              <a:rPr lang="en-GB" dirty="0"/>
              <a:t> </a:t>
            </a:r>
            <a:r>
              <a:rPr lang="en-GB" dirty="0" err="1"/>
              <a:t>oksidaciji</a:t>
            </a:r>
            <a:r>
              <a:rPr lang="en-GB" dirty="0"/>
              <a:t> </a:t>
            </a:r>
            <a:endParaRPr lang="hr-HR" dirty="0"/>
          </a:p>
          <a:p>
            <a:pPr marL="171450" indent="-171450">
              <a:buFontTx/>
              <a:buChar char="-"/>
            </a:pPr>
            <a:r>
              <a:rPr lang="hr-HR" dirty="0" err="1"/>
              <a:t>Benzoilperoksid</a:t>
            </a:r>
            <a:r>
              <a:rPr lang="hr-HR" dirty="0"/>
              <a:t> [(C</a:t>
            </a:r>
            <a:r>
              <a:rPr lang="hr-HR" baseline="-25000" dirty="0"/>
              <a:t>6</a:t>
            </a:r>
            <a:r>
              <a:rPr lang="hr-HR" dirty="0"/>
              <a:t>H</a:t>
            </a:r>
            <a:r>
              <a:rPr lang="hr-HR" baseline="-25000" dirty="0"/>
              <a:t>5</a:t>
            </a:r>
            <a:r>
              <a:rPr lang="hr-HR" dirty="0"/>
              <a:t>CO</a:t>
            </a:r>
            <a:r>
              <a:rPr lang="hr-HR" baseline="-25000" dirty="0"/>
              <a:t>2</a:t>
            </a:r>
            <a:r>
              <a:rPr lang="hr-HR" dirty="0"/>
              <a:t>)</a:t>
            </a:r>
            <a:r>
              <a:rPr lang="hr-HR" baseline="-25000" dirty="0"/>
              <a:t>2</a:t>
            </a:r>
            <a:r>
              <a:rPr lang="hr-HR" dirty="0"/>
              <a:t>] reagira s </a:t>
            </a:r>
            <a:r>
              <a:rPr lang="hr-HR" dirty="0" err="1"/>
              <a:t>benzo</a:t>
            </a:r>
            <a:r>
              <a:rPr lang="hr-HR" dirty="0"/>
              <a:t>[a]pirenom (11) pri čemu nastaju 6-benzoiloksi-derivati (12) koji su u prisutnosti kisika podložni daljnjoj oksidaciji </a:t>
            </a:r>
          </a:p>
        </p:txBody>
      </p:sp>
      <p:sp>
        <p:nvSpPr>
          <p:cNvPr id="4" name="Slide Number Placeholder 3"/>
          <p:cNvSpPr>
            <a:spLocks noGrp="1"/>
          </p:cNvSpPr>
          <p:nvPr>
            <p:ph type="sldNum" sz="quarter" idx="10"/>
          </p:nvPr>
        </p:nvSpPr>
        <p:spPr/>
        <p:txBody>
          <a:bodyPr/>
          <a:lstStyle/>
          <a:p>
            <a:fld id="{F0282F69-6CD6-4349-8579-1B7D032BC079}" type="slidenum">
              <a:rPr lang="en-US" smtClean="0"/>
              <a:pPr/>
              <a:t>74</a:t>
            </a:fld>
            <a:endParaRPr lang="en-US"/>
          </a:p>
        </p:txBody>
      </p:sp>
    </p:spTree>
    <p:extLst>
      <p:ext uri="{BB962C8B-B14F-4D97-AF65-F5344CB8AC3E}">
        <p14:creationId xmlns:p14="http://schemas.microsoft.com/office/powerpoint/2010/main" val="2491988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Reakcijom</a:t>
            </a:r>
            <a:r>
              <a:rPr lang="en-GB" dirty="0"/>
              <a:t> </a:t>
            </a:r>
            <a:r>
              <a:rPr lang="en-GB" dirty="0" err="1"/>
              <a:t>peroksida</a:t>
            </a:r>
            <a:r>
              <a:rPr lang="en-GB" dirty="0"/>
              <a:t> </a:t>
            </a:r>
            <a:r>
              <a:rPr lang="en-GB" dirty="0" err="1"/>
              <a:t>i</a:t>
            </a:r>
            <a:r>
              <a:rPr lang="en-GB" dirty="0"/>
              <a:t> </a:t>
            </a:r>
            <a:r>
              <a:rPr lang="en-GB" dirty="0" err="1"/>
              <a:t>policikličkih</a:t>
            </a:r>
            <a:r>
              <a:rPr lang="en-GB" dirty="0"/>
              <a:t> </a:t>
            </a:r>
            <a:r>
              <a:rPr lang="en-GB" dirty="0" err="1"/>
              <a:t>aromatskih</a:t>
            </a:r>
            <a:r>
              <a:rPr lang="en-GB" dirty="0"/>
              <a:t> </a:t>
            </a:r>
            <a:r>
              <a:rPr lang="en-GB" dirty="0" err="1"/>
              <a:t>ugljikovodika</a:t>
            </a:r>
            <a:r>
              <a:rPr lang="en-GB" dirty="0"/>
              <a:t> </a:t>
            </a:r>
            <a:r>
              <a:rPr lang="en-GB" dirty="0" err="1"/>
              <a:t>nastaju</a:t>
            </a:r>
            <a:r>
              <a:rPr lang="en-GB" dirty="0"/>
              <a:t> </a:t>
            </a:r>
            <a:r>
              <a:rPr lang="en-GB" dirty="0" err="1"/>
              <a:t>produkti</a:t>
            </a:r>
            <a:r>
              <a:rPr lang="en-GB" dirty="0"/>
              <a:t> </a:t>
            </a:r>
            <a:r>
              <a:rPr lang="en-GB" dirty="0" err="1"/>
              <a:t>koji</a:t>
            </a:r>
            <a:r>
              <a:rPr lang="en-GB" dirty="0"/>
              <a:t> </a:t>
            </a:r>
            <a:r>
              <a:rPr lang="en-GB" dirty="0" err="1"/>
              <a:t>su</a:t>
            </a:r>
            <a:r>
              <a:rPr lang="en-GB" dirty="0"/>
              <a:t> </a:t>
            </a:r>
            <a:r>
              <a:rPr lang="en-GB" dirty="0" err="1"/>
              <a:t>podložni</a:t>
            </a:r>
            <a:r>
              <a:rPr lang="en-GB" dirty="0"/>
              <a:t> </a:t>
            </a:r>
            <a:r>
              <a:rPr lang="en-GB" dirty="0" err="1"/>
              <a:t>supstituciji</a:t>
            </a:r>
            <a:r>
              <a:rPr lang="en-GB" dirty="0"/>
              <a:t> </a:t>
            </a:r>
            <a:r>
              <a:rPr lang="en-GB" dirty="0" err="1"/>
              <a:t>ili</a:t>
            </a:r>
            <a:r>
              <a:rPr lang="en-GB" dirty="0"/>
              <a:t> </a:t>
            </a:r>
            <a:r>
              <a:rPr lang="en-GB" dirty="0" err="1"/>
              <a:t>daljnjoj</a:t>
            </a:r>
            <a:r>
              <a:rPr lang="en-GB" dirty="0"/>
              <a:t> </a:t>
            </a:r>
            <a:r>
              <a:rPr lang="en-GB" dirty="0" err="1"/>
              <a:t>oksidaciji</a:t>
            </a:r>
            <a:r>
              <a:rPr lang="en-GB" dirty="0"/>
              <a:t> </a:t>
            </a:r>
            <a:endParaRPr lang="hr-HR" dirty="0"/>
          </a:p>
          <a:p>
            <a:pPr marL="171450" indent="-171450">
              <a:buFontTx/>
              <a:buChar char="-"/>
            </a:pPr>
            <a:r>
              <a:rPr lang="en-GB" dirty="0" err="1"/>
              <a:t>Policiklički</a:t>
            </a:r>
            <a:r>
              <a:rPr lang="en-GB" dirty="0"/>
              <a:t> </a:t>
            </a:r>
            <a:r>
              <a:rPr lang="en-GB" dirty="0" err="1"/>
              <a:t>aromatski</a:t>
            </a:r>
            <a:r>
              <a:rPr lang="en-GB" dirty="0"/>
              <a:t> </a:t>
            </a:r>
            <a:r>
              <a:rPr lang="en-GB" dirty="0" err="1"/>
              <a:t>ugljikovodici</a:t>
            </a:r>
            <a:r>
              <a:rPr lang="en-GB" dirty="0"/>
              <a:t> </a:t>
            </a:r>
            <a:r>
              <a:rPr lang="en-GB" dirty="0" err="1"/>
              <a:t>podložni</a:t>
            </a:r>
            <a:r>
              <a:rPr lang="en-GB" dirty="0"/>
              <a:t> </a:t>
            </a:r>
            <a:r>
              <a:rPr lang="en-GB" dirty="0" err="1"/>
              <a:t>su</a:t>
            </a:r>
            <a:r>
              <a:rPr lang="en-GB" dirty="0"/>
              <a:t> </a:t>
            </a:r>
            <a:r>
              <a:rPr lang="en-GB" dirty="0" err="1"/>
              <a:t>nukleoﬁlnoj</a:t>
            </a:r>
            <a:r>
              <a:rPr lang="en-GB" dirty="0"/>
              <a:t> </a:t>
            </a:r>
            <a:r>
              <a:rPr lang="en-GB" dirty="0" err="1"/>
              <a:t>supstituciji</a:t>
            </a:r>
            <a:r>
              <a:rPr lang="en-GB" dirty="0"/>
              <a:t> </a:t>
            </a:r>
            <a:r>
              <a:rPr lang="en-GB" dirty="0" err="1"/>
              <a:t>i</a:t>
            </a:r>
            <a:r>
              <a:rPr lang="en-GB" dirty="0"/>
              <a:t> </a:t>
            </a:r>
            <a:r>
              <a:rPr lang="en-GB" dirty="0" err="1"/>
              <a:t>oksidaciji</a:t>
            </a:r>
            <a:r>
              <a:rPr lang="en-GB" dirty="0"/>
              <a:t>.</a:t>
            </a:r>
            <a:endParaRPr lang="hr-HR" dirty="0"/>
          </a:p>
          <a:p>
            <a:pPr marL="171450" indent="-171450">
              <a:buFontTx/>
              <a:buChar char="-"/>
            </a:pPr>
            <a:r>
              <a:rPr lang="en-GB" dirty="0"/>
              <a:t> </a:t>
            </a:r>
            <a:r>
              <a:rPr lang="en-GB" dirty="0" err="1"/>
              <a:t>Antracen</a:t>
            </a:r>
            <a:r>
              <a:rPr lang="en-GB" dirty="0"/>
              <a:t> (13) </a:t>
            </a:r>
            <a:r>
              <a:rPr lang="en-GB" dirty="0" err="1"/>
              <a:t>oksidira</a:t>
            </a:r>
            <a:r>
              <a:rPr lang="en-GB" dirty="0"/>
              <a:t> se s </a:t>
            </a:r>
            <a:r>
              <a:rPr lang="en-GB" dirty="0" err="1"/>
              <a:t>razrijeđenom</a:t>
            </a:r>
            <a:r>
              <a:rPr lang="en-GB" dirty="0"/>
              <a:t> HNO3 </a:t>
            </a:r>
            <a:r>
              <a:rPr lang="en-GB" dirty="0" err="1"/>
              <a:t>ili</a:t>
            </a:r>
            <a:r>
              <a:rPr lang="en-GB" dirty="0"/>
              <a:t> s </a:t>
            </a:r>
            <a:r>
              <a:rPr lang="en-GB" dirty="0" err="1"/>
              <a:t>dušikovim</a:t>
            </a:r>
            <a:r>
              <a:rPr lang="en-GB" dirty="0"/>
              <a:t> </a:t>
            </a:r>
            <a:r>
              <a:rPr lang="en-GB" dirty="0" err="1"/>
              <a:t>oksidima</a:t>
            </a:r>
            <a:r>
              <a:rPr lang="en-GB" dirty="0"/>
              <a:t> u </a:t>
            </a:r>
            <a:r>
              <a:rPr lang="en-GB" dirty="0" err="1"/>
              <a:t>antrakinon</a:t>
            </a:r>
            <a:r>
              <a:rPr lang="en-GB" dirty="0"/>
              <a:t> </a:t>
            </a:r>
            <a:endParaRPr lang="hr-HR" dirty="0"/>
          </a:p>
          <a:p>
            <a:pPr marL="171450" indent="-171450">
              <a:buFontTx/>
              <a:buChar char="-"/>
            </a:pPr>
            <a:r>
              <a:rPr lang="en-GB" dirty="0" err="1"/>
              <a:t>Dodatkom</a:t>
            </a:r>
            <a:r>
              <a:rPr lang="en-GB" dirty="0"/>
              <a:t> NO2 </a:t>
            </a:r>
            <a:r>
              <a:rPr lang="en-GB" dirty="0" err="1"/>
              <a:t>dolazi</a:t>
            </a:r>
            <a:r>
              <a:rPr lang="en-GB" dirty="0"/>
              <a:t> do </a:t>
            </a:r>
            <a:r>
              <a:rPr lang="en-GB" dirty="0" err="1"/>
              <a:t>supstitucije</a:t>
            </a:r>
            <a:r>
              <a:rPr lang="en-GB" dirty="0"/>
              <a:t> </a:t>
            </a:r>
            <a:r>
              <a:rPr lang="en-GB" dirty="0" err="1"/>
              <a:t>na</a:t>
            </a:r>
            <a:r>
              <a:rPr lang="en-GB" dirty="0"/>
              <a:t> </a:t>
            </a:r>
            <a:r>
              <a:rPr lang="en-GB" dirty="0" err="1"/>
              <a:t>antracenu</a:t>
            </a:r>
            <a:r>
              <a:rPr lang="en-GB" dirty="0"/>
              <a:t> </a:t>
            </a:r>
            <a:r>
              <a:rPr lang="en-GB" dirty="0" err="1"/>
              <a:t>i</a:t>
            </a:r>
            <a:r>
              <a:rPr lang="en-GB" dirty="0"/>
              <a:t> </a:t>
            </a:r>
            <a:r>
              <a:rPr lang="en-GB" dirty="0" err="1"/>
              <a:t>izdvajanja</a:t>
            </a:r>
            <a:r>
              <a:rPr lang="en-GB" dirty="0"/>
              <a:t> </a:t>
            </a:r>
            <a:r>
              <a:rPr lang="en-GB" dirty="0" err="1"/>
              <a:t>nitratne</a:t>
            </a:r>
            <a:r>
              <a:rPr lang="en-GB" dirty="0"/>
              <a:t> </a:t>
            </a:r>
            <a:r>
              <a:rPr lang="en-GB" dirty="0" err="1"/>
              <a:t>kiseline</a:t>
            </a:r>
            <a:r>
              <a:rPr lang="en-GB" dirty="0"/>
              <a:t> </a:t>
            </a:r>
            <a:r>
              <a:rPr lang="en-GB" dirty="0" err="1"/>
              <a:t>te</a:t>
            </a:r>
            <a:r>
              <a:rPr lang="en-GB" dirty="0"/>
              <a:t> </a:t>
            </a:r>
            <a:r>
              <a:rPr lang="en-GB" dirty="0" err="1"/>
              <a:t>nastaje</a:t>
            </a:r>
            <a:r>
              <a:rPr lang="en-GB" dirty="0"/>
              <a:t> </a:t>
            </a:r>
            <a:r>
              <a:rPr lang="en-GB" dirty="0" err="1"/>
              <a:t>produkt</a:t>
            </a:r>
            <a:r>
              <a:rPr lang="en-GB" dirty="0"/>
              <a:t> (16) </a:t>
            </a:r>
            <a:r>
              <a:rPr lang="en-GB" dirty="0" err="1"/>
              <a:t>prikazan</a:t>
            </a:r>
            <a:r>
              <a:rPr lang="en-GB" dirty="0"/>
              <a:t> </a:t>
            </a:r>
            <a:r>
              <a:rPr lang="en-GB" dirty="0" err="1"/>
              <a:t>na</a:t>
            </a:r>
            <a:r>
              <a:rPr lang="en-GB" dirty="0"/>
              <a:t> </a:t>
            </a:r>
            <a:r>
              <a:rPr lang="en-GB" dirty="0" err="1"/>
              <a:t>slici</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75</a:t>
            </a:fld>
            <a:endParaRPr lang="en-US"/>
          </a:p>
        </p:txBody>
      </p:sp>
    </p:spTree>
    <p:extLst>
      <p:ext uri="{BB962C8B-B14F-4D97-AF65-F5344CB8AC3E}">
        <p14:creationId xmlns:p14="http://schemas.microsoft.com/office/powerpoint/2010/main" val="24624242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76</a:t>
            </a:fld>
            <a:endParaRPr lang="en-US"/>
          </a:p>
        </p:txBody>
      </p:sp>
    </p:spTree>
    <p:extLst>
      <p:ext uri="{BB962C8B-B14F-4D97-AF65-F5344CB8AC3E}">
        <p14:creationId xmlns:p14="http://schemas.microsoft.com/office/powerpoint/2010/main" val="3460885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77</a:t>
            </a:fld>
            <a:endParaRPr lang="en-US"/>
          </a:p>
        </p:txBody>
      </p:sp>
    </p:spTree>
    <p:extLst>
      <p:ext uri="{BB962C8B-B14F-4D97-AF65-F5344CB8AC3E}">
        <p14:creationId xmlns:p14="http://schemas.microsoft.com/office/powerpoint/2010/main" val="168403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Kretanje srednjih godišnjih koncentracija olova u PM10 od 2006. do 2011. godine na pet mjernih postaja u Zagrebu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9</a:t>
            </a:fld>
            <a:endParaRPr lang="en-US"/>
          </a:p>
        </p:txBody>
      </p:sp>
    </p:spTree>
    <p:extLst>
      <p:ext uri="{BB962C8B-B14F-4D97-AF65-F5344CB8AC3E}">
        <p14:creationId xmlns:p14="http://schemas.microsoft.com/office/powerpoint/2010/main" val="29910781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hr-H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Rad Anica </a:t>
            </a:r>
            <a:r>
              <a:rPr kumimoji="0" lang="hr-HR"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Šišović</a:t>
            </a:r>
            <a:r>
              <a:rPr kumimoji="0" lang="hr-H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Arhiv – 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altLang="sr-Latn-R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LČ = ULČ</a:t>
            </a:r>
            <a:endParaRPr kumimoji="0" lang="hr-HR" altLang="sr-Latn-RS" sz="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069950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Rad Anica </a:t>
            </a:r>
            <a:r>
              <a:rPr kumimoji="0" lang="hr-HR" sz="4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Šišović</a:t>
            </a:r>
            <a:r>
              <a:rPr kumimoji="0" lang="hr-HR" sz="4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Arhiv - 2000</a:t>
            </a: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342311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Rad Anica </a:t>
            </a:r>
            <a:r>
              <a:rPr kumimoji="0" lang="hr-HR"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Šišović</a:t>
            </a:r>
            <a:r>
              <a:rPr kumimoji="0" lang="hr-H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Arhiv - 2000</a:t>
            </a:r>
            <a:endParaRPr kumimoji="0" lang="hr-HR" altLang="sr-Latn-RS" sz="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r-HR" altLang="sr-Latn-R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414550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sz="1200" b="0" i="0" u="none" strike="noStrike" kern="1200" cap="none" spc="0" normalizeH="0" baseline="0" noProof="0" dirty="0" err="1">
                <a:ln>
                  <a:noFill/>
                </a:ln>
                <a:solidFill>
                  <a:prstClr val="black"/>
                </a:solidFill>
                <a:effectLst/>
                <a:uLnTx/>
                <a:uFillTx/>
                <a:latin typeface="+mn-lt"/>
                <a:ea typeface="+mn-ea"/>
                <a:cs typeface="+mn-cs"/>
              </a:rPr>
              <a:t>Seasonal</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variations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were</a:t>
            </a:r>
            <a:r>
              <a:rPr kumimoji="0" lang="hr-HR" sz="1200" b="0" i="0" u="none" strike="noStrike" kern="1200" cap="none" spc="0" normalizeH="0" baseline="0" noProof="0" dirty="0">
                <a:ln>
                  <a:noFill/>
                </a:ln>
                <a:solidFill>
                  <a:prstClr val="black"/>
                </a:solidFill>
                <a:effectLst/>
                <a:uLnTx/>
                <a:uFillTx/>
                <a:latin typeface="+mn-lt"/>
                <a:ea typeface="+mn-ea"/>
                <a:cs typeface="+mn-cs"/>
              </a:rPr>
              <a:t> most </a:t>
            </a:r>
            <a:r>
              <a:rPr kumimoji="0" lang="hr-HR" sz="1200" b="0" i="0" u="none" strike="noStrike" kern="1200" cap="none" spc="0" normalizeH="0" baseline="0" noProof="0" dirty="0" err="1">
                <a:ln>
                  <a:noFill/>
                </a:ln>
                <a:solidFill>
                  <a:prstClr val="black"/>
                </a:solidFill>
                <a:effectLst/>
                <a:uLnTx/>
                <a:uFillTx/>
                <a:latin typeface="+mn-lt"/>
                <a:ea typeface="+mn-ea"/>
                <a:cs typeface="+mn-cs"/>
              </a:rPr>
              <a:t>pronounced</a:t>
            </a:r>
            <a:r>
              <a:rPr kumimoji="0" lang="hr-HR" sz="1200" b="0" i="0" u="none" strike="noStrike" kern="1200" cap="none" spc="0" normalizeH="0" baseline="0" noProof="0" dirty="0">
                <a:ln>
                  <a:noFill/>
                </a:ln>
                <a:solidFill>
                  <a:prstClr val="black"/>
                </a:solidFill>
                <a:effectLst/>
                <a:uLnTx/>
                <a:uFillTx/>
                <a:latin typeface="+mn-lt"/>
                <a:ea typeface="+mn-ea"/>
                <a:cs typeface="+mn-cs"/>
              </a:rPr>
              <a:t> for </a:t>
            </a:r>
            <a:r>
              <a:rPr kumimoji="0" lang="hr-HR" sz="1200" b="0" i="0" u="none" strike="noStrike" kern="1200" cap="none" spc="0" normalizeH="0" baseline="0" noProof="0" dirty="0" err="1">
                <a:ln>
                  <a:noFill/>
                </a:ln>
                <a:solidFill>
                  <a:prstClr val="black"/>
                </a:solidFill>
                <a:effectLst/>
                <a:uLnTx/>
                <a:uFillTx/>
                <a:latin typeface="+mn-lt"/>
                <a:ea typeface="+mn-ea"/>
                <a:cs typeface="+mn-cs"/>
              </a:rPr>
              <a:t>PAHs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with</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fewer</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aromatic</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rings</a:t>
            </a:r>
            <a:endParaRPr kumimoji="0" lang="hr-HR"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sz="1200" b="0" i="0" u="none" strike="noStrike" kern="1200" cap="none" spc="0" normalizeH="0" baseline="0" noProof="0" dirty="0">
                <a:ln>
                  <a:noFill/>
                </a:ln>
                <a:solidFill>
                  <a:prstClr val="black"/>
                </a:solidFill>
                <a:effectLst/>
                <a:uLnTx/>
                <a:uFillTx/>
                <a:latin typeface="+mn-lt"/>
                <a:ea typeface="+mn-ea"/>
                <a:cs typeface="+mn-cs"/>
              </a:rPr>
              <a:t>Cold/</a:t>
            </a:r>
            <a:r>
              <a:rPr kumimoji="0" lang="hr-HR" sz="1200" b="0" i="0" u="none" strike="noStrike" kern="1200" cap="none" spc="0" normalizeH="0" baseline="0" noProof="0" dirty="0" err="1">
                <a:ln>
                  <a:noFill/>
                </a:ln>
                <a:solidFill>
                  <a:prstClr val="black"/>
                </a:solidFill>
                <a:effectLst/>
                <a:uLnTx/>
                <a:uFillTx/>
                <a:latin typeface="+mn-lt"/>
                <a:ea typeface="+mn-ea"/>
                <a:cs typeface="+mn-cs"/>
              </a:rPr>
              <a:t>warm</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ratios</a:t>
            </a:r>
            <a:r>
              <a:rPr kumimoji="0" lang="hr-HR" sz="1200" b="0" i="0" u="none" strike="noStrike" kern="1200" cap="none" spc="0" normalizeH="0" baseline="0" noProof="0" dirty="0">
                <a:ln>
                  <a:noFill/>
                </a:ln>
                <a:solidFill>
                  <a:prstClr val="black"/>
                </a:solidFill>
                <a:effectLst/>
                <a:uLnTx/>
                <a:uFillTx/>
                <a:latin typeface="+mn-lt"/>
                <a:ea typeface="+mn-ea"/>
                <a:cs typeface="+mn-cs"/>
              </a:rPr>
              <a:t> for </a:t>
            </a:r>
            <a:r>
              <a:rPr kumimoji="0" lang="hr-HR" sz="1200" b="0" i="0" u="none" strike="noStrike" kern="1200" cap="none" spc="0" normalizeH="0" baseline="0" noProof="0" dirty="0" err="1">
                <a:ln>
                  <a:noFill/>
                </a:ln>
                <a:solidFill>
                  <a:prstClr val="black"/>
                </a:solidFill>
                <a:effectLst/>
                <a:uLnTx/>
                <a:uFillTx/>
                <a:latin typeface="+mn-lt"/>
                <a:ea typeface="+mn-ea"/>
                <a:cs typeface="+mn-cs"/>
              </a:rPr>
              <a:t>PAHs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with</a:t>
            </a:r>
            <a:r>
              <a:rPr kumimoji="0" lang="hr-HR" sz="1200" b="0" i="0" u="none" strike="noStrike" kern="1200" cap="none" spc="0" normalizeH="0" baseline="0" noProof="0" dirty="0">
                <a:ln>
                  <a:noFill/>
                </a:ln>
                <a:solidFill>
                  <a:prstClr val="black"/>
                </a:solidFill>
                <a:effectLst/>
                <a:uLnTx/>
                <a:uFillTx/>
                <a:latin typeface="+mn-lt"/>
                <a:ea typeface="+mn-ea"/>
                <a:cs typeface="+mn-cs"/>
              </a:rPr>
              <a:t> 4,5 </a:t>
            </a:r>
            <a:r>
              <a:rPr kumimoji="0" lang="hr-HR" sz="1200" b="0" i="0" u="none" strike="noStrike" kern="1200" cap="none" spc="0" normalizeH="0" baseline="0" noProof="0" dirty="0" err="1">
                <a:ln>
                  <a:noFill/>
                </a:ln>
                <a:solidFill>
                  <a:prstClr val="black"/>
                </a:solidFill>
                <a:effectLst/>
                <a:uLnTx/>
                <a:uFillTx/>
                <a:latin typeface="+mn-lt"/>
                <a:ea typeface="+mn-ea"/>
                <a:cs typeface="+mn-cs"/>
              </a:rPr>
              <a:t>and</a:t>
            </a:r>
            <a:r>
              <a:rPr kumimoji="0" lang="hr-HR" sz="1200" b="0" i="0" u="none" strike="noStrike" kern="1200" cap="none" spc="0" normalizeH="0" baseline="0" noProof="0" dirty="0">
                <a:ln>
                  <a:noFill/>
                </a:ln>
                <a:solidFill>
                  <a:prstClr val="black"/>
                </a:solidFill>
                <a:effectLst/>
                <a:uLnTx/>
                <a:uFillTx/>
                <a:latin typeface="+mn-lt"/>
                <a:ea typeface="+mn-ea"/>
                <a:cs typeface="+mn-cs"/>
              </a:rPr>
              <a:t> 6 benzen </a:t>
            </a:r>
            <a:r>
              <a:rPr kumimoji="0" lang="hr-HR" sz="1200" b="0" i="0" u="none" strike="noStrike" kern="1200" cap="none" spc="0" normalizeH="0" baseline="0" noProof="0" dirty="0" err="1">
                <a:ln>
                  <a:noFill/>
                </a:ln>
                <a:solidFill>
                  <a:prstClr val="black"/>
                </a:solidFill>
                <a:effectLst/>
                <a:uLnTx/>
                <a:uFillTx/>
                <a:latin typeface="+mn-lt"/>
                <a:ea typeface="+mn-ea"/>
                <a:cs typeface="+mn-cs"/>
              </a:rPr>
              <a:t>rings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were</a:t>
            </a:r>
            <a:r>
              <a:rPr kumimoji="0" lang="hr-HR" sz="1200" b="0" i="0" u="none" strike="noStrike" kern="1200" cap="none" spc="0" normalizeH="0" baseline="0" noProof="0" dirty="0">
                <a:ln>
                  <a:noFill/>
                </a:ln>
                <a:solidFill>
                  <a:prstClr val="black"/>
                </a:solidFill>
                <a:effectLst/>
                <a:uLnTx/>
                <a:uFillTx/>
                <a:latin typeface="+mn-lt"/>
                <a:ea typeface="+mn-ea"/>
                <a:cs typeface="+mn-cs"/>
              </a:rPr>
              <a:t> 22, 14 </a:t>
            </a:r>
            <a:r>
              <a:rPr kumimoji="0" lang="hr-HR" sz="1200" b="0" i="0" u="none" strike="noStrike" kern="1200" cap="none" spc="0" normalizeH="0" baseline="0" noProof="0" dirty="0" err="1">
                <a:ln>
                  <a:noFill/>
                </a:ln>
                <a:solidFill>
                  <a:prstClr val="black"/>
                </a:solidFill>
                <a:effectLst/>
                <a:uLnTx/>
                <a:uFillTx/>
                <a:latin typeface="+mn-lt"/>
                <a:ea typeface="+mn-ea"/>
                <a:cs typeface="+mn-cs"/>
              </a:rPr>
              <a:t>and</a:t>
            </a:r>
            <a:r>
              <a:rPr kumimoji="0" lang="hr-HR" sz="1200" b="0" i="0" u="none" strike="noStrike" kern="1200" cap="none" spc="0" normalizeH="0" baseline="0" noProof="0" dirty="0">
                <a:ln>
                  <a:noFill/>
                </a:ln>
                <a:solidFill>
                  <a:prstClr val="black"/>
                </a:solidFill>
                <a:effectLst/>
                <a:uLnTx/>
                <a:uFillTx/>
                <a:latin typeface="+mn-lt"/>
                <a:ea typeface="+mn-ea"/>
                <a:cs typeface="+mn-cs"/>
              </a:rPr>
              <a:t> 7, </a:t>
            </a:r>
            <a:r>
              <a:rPr kumimoji="0" lang="hr-HR" sz="1200" b="0" i="0" u="none" strike="noStrike" kern="1200" cap="none" spc="0" normalizeH="0" baseline="0" noProof="0" dirty="0" err="1">
                <a:ln>
                  <a:noFill/>
                </a:ln>
                <a:solidFill>
                  <a:prstClr val="black"/>
                </a:solidFill>
                <a:effectLst/>
                <a:uLnTx/>
                <a:uFillTx/>
                <a:latin typeface="+mn-lt"/>
                <a:ea typeface="+mn-ea"/>
                <a:cs typeface="+mn-cs"/>
              </a:rPr>
              <a:t>respectively</a:t>
            </a:r>
            <a:endParaRPr kumimoji="0" lang="hr-HR"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hr-HR"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sz="1200" b="0" i="0" u="none" strike="noStrike" kern="1200" cap="none" spc="0" normalizeH="0" baseline="0" noProof="0" dirty="0" err="1">
                <a:ln>
                  <a:noFill/>
                </a:ln>
                <a:solidFill>
                  <a:prstClr val="black"/>
                </a:solidFill>
                <a:effectLst/>
                <a:uLnTx/>
                <a:uFillTx/>
                <a:latin typeface="+mn-lt"/>
                <a:ea typeface="+mn-ea"/>
                <a:cs typeface="+mn-cs"/>
              </a:rPr>
              <a:t>It</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is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evident</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that</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when</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air</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temperatures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were</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higher</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BaP</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mass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concentrations</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were</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usually</a:t>
            </a:r>
            <a:r>
              <a:rPr kumimoji="0" lang="hr-HR" sz="1200" b="0" i="0" u="none" strike="noStrike" kern="1200" cap="none" spc="0" normalizeH="0" baseline="0" noProof="0" dirty="0">
                <a:ln>
                  <a:noFill/>
                </a:ln>
                <a:solidFill>
                  <a:prstClr val="black"/>
                </a:solidFill>
                <a:effectLst/>
                <a:uLnTx/>
                <a:uFillTx/>
                <a:latin typeface="+mn-lt"/>
                <a:ea typeface="+mn-ea"/>
                <a:cs typeface="+mn-cs"/>
              </a:rPr>
              <a:t> </a:t>
            </a:r>
            <a:r>
              <a:rPr kumimoji="0" lang="hr-HR" sz="1200" b="0" i="0" u="none" strike="noStrike" kern="1200" cap="none" spc="0" normalizeH="0" baseline="0" noProof="0" dirty="0" err="1">
                <a:ln>
                  <a:noFill/>
                </a:ln>
                <a:solidFill>
                  <a:prstClr val="black"/>
                </a:solidFill>
                <a:effectLst/>
                <a:uLnTx/>
                <a:uFillTx/>
                <a:latin typeface="+mn-lt"/>
                <a:ea typeface="+mn-ea"/>
                <a:cs typeface="+mn-cs"/>
              </a:rPr>
              <a:t>lower</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F0282F69-6CD6-4349-8579-1B7D032BC079}" type="slidenum">
              <a:rPr lang="en-US" smtClean="0"/>
              <a:pPr/>
              <a:t>81</a:t>
            </a:fld>
            <a:endParaRPr lang="en-US"/>
          </a:p>
        </p:txBody>
      </p:sp>
    </p:spTree>
    <p:extLst>
      <p:ext uri="{BB962C8B-B14F-4D97-AF65-F5344CB8AC3E}">
        <p14:creationId xmlns:p14="http://schemas.microsoft.com/office/powerpoint/2010/main" val="4254088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Prosječne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masene</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a:t>
            </a:r>
            <a:r>
              <a:rPr kumimoji="0" lang="hr-HR" altLang="sr-Latn-RS" sz="1200" b="0" i="0" u="none" strike="noStrike" kern="1200" cap="none" spc="0" normalizeH="0" baseline="0" noProof="0" dirty="0" err="1">
                <a:ln>
                  <a:noFill/>
                </a:ln>
                <a:solidFill>
                  <a:prstClr val="black"/>
                </a:solidFill>
                <a:effectLst/>
                <a:uLnTx/>
                <a:uFillTx/>
                <a:latin typeface="+mn-lt"/>
                <a:ea typeface="+mn-ea"/>
                <a:cs typeface="+mn-cs"/>
              </a:rPr>
              <a:t>konc</a:t>
            </a:r>
            <a:r>
              <a:rPr kumimoji="0" lang="hr-HR" altLang="sr-Latn-RS" sz="1200" b="0" i="0" u="none" strike="noStrike" kern="1200" cap="none" spc="0" normalizeH="0" baseline="0" noProof="0" dirty="0">
                <a:ln>
                  <a:noFill/>
                </a:ln>
                <a:solidFill>
                  <a:prstClr val="black"/>
                </a:solidFill>
                <a:effectLst/>
                <a:uLnTx/>
                <a:uFillTx/>
                <a:latin typeface="+mn-lt"/>
                <a:ea typeface="+mn-ea"/>
                <a:cs typeface="+mn-cs"/>
              </a:rPr>
              <a:t>. PAH tijekom ljeta</a:t>
            </a:r>
          </a:p>
        </p:txBody>
      </p:sp>
      <p:sp>
        <p:nvSpPr>
          <p:cNvPr id="4" name="Slide Number Placeholder 3"/>
          <p:cNvSpPr>
            <a:spLocks noGrp="1"/>
          </p:cNvSpPr>
          <p:nvPr>
            <p:ph type="sldNum" sz="quarter" idx="10"/>
          </p:nvPr>
        </p:nvSpPr>
        <p:spPr/>
        <p:txBody>
          <a:bodyPr/>
          <a:lstStyle/>
          <a:p>
            <a:fld id="{F0282F69-6CD6-4349-8579-1B7D032BC079}" type="slidenum">
              <a:rPr lang="en-US" smtClean="0"/>
              <a:pPr/>
              <a:t>82</a:t>
            </a:fld>
            <a:endParaRPr lang="en-US"/>
          </a:p>
        </p:txBody>
      </p:sp>
    </p:spTree>
    <p:extLst>
      <p:ext uri="{BB962C8B-B14F-4D97-AF65-F5344CB8AC3E}">
        <p14:creationId xmlns:p14="http://schemas.microsoft.com/office/powerpoint/2010/main" val="1573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Granična vrijednost onečišćujuće tvari u zraku obzirom na zaštitu zdravlja ljudi – Uredba o razinama onečišćujućih tvari u zraku </a:t>
            </a:r>
          </a:p>
          <a:p>
            <a:pPr marL="171450" indent="-171450">
              <a:buFontTx/>
              <a:buChar char="-"/>
            </a:pPr>
            <a:r>
              <a:rPr lang="hr-HR" dirty="0"/>
              <a:t>NN 117/2012 (24.10.2012.)</a:t>
            </a:r>
          </a:p>
          <a:p>
            <a:pPr marL="171450" indent="-171450">
              <a:buFontTx/>
              <a:buChar char="-"/>
            </a:pPr>
            <a:r>
              <a:rPr lang="hr-HR" dirty="0"/>
              <a:t>Za ostale PAH-ove ne postoje propisane GV (</a:t>
            </a:r>
            <a:r>
              <a:rPr lang="hr-HR" dirty="0" err="1"/>
              <a:t>BaA</a:t>
            </a:r>
            <a:r>
              <a:rPr lang="hr-HR" dirty="0"/>
              <a:t>, </a:t>
            </a:r>
            <a:r>
              <a:rPr lang="pt-BR" dirty="0"/>
              <a:t>BbF, BjF, BkF, D[a,h]A, Ind, BghiP </a:t>
            </a:r>
            <a:r>
              <a:rPr lang="hr-HR" dirty="0"/>
              <a:t>)</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83</a:t>
            </a:fld>
            <a:endParaRPr lang="en-US"/>
          </a:p>
        </p:txBody>
      </p:sp>
    </p:spTree>
    <p:extLst>
      <p:ext uri="{BB962C8B-B14F-4D97-AF65-F5344CB8AC3E}">
        <p14:creationId xmlns:p14="http://schemas.microsoft.com/office/powerpoint/2010/main" val="1348379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hr-HR" dirty="0"/>
              <a:t>Američka agencija za zaštitu okoliša (</a:t>
            </a:r>
            <a:r>
              <a:rPr lang="hr-HR" dirty="0" err="1"/>
              <a:t>Environmental</a:t>
            </a:r>
            <a:r>
              <a:rPr lang="hr-HR" dirty="0"/>
              <a:t> Protection </a:t>
            </a:r>
            <a:r>
              <a:rPr lang="hr-HR" dirty="0" err="1"/>
              <a:t>Agency</a:t>
            </a:r>
            <a:r>
              <a:rPr lang="hr-HR" dirty="0"/>
              <a:t>-EPA) označila je 16 </a:t>
            </a:r>
            <a:r>
              <a:rPr lang="hr-HR" dirty="0" err="1"/>
              <a:t>policikličkih</a:t>
            </a:r>
            <a:r>
              <a:rPr lang="hr-HR" dirty="0"/>
              <a:t> aromatskih ugljikovodika kao prioritetnih onečišćivača okoliša.</a:t>
            </a:r>
          </a:p>
          <a:p>
            <a:pPr marL="171450" indent="-171450">
              <a:buFontTx/>
              <a:buChar char="-"/>
            </a:pPr>
            <a:r>
              <a:rPr lang="hr-HR" dirty="0"/>
              <a:t>Tijekom godina mnogi su kemičari i biolozi pokušali razjasniti mehanizam </a:t>
            </a:r>
            <a:r>
              <a:rPr lang="hr-HR" dirty="0" err="1"/>
              <a:t>mutagenog</a:t>
            </a:r>
            <a:r>
              <a:rPr lang="hr-HR" dirty="0"/>
              <a:t> i kancerogenog djelovanja </a:t>
            </a:r>
            <a:r>
              <a:rPr lang="hr-HR" dirty="0" err="1"/>
              <a:t>BaP</a:t>
            </a:r>
            <a:r>
              <a:rPr lang="hr-HR" dirty="0"/>
              <a:t>-a i ostalih PAH vezanih na čestice. </a:t>
            </a:r>
          </a:p>
          <a:p>
            <a:pPr marL="171450" indent="-171450">
              <a:buFontTx/>
              <a:buChar char="-"/>
            </a:pPr>
            <a:r>
              <a:rPr lang="hr-HR" dirty="0"/>
              <a:t>Pokazalo se da ulaskom u bronhije dolazi do razgradnje PAH. Prvi stupanj razgradnje je nastajanje </a:t>
            </a:r>
            <a:r>
              <a:rPr lang="hr-HR" dirty="0" err="1"/>
              <a:t>epoksida</a:t>
            </a:r>
            <a:r>
              <a:rPr lang="hr-HR" dirty="0"/>
              <a:t>, od kojih neki poslije oksidiraju u </a:t>
            </a:r>
            <a:r>
              <a:rPr lang="hr-HR" dirty="0" err="1"/>
              <a:t>diol-epokside</a:t>
            </a:r>
            <a:r>
              <a:rPr lang="hr-HR" dirty="0"/>
              <a:t>.</a:t>
            </a:r>
          </a:p>
          <a:p>
            <a:pPr marL="171450" indent="-171450">
              <a:buFontTx/>
              <a:buChar char="-"/>
            </a:pPr>
            <a:r>
              <a:rPr lang="hr-HR" dirty="0"/>
              <a:t> Dokazano je da je 7,8-diol-9,10 </a:t>
            </a:r>
            <a:r>
              <a:rPr lang="hr-HR" dirty="0" err="1"/>
              <a:t>epoksid</a:t>
            </a:r>
            <a:r>
              <a:rPr lang="hr-HR" dirty="0"/>
              <a:t> krajnji i bitan metabolit </a:t>
            </a:r>
            <a:r>
              <a:rPr lang="hr-HR" dirty="0" err="1"/>
              <a:t>BaP</a:t>
            </a:r>
            <a:r>
              <a:rPr lang="hr-HR" dirty="0"/>
              <a:t>-a koji izaziva mutaciju i tumore kod miševa. </a:t>
            </a:r>
          </a:p>
          <a:p>
            <a:pPr marL="171450" indent="-171450">
              <a:buFontTx/>
              <a:buChar char="-"/>
            </a:pPr>
            <a:r>
              <a:rPr lang="hr-HR" dirty="0"/>
              <a:t>Postoji nekoliko numeričkih skala kancerogenosti. </a:t>
            </a:r>
          </a:p>
          <a:p>
            <a:pPr marL="171450" indent="-171450">
              <a:buFontTx/>
              <a:buChar char="-"/>
            </a:pPr>
            <a:endParaRPr lang="hr-HR" dirty="0"/>
          </a:p>
          <a:p>
            <a:pPr marL="171450" indent="-171450">
              <a:buFontTx/>
              <a:buChar char="-"/>
            </a:pPr>
            <a:r>
              <a:rPr lang="hr-HR" dirty="0"/>
              <a:t>S PAH-ovima se povezuje rak pluća pa su pušači koji udišu dim koji sadrži veću količinu PAH-ova posebno osjetljivi. Dnevna izloženost PAH-ovima kod pušača je 30 puta veća nego kod ostalih. </a:t>
            </a:r>
          </a:p>
          <a:p>
            <a:pPr marL="171450" indent="-171450">
              <a:buFontTx/>
              <a:buChar char="-"/>
            </a:pPr>
            <a:r>
              <a:rPr lang="hr-HR" dirty="0"/>
              <a:t>Studija provedena u SAD na Sveučilištu </a:t>
            </a:r>
            <a:r>
              <a:rPr lang="hr-HR" dirty="0" err="1"/>
              <a:t>Cornell</a:t>
            </a:r>
            <a:r>
              <a:rPr lang="hr-HR" dirty="0"/>
              <a:t> pokazuje povezanost PAH-ova i raka dojke.</a:t>
            </a:r>
          </a:p>
          <a:p>
            <a:pPr marL="171450" indent="-171450">
              <a:buFontTx/>
              <a:buChar char="-"/>
            </a:pPr>
            <a:endParaRPr lang="hr-HR" dirty="0"/>
          </a:p>
          <a:p>
            <a:pPr marL="171450" indent="-171450">
              <a:buFontTx/>
              <a:buChar char="-"/>
            </a:pPr>
            <a:endParaRPr lang="hr-HR" dirty="0"/>
          </a:p>
          <a:p>
            <a:pPr marL="171450" indent="-171450">
              <a:buFontTx/>
              <a:buChar char="-"/>
            </a:pPr>
            <a:r>
              <a:rPr lang="hr-HR" dirty="0"/>
              <a:t>Međunarodna agencija za istraživanje raka (engl. International </a:t>
            </a:r>
            <a:r>
              <a:rPr lang="hr-HR" dirty="0" err="1"/>
              <a:t>Agency</a:t>
            </a:r>
            <a:r>
              <a:rPr lang="hr-HR" dirty="0"/>
              <a:t> for Research on </a:t>
            </a:r>
            <a:r>
              <a:rPr lang="hr-HR" dirty="0" err="1"/>
              <a:t>Cancer</a:t>
            </a:r>
            <a:r>
              <a:rPr lang="hr-HR" dirty="0"/>
              <a:t>, IARC) uvrstila je  u skupinu 2B potencijalno kancerogenih elemenata za ljude </a:t>
            </a:r>
          </a:p>
          <a:p>
            <a:pPr marL="171450" indent="-171450">
              <a:buFontTx/>
              <a:buChar char="-"/>
            </a:pPr>
            <a:endParaRPr lang="hr-HR" dirty="0"/>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84</a:t>
            </a:fld>
            <a:endParaRPr lang="en-US"/>
          </a:p>
        </p:txBody>
      </p:sp>
    </p:spTree>
    <p:extLst>
      <p:ext uri="{BB962C8B-B14F-4D97-AF65-F5344CB8AC3E}">
        <p14:creationId xmlns:p14="http://schemas.microsoft.com/office/powerpoint/2010/main" val="28496420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HRN EN 15549 : 2008 (listopad </a:t>
            </a:r>
            <a:r>
              <a:rPr kumimoji="0" lang="hr-HR"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EU ožujak 2008)</a:t>
            </a:r>
          </a:p>
          <a:p>
            <a:pPr marL="171450" marR="0" lvl="0" indent="-171450" algn="l" defTabSz="914400" rtl="0" eaLnBrk="0" fontAlgn="base" latinLnBrk="0" hangingPunct="0">
              <a:lnSpc>
                <a:spcPct val="80000"/>
              </a:lnSpc>
              <a:spcBef>
                <a:spcPct val="30000"/>
              </a:spcBef>
              <a:spcAft>
                <a:spcPct val="0"/>
              </a:spcAft>
              <a:buClrTx/>
              <a:buSzTx/>
              <a:buFontTx/>
              <a:buChar char="-"/>
              <a:tabLst/>
              <a:defRPr/>
            </a:pP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HRS CEN/TS 16645 : 2016 (prosinac </a:t>
            </a:r>
            <a:r>
              <a:rPr kumimoji="0" lang="hr-HR" sz="1200" b="0" i="0" u="none" strike="noStrike" kern="1200" cap="none" spc="0" normalizeH="0" baseline="0" noProof="0" dirty="0" err="1">
                <a:ln>
                  <a:noFill/>
                </a:ln>
                <a:solidFill>
                  <a:prstClr val="black"/>
                </a:solidFill>
                <a:effectLst/>
                <a:uLnTx/>
                <a:uFillTx/>
                <a:latin typeface="Times New Roman" pitchFamily="18" charset="0"/>
                <a:ea typeface="+mn-ea"/>
                <a:cs typeface="Arial" charset="0"/>
              </a:rPr>
              <a:t>Hrv</a:t>
            </a:r>
            <a:r>
              <a:rPr kumimoji="0" lang="hr-HR" sz="1200" b="0" i="0" u="none" strike="noStrike" kern="1200" cap="none" spc="0" normalizeH="0" baseline="0" noProof="0" dirty="0">
                <a:ln>
                  <a:noFill/>
                </a:ln>
                <a:solidFill>
                  <a:prstClr val="black"/>
                </a:solidFill>
                <a:effectLst/>
                <a:uLnTx/>
                <a:uFillTx/>
                <a:latin typeface="Times New Roman" pitchFamily="18" charset="0"/>
                <a:ea typeface="+mn-ea"/>
                <a:cs typeface="Arial" charset="0"/>
              </a:rPr>
              <a:t>, EU april 2014)</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85</a:t>
            </a:fld>
            <a:endParaRPr lang="en-US"/>
          </a:p>
        </p:txBody>
      </p:sp>
    </p:spTree>
    <p:extLst>
      <p:ext uri="{BB962C8B-B14F-4D97-AF65-F5344CB8AC3E}">
        <p14:creationId xmlns:p14="http://schemas.microsoft.com/office/powerpoint/2010/main" val="15550722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HRN EN 15549 : 2008 (</a:t>
            </a:r>
            <a:r>
              <a:rPr lang="en-GB" dirty="0" err="1"/>
              <a:t>listopad</a:t>
            </a:r>
            <a:r>
              <a:rPr lang="en-GB" dirty="0"/>
              <a:t> </a:t>
            </a:r>
            <a:r>
              <a:rPr lang="en-GB" dirty="0" err="1"/>
              <a:t>Hrv</a:t>
            </a:r>
            <a:r>
              <a:rPr lang="en-GB" dirty="0"/>
              <a:t>, EU </a:t>
            </a:r>
            <a:r>
              <a:rPr lang="en-GB" dirty="0" err="1"/>
              <a:t>ožujak</a:t>
            </a:r>
            <a:r>
              <a:rPr lang="en-GB" dirty="0"/>
              <a:t> 2008)</a:t>
            </a:r>
          </a:p>
          <a:p>
            <a:pPr marL="171450" indent="-171450">
              <a:buFontTx/>
              <a:buChar char="-"/>
            </a:pPr>
            <a:r>
              <a:rPr lang="en-GB" dirty="0"/>
              <a:t>HRS CEN/TS 16645 : 2016 (</a:t>
            </a:r>
            <a:r>
              <a:rPr lang="en-GB" dirty="0" err="1"/>
              <a:t>prosinac</a:t>
            </a:r>
            <a:r>
              <a:rPr lang="en-GB" dirty="0"/>
              <a:t> </a:t>
            </a:r>
            <a:r>
              <a:rPr lang="en-GB" dirty="0" err="1"/>
              <a:t>Hrv</a:t>
            </a:r>
            <a:r>
              <a:rPr lang="en-GB" dirty="0"/>
              <a:t>, EU </a:t>
            </a:r>
            <a:r>
              <a:rPr lang="en-GB" dirty="0" err="1"/>
              <a:t>april</a:t>
            </a:r>
            <a:r>
              <a:rPr lang="en-GB" dirty="0"/>
              <a:t> 2014)</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86</a:t>
            </a:fld>
            <a:endParaRPr lang="en-US"/>
          </a:p>
        </p:txBody>
      </p:sp>
    </p:spTree>
    <p:extLst>
      <p:ext uri="{BB962C8B-B14F-4D97-AF65-F5344CB8AC3E}">
        <p14:creationId xmlns:p14="http://schemas.microsoft.com/office/powerpoint/2010/main" val="1713451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HRN EN 15549 : 2008 (</a:t>
            </a:r>
            <a:r>
              <a:rPr lang="en-GB" dirty="0" err="1"/>
              <a:t>listopad</a:t>
            </a:r>
            <a:r>
              <a:rPr lang="en-GB" dirty="0"/>
              <a:t> </a:t>
            </a:r>
            <a:r>
              <a:rPr lang="en-GB" dirty="0" err="1"/>
              <a:t>Hrv</a:t>
            </a:r>
            <a:r>
              <a:rPr lang="en-GB" dirty="0"/>
              <a:t>, EU </a:t>
            </a:r>
            <a:r>
              <a:rPr lang="en-GB" dirty="0" err="1"/>
              <a:t>ožujak</a:t>
            </a:r>
            <a:r>
              <a:rPr lang="en-GB" dirty="0"/>
              <a:t> 2008)</a:t>
            </a:r>
          </a:p>
          <a:p>
            <a:pPr marL="171450" indent="-171450">
              <a:buFontTx/>
              <a:buChar char="-"/>
            </a:pPr>
            <a:r>
              <a:rPr lang="en-GB" dirty="0"/>
              <a:t>HRS CEN/TS 16645 : 2016 (</a:t>
            </a:r>
            <a:r>
              <a:rPr lang="en-GB" dirty="0" err="1"/>
              <a:t>prosinac</a:t>
            </a:r>
            <a:r>
              <a:rPr lang="en-GB" dirty="0"/>
              <a:t> </a:t>
            </a:r>
            <a:r>
              <a:rPr lang="en-GB" dirty="0" err="1"/>
              <a:t>Hrv</a:t>
            </a:r>
            <a:r>
              <a:rPr lang="en-GB" dirty="0"/>
              <a:t>, EU </a:t>
            </a:r>
            <a:r>
              <a:rPr lang="en-GB" dirty="0" err="1"/>
              <a:t>april</a:t>
            </a:r>
            <a:r>
              <a:rPr lang="en-GB" dirty="0"/>
              <a:t> 2014)</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87</a:t>
            </a:fld>
            <a:endParaRPr lang="en-US"/>
          </a:p>
        </p:txBody>
      </p:sp>
    </p:spTree>
    <p:extLst>
      <p:ext uri="{BB962C8B-B14F-4D97-AF65-F5344CB8AC3E}">
        <p14:creationId xmlns:p14="http://schemas.microsoft.com/office/powerpoint/2010/main" val="3750877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Granična vrijednost onečišćujuće tvari u zraku obzirom na zaštitu zdravlja ljudi – Uredba o razinama onečišćujućih tvari u zraku </a:t>
            </a:r>
          </a:p>
          <a:p>
            <a:pPr marL="171450" indent="-171450">
              <a:buFontTx/>
              <a:buChar char="-"/>
            </a:pPr>
            <a:r>
              <a:rPr lang="hr-HR" dirty="0"/>
              <a:t>NN 117/2012 (24.10.2012.)</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10</a:t>
            </a:fld>
            <a:endParaRPr lang="en-US"/>
          </a:p>
        </p:txBody>
      </p:sp>
    </p:spTree>
    <p:extLst>
      <p:ext uri="{BB962C8B-B14F-4D97-AF65-F5344CB8AC3E}">
        <p14:creationId xmlns:p14="http://schemas.microsoft.com/office/powerpoint/2010/main" val="3081464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HRN EN 15549 : 2008 (listopad </a:t>
            </a:r>
            <a:r>
              <a:rPr lang="hr-HR" dirty="0" err="1"/>
              <a:t>Hrv</a:t>
            </a:r>
            <a:r>
              <a:rPr lang="hr-HR" dirty="0"/>
              <a:t>, EU ožujak 2008)</a:t>
            </a:r>
          </a:p>
          <a:p>
            <a:pPr marL="171450" indent="-171450">
              <a:buFontTx/>
              <a:buChar char="-"/>
            </a:pPr>
            <a:r>
              <a:rPr lang="hr-HR" dirty="0"/>
              <a:t>HRS CEN/TS 16645 : 2016 (prosinac </a:t>
            </a:r>
            <a:r>
              <a:rPr lang="hr-HR" dirty="0" err="1"/>
              <a:t>Hrv</a:t>
            </a:r>
            <a:r>
              <a:rPr lang="hr-HR" dirty="0"/>
              <a:t>, EU april 2014)</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hr-HR" sz="1900" b="1" i="0" u="none" strike="noStrike" kern="1200" cap="none" spc="0" normalizeH="0" baseline="0" noProof="0" dirty="0">
                <a:ln>
                  <a:noFill/>
                </a:ln>
                <a:solidFill>
                  <a:prstClr val="black"/>
                </a:solidFill>
                <a:effectLst/>
                <a:uLnTx/>
                <a:uFillTx/>
                <a:latin typeface="Constantia"/>
                <a:ea typeface="+mn-ea"/>
                <a:cs typeface="+mn-cs"/>
              </a:rPr>
              <a:t>HPLC </a:t>
            </a:r>
            <a:r>
              <a:rPr kumimoji="0" lang="en-GB" sz="1900" b="1" i="0" u="none" strike="noStrike" kern="1200" cap="none" spc="0" normalizeH="0" baseline="0" noProof="0" dirty="0">
                <a:ln>
                  <a:noFill/>
                </a:ln>
                <a:solidFill>
                  <a:prstClr val="black"/>
                </a:solidFill>
                <a:effectLst/>
                <a:uLnTx/>
                <a:uFillTx/>
                <a:latin typeface="Constantia"/>
                <a:ea typeface="+mn-ea"/>
                <a:cs typeface="+mn-cs"/>
              </a:rPr>
              <a:t>(Pro Star, model 230, Varian) with a fluorescence detector </a:t>
            </a:r>
            <a:r>
              <a:rPr kumimoji="0" lang="en-GB" sz="1900" b="0" i="0" u="none" strike="noStrike" kern="1200" cap="none" spc="0" normalizeH="0" baseline="0" noProof="0" dirty="0">
                <a:ln>
                  <a:noFill/>
                </a:ln>
                <a:solidFill>
                  <a:prstClr val="black"/>
                </a:solidFill>
                <a:effectLst/>
                <a:uLnTx/>
                <a:uFillTx/>
                <a:latin typeface="Constantia"/>
                <a:ea typeface="+mn-ea"/>
                <a:cs typeface="+mn-cs"/>
              </a:rPr>
              <a:t>and time-programmed change in excitation and emission wavelength (model 360, Varian),</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PAHs were separated on a </a:t>
            </a:r>
            <a:r>
              <a:rPr kumimoji="0" lang="en-GB" sz="1900" b="1" i="0" u="none" strike="noStrike" kern="1200" cap="none" spc="0" normalizeH="0" baseline="0" noProof="0" dirty="0">
                <a:ln>
                  <a:noFill/>
                </a:ln>
                <a:solidFill>
                  <a:prstClr val="black"/>
                </a:solidFill>
                <a:effectLst/>
                <a:uLnTx/>
                <a:uFillTx/>
                <a:latin typeface="Constantia"/>
                <a:ea typeface="+mn-ea"/>
                <a:cs typeface="+mn-cs"/>
              </a:rPr>
              <a:t>Varian stainless steel Pursuit 3 PAH column </a:t>
            </a:r>
            <a:r>
              <a:rPr kumimoji="0" lang="en-GB" sz="1900" b="0" i="0" u="none" strike="noStrike" kern="1200" cap="none" spc="0" normalizeH="0" baseline="0" noProof="0" dirty="0">
                <a:ln>
                  <a:noFill/>
                </a:ln>
                <a:solidFill>
                  <a:prstClr val="black"/>
                </a:solidFill>
                <a:effectLst/>
                <a:uLnTx/>
                <a:uFillTx/>
                <a:latin typeface="Constantia"/>
                <a:ea typeface="+mn-ea"/>
                <a:cs typeface="+mn-cs"/>
              </a:rPr>
              <a:t>(100 x 4.6 mm). </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The mobile phase was a mixture of acetonitrile and water (60:40), and the flow rate was 0.5 mL min</a:t>
            </a:r>
            <a:r>
              <a:rPr kumimoji="0" lang="en-GB" sz="1900" b="0" i="0" u="none" strike="noStrike" kern="1200" cap="none" spc="0" normalizeH="0" baseline="30000" noProof="0" dirty="0">
                <a:ln>
                  <a:noFill/>
                </a:ln>
                <a:solidFill>
                  <a:prstClr val="black"/>
                </a:solidFill>
                <a:effectLst/>
                <a:uLnTx/>
                <a:uFillTx/>
                <a:latin typeface="Constantia"/>
                <a:ea typeface="+mn-ea"/>
                <a:cs typeface="+mn-cs"/>
              </a:rPr>
              <a:t>-1</a:t>
            </a:r>
            <a:r>
              <a:rPr kumimoji="0" lang="en-GB" sz="1900" b="0" i="0" u="none" strike="noStrike" kern="1200" cap="none" spc="0" normalizeH="0" baseline="0" noProof="0" dirty="0">
                <a:ln>
                  <a:noFill/>
                </a:ln>
                <a:solidFill>
                  <a:prstClr val="black"/>
                </a:solidFill>
                <a:effectLst/>
                <a:uLnTx/>
                <a:uFillTx/>
                <a:latin typeface="Constantia"/>
                <a:ea typeface="+mn-ea"/>
                <a:cs typeface="+mn-cs"/>
              </a:rPr>
              <a:t> </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Before analysis filters were extracted with a mixture of toluene and cyclohexane (7:3) in an ultrasonic bath for one hour. After this, they were separated from undissolved parts by centrifugation (10 minutes, 3000 rpm) and evaporated to dryness using a mild stream of nitrogen at 30 ºC. They were then re-dissolved in acetonitrile. </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To prepare the calibration curves, a </a:t>
            </a:r>
            <a:r>
              <a:rPr kumimoji="0" lang="en-GB" sz="1900" b="1" i="0" u="none" strike="noStrike" kern="1200" cap="none" spc="0" normalizeH="0" baseline="0" noProof="0" dirty="0">
                <a:ln>
                  <a:noFill/>
                </a:ln>
                <a:solidFill>
                  <a:prstClr val="black"/>
                </a:solidFill>
                <a:effectLst/>
                <a:uLnTx/>
                <a:uFillTx/>
                <a:latin typeface="Constantia"/>
                <a:ea typeface="+mn-ea"/>
                <a:cs typeface="+mn-cs"/>
              </a:rPr>
              <a:t>commercial PAH standard was used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Supelco</a:t>
            </a:r>
            <a:r>
              <a:rPr kumimoji="0" lang="en-GB" sz="1900" b="1" i="0" u="none" strike="noStrike" kern="1200" cap="none" spc="0" normalizeH="0" baseline="0" noProof="0" dirty="0">
                <a:ln>
                  <a:noFill/>
                </a:ln>
                <a:solidFill>
                  <a:prstClr val="black"/>
                </a:solidFill>
                <a:effectLst/>
                <a:uLnTx/>
                <a:uFillTx/>
                <a:latin typeface="Constantia"/>
                <a:ea typeface="+mn-ea"/>
                <a:cs typeface="+mn-cs"/>
              </a:rPr>
              <a:t> EPA 610 PAHs Mix)</a:t>
            </a:r>
            <a:r>
              <a:rPr kumimoji="0" lang="en-GB" sz="1900" b="0" i="0" u="none" strike="noStrike" kern="1200" cap="none" spc="0" normalizeH="0" baseline="0" noProof="0" dirty="0">
                <a:ln>
                  <a:noFill/>
                </a:ln>
                <a:solidFill>
                  <a:prstClr val="black"/>
                </a:solidFill>
                <a:effectLst/>
                <a:uLnTx/>
                <a:uFillTx/>
                <a:latin typeface="Constantia"/>
                <a:ea typeface="+mn-ea"/>
                <a:cs typeface="+mn-cs"/>
              </a:rPr>
              <a:t>. </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 The quantification limit for </a:t>
            </a:r>
            <a:r>
              <a:rPr kumimoji="0" lang="en-GB" sz="1900" b="0" i="0" u="none" strike="noStrike" kern="1200" cap="none" spc="0" normalizeH="0" baseline="0" noProof="0" dirty="0" err="1">
                <a:ln>
                  <a:noFill/>
                </a:ln>
                <a:solidFill>
                  <a:prstClr val="black"/>
                </a:solidFill>
                <a:effectLst/>
                <a:uLnTx/>
                <a:uFillTx/>
                <a:latin typeface="Constantia"/>
                <a:ea typeface="+mn-ea"/>
                <a:cs typeface="+mn-cs"/>
              </a:rPr>
              <a:t>BaP</a:t>
            </a:r>
            <a:r>
              <a:rPr kumimoji="0" lang="en-GB" sz="1900" b="0" i="0" u="none" strike="noStrike" kern="1200" cap="none" spc="0" normalizeH="0" baseline="0" noProof="0" dirty="0">
                <a:ln>
                  <a:noFill/>
                </a:ln>
                <a:solidFill>
                  <a:prstClr val="black"/>
                </a:solidFill>
                <a:effectLst/>
                <a:uLnTx/>
                <a:uFillTx/>
                <a:latin typeface="Constantia"/>
                <a:ea typeface="+mn-ea"/>
                <a:cs typeface="+mn-cs"/>
              </a:rPr>
              <a:t> was 0.04 ng m</a:t>
            </a:r>
            <a:r>
              <a:rPr kumimoji="0" lang="en-GB" sz="1900" b="0" i="0" u="none" strike="noStrike" kern="1200" cap="none" spc="0" normalizeH="0" baseline="30000" noProof="0" dirty="0">
                <a:ln>
                  <a:noFill/>
                </a:ln>
                <a:solidFill>
                  <a:prstClr val="black"/>
                </a:solidFill>
                <a:effectLst/>
                <a:uLnTx/>
                <a:uFillTx/>
                <a:latin typeface="Constantia"/>
                <a:ea typeface="+mn-ea"/>
                <a:cs typeface="+mn-cs"/>
              </a:rPr>
              <a:t>-3</a:t>
            </a:r>
            <a:r>
              <a:rPr kumimoji="0" lang="en-GB" sz="1900" b="0" i="0" u="none" strike="noStrike" kern="1200" cap="none" spc="0" normalizeH="0" baseline="0" noProof="0" dirty="0">
                <a:ln>
                  <a:noFill/>
                </a:ln>
                <a:solidFill>
                  <a:prstClr val="black"/>
                </a:solidFill>
                <a:effectLst/>
                <a:uLnTx/>
                <a:uFillTx/>
                <a:latin typeface="Constantia"/>
                <a:ea typeface="+mn-ea"/>
                <a:cs typeface="+mn-cs"/>
              </a:rPr>
              <a:t>. </a:t>
            </a:r>
            <a:endParaRPr kumimoji="0" lang="hr-HR" sz="19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The accuracy of the method was determined by analysing the </a:t>
            </a:r>
            <a:r>
              <a:rPr kumimoji="0" lang="en-GB" sz="1900" b="1" i="0" u="none" strike="noStrike" kern="1200" cap="none" spc="0" normalizeH="0" baseline="0" noProof="0" dirty="0">
                <a:ln>
                  <a:noFill/>
                </a:ln>
                <a:solidFill>
                  <a:prstClr val="black"/>
                </a:solidFill>
                <a:effectLst/>
                <a:uLnTx/>
                <a:uFillTx/>
                <a:latin typeface="Constantia"/>
                <a:ea typeface="+mn-ea"/>
                <a:cs typeface="+mn-cs"/>
              </a:rPr>
              <a:t>Certificate Reference Material (CRM NIST 1649b, Urban dust).</a:t>
            </a:r>
            <a:endParaRPr kumimoji="0" lang="hr-HR" sz="19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 The accuracy of the method for </a:t>
            </a:r>
            <a:r>
              <a:rPr kumimoji="0" lang="en-GB" sz="1900" b="0" i="0" u="none" strike="noStrike" kern="1200" cap="none" spc="0" normalizeH="0" baseline="0" noProof="0" dirty="0" err="1">
                <a:ln>
                  <a:noFill/>
                </a:ln>
                <a:solidFill>
                  <a:prstClr val="black"/>
                </a:solidFill>
                <a:effectLst/>
                <a:uLnTx/>
                <a:uFillTx/>
                <a:latin typeface="Constantia"/>
                <a:ea typeface="+mn-ea"/>
                <a:cs typeface="+mn-cs"/>
              </a:rPr>
              <a:t>BaP</a:t>
            </a:r>
            <a:r>
              <a:rPr kumimoji="0" lang="en-GB" sz="1900" b="0" i="0" u="none" strike="noStrike" kern="1200" cap="none" spc="0" normalizeH="0" baseline="0" noProof="0" dirty="0">
                <a:ln>
                  <a:noFill/>
                </a:ln>
                <a:solidFill>
                  <a:prstClr val="black"/>
                </a:solidFill>
                <a:effectLst/>
                <a:uLnTx/>
                <a:uFillTx/>
                <a:latin typeface="Constantia"/>
                <a:ea typeface="+mn-ea"/>
                <a:cs typeface="+mn-cs"/>
              </a:rPr>
              <a:t> was more than 95 %.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GB" sz="1900" b="0" i="0" u="none" strike="noStrike" kern="1200" cap="none" spc="0" normalizeH="0" baseline="0" noProof="0" dirty="0">
                <a:ln>
                  <a:noFill/>
                </a:ln>
                <a:solidFill>
                  <a:prstClr val="black"/>
                </a:solidFill>
                <a:effectLst/>
                <a:uLnTx/>
                <a:uFillTx/>
                <a:latin typeface="Constantia"/>
                <a:ea typeface="+mn-ea"/>
                <a:cs typeface="+mn-cs"/>
              </a:rPr>
              <a:t>Samples were analysed for the following PAHs:  </a:t>
            </a:r>
            <a:r>
              <a:rPr kumimoji="0" lang="en-GB" sz="1900" b="1" i="0" u="none" strike="noStrike" kern="1200" cap="none" spc="0" normalizeH="0" baseline="0" noProof="0" dirty="0">
                <a:ln>
                  <a:noFill/>
                </a:ln>
                <a:solidFill>
                  <a:prstClr val="black"/>
                </a:solidFill>
                <a:effectLst/>
                <a:uLnTx/>
                <a:uFillTx/>
                <a:latin typeface="Constantia"/>
                <a:ea typeface="+mn-ea"/>
                <a:cs typeface="+mn-cs"/>
              </a:rPr>
              <a:t>Flu,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Pyr</a:t>
            </a:r>
            <a:r>
              <a:rPr kumimoji="0" lang="en-GB" sz="1900" b="1" i="0" u="none" strike="noStrike" kern="1200" cap="none" spc="0" normalizeH="0" baseline="0" noProof="0" dirty="0">
                <a:ln>
                  <a:noFill/>
                </a:ln>
                <a:solidFill>
                  <a:prstClr val="black"/>
                </a:solidFill>
                <a:effectLst/>
                <a:uLnTx/>
                <a:uFillTx/>
                <a:latin typeface="Constantia"/>
                <a:ea typeface="+mn-ea"/>
                <a:cs typeface="+mn-cs"/>
              </a:rPr>
              <a:t>, </a:t>
            </a:r>
            <a:r>
              <a:rPr kumimoji="0" lang="hr-HR" sz="1900" b="1" i="0" u="none" strike="noStrike" kern="1200" cap="none" spc="0" normalizeH="0" baseline="0" noProof="0" dirty="0">
                <a:ln>
                  <a:noFill/>
                </a:ln>
                <a:solidFill>
                  <a:prstClr val="black"/>
                </a:solidFill>
                <a:effectLst/>
                <a:uLnTx/>
                <a:uFillTx/>
                <a:latin typeface="Constantia"/>
                <a:ea typeface="+mn-ea"/>
                <a:cs typeface="+mn-cs"/>
              </a:rPr>
              <a:t>C</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hry</a:t>
            </a:r>
            <a:r>
              <a:rPr kumimoji="0" lang="en-GB" sz="1900" b="1" i="0" u="none" strike="noStrike" kern="1200" cap="none" spc="0" normalizeH="0" baseline="0" noProof="0" dirty="0">
                <a:ln>
                  <a:noFill/>
                </a:ln>
                <a:solidFill>
                  <a:prstClr val="black"/>
                </a:solidFill>
                <a:effectLst/>
                <a:uLnTx/>
                <a:uFillTx/>
                <a:latin typeface="Constantia"/>
                <a:ea typeface="+mn-ea"/>
                <a:cs typeface="+mn-cs"/>
              </a:rPr>
              <a:t>, </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BaA</a:t>
            </a:r>
            <a:r>
              <a:rPr kumimoji="0" lang="en-GB" sz="1900" b="1" i="0" u="none" strike="noStrike" kern="1200" cap="none" spc="0" normalizeH="0" baseline="0" noProof="0" dirty="0">
                <a:ln>
                  <a:noFill/>
                </a:ln>
                <a:solidFill>
                  <a:prstClr val="black"/>
                </a:solidFill>
                <a:effectLst/>
                <a:uLnTx/>
                <a:uFillTx/>
                <a:latin typeface="Constantia"/>
                <a:ea typeface="+mn-ea"/>
                <a:cs typeface="+mn-cs"/>
              </a:rPr>
              <a:t>, </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BbF</a:t>
            </a:r>
            <a:r>
              <a:rPr kumimoji="0" lang="en-GB" sz="1900" b="1" i="0" u="none" strike="noStrike" kern="1200" cap="none" spc="0" normalizeH="0" baseline="0" noProof="0" dirty="0">
                <a:ln>
                  <a:noFill/>
                </a:ln>
                <a:solidFill>
                  <a:prstClr val="black"/>
                </a:solidFill>
                <a:effectLst/>
                <a:uLnTx/>
                <a:uFillTx/>
                <a:latin typeface="Constantia"/>
                <a:ea typeface="+mn-ea"/>
                <a:cs typeface="+mn-cs"/>
              </a:rPr>
              <a:t>,</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BaP</a:t>
            </a:r>
            <a:r>
              <a:rPr kumimoji="0" lang="en-GB" sz="1900" b="1" i="0" u="none" strike="noStrike" kern="1200" cap="none" spc="0" normalizeH="0" baseline="0" noProof="0" dirty="0">
                <a:ln>
                  <a:noFill/>
                </a:ln>
                <a:solidFill>
                  <a:prstClr val="black"/>
                </a:solidFill>
                <a:effectLst/>
                <a:uLnTx/>
                <a:uFillTx/>
                <a:latin typeface="Constantia"/>
                <a:ea typeface="+mn-ea"/>
                <a:cs typeface="+mn-cs"/>
              </a:rPr>
              <a:t>,</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BkF</a:t>
            </a:r>
            <a:r>
              <a:rPr kumimoji="0" lang="en-GB" sz="1900" b="1" i="0" u="none" strike="noStrike" kern="1200" cap="none" spc="0" normalizeH="0" baseline="0" noProof="0" dirty="0">
                <a:ln>
                  <a:noFill/>
                </a:ln>
                <a:solidFill>
                  <a:prstClr val="black"/>
                </a:solidFill>
                <a:effectLst/>
                <a:uLnTx/>
                <a:uFillTx/>
                <a:latin typeface="Constantia"/>
                <a:ea typeface="+mn-ea"/>
                <a:cs typeface="+mn-cs"/>
              </a:rPr>
              <a:t>, </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DahA</a:t>
            </a:r>
            <a:r>
              <a:rPr kumimoji="0" lang="en-GB"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err="1">
                <a:ln>
                  <a:noFill/>
                </a:ln>
                <a:solidFill>
                  <a:prstClr val="black"/>
                </a:solidFill>
                <a:effectLst/>
                <a:uLnTx/>
                <a:uFillTx/>
                <a:latin typeface="Constantia"/>
                <a:ea typeface="+mn-ea"/>
                <a:cs typeface="+mn-cs"/>
              </a:rPr>
              <a:t>BghiP</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hr-HR" sz="1900" b="0" i="0" u="none" strike="noStrike" kern="1200" cap="none" spc="0" normalizeH="0" baseline="0" noProof="0" dirty="0" err="1">
                <a:ln>
                  <a:noFill/>
                </a:ln>
                <a:solidFill>
                  <a:prstClr val="black"/>
                </a:solidFill>
                <a:effectLst/>
                <a:uLnTx/>
                <a:uFillTx/>
                <a:latin typeface="Constantia"/>
                <a:ea typeface="+mn-ea"/>
                <a:cs typeface="+mn-cs"/>
              </a:rPr>
              <a:t>and</a:t>
            </a:r>
            <a:r>
              <a:rPr kumimoji="0" lang="hr-HR" sz="1900" b="0" i="0" u="none" strike="noStrike" kern="1200" cap="none" spc="0" normalizeH="0" baseline="0" noProof="0" dirty="0">
                <a:ln>
                  <a:noFill/>
                </a:ln>
                <a:solidFill>
                  <a:prstClr val="black"/>
                </a:solidFill>
                <a:effectLst/>
                <a:uLnTx/>
                <a:uFillTx/>
                <a:latin typeface="Constantia"/>
                <a:ea typeface="+mn-ea"/>
                <a:cs typeface="+mn-cs"/>
              </a:rPr>
              <a:t> </a:t>
            </a:r>
            <a:r>
              <a:rPr kumimoji="0" lang="hr-HR" sz="1900" b="1" i="0" u="none" strike="noStrike" kern="1200" cap="none" spc="0" normalizeH="0" baseline="0" noProof="0" dirty="0">
                <a:ln>
                  <a:noFill/>
                </a:ln>
                <a:solidFill>
                  <a:prstClr val="black"/>
                </a:solidFill>
                <a:effectLst/>
                <a:uLnTx/>
                <a:uFillTx/>
                <a:latin typeface="Constantia"/>
                <a:ea typeface="+mn-ea"/>
                <a:cs typeface="+mn-cs"/>
              </a:rPr>
              <a:t> </a:t>
            </a:r>
            <a:r>
              <a:rPr kumimoji="0" lang="en-GB" sz="1900" b="1" i="0" u="none" strike="noStrike" kern="1200" cap="none" spc="0" normalizeH="0" baseline="0" noProof="0" dirty="0">
                <a:ln>
                  <a:noFill/>
                </a:ln>
                <a:solidFill>
                  <a:prstClr val="black"/>
                </a:solidFill>
                <a:effectLst/>
                <a:uLnTx/>
                <a:uFillTx/>
                <a:latin typeface="Constantia"/>
                <a:ea typeface="+mn-ea"/>
                <a:cs typeface="+mn-cs"/>
              </a:rPr>
              <a:t>IP</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88</a:t>
            </a:fld>
            <a:endParaRPr lang="en-US"/>
          </a:p>
        </p:txBody>
      </p:sp>
    </p:spTree>
    <p:extLst>
      <p:ext uri="{BB962C8B-B14F-4D97-AF65-F5344CB8AC3E}">
        <p14:creationId xmlns:p14="http://schemas.microsoft.com/office/powerpoint/2010/main" val="11773818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err="1"/>
              <a:t>mE</a:t>
            </a:r>
            <a:r>
              <a:rPr lang="hr-HR" dirty="0"/>
              <a:t> – masa </a:t>
            </a:r>
            <a:r>
              <a:rPr lang="hr-HR" dirty="0" err="1"/>
              <a:t>BaP</a:t>
            </a:r>
            <a:r>
              <a:rPr lang="hr-HR" dirty="0"/>
              <a:t> u ekstraktu (</a:t>
            </a:r>
            <a:r>
              <a:rPr lang="hr-HR" dirty="0" err="1"/>
              <a:t>ng</a:t>
            </a:r>
            <a:r>
              <a:rPr lang="hr-HR" dirty="0"/>
              <a:t>)</a:t>
            </a:r>
          </a:p>
          <a:p>
            <a:pPr marL="171450" indent="-171450">
              <a:buFontTx/>
              <a:buChar char="-"/>
            </a:pPr>
            <a:r>
              <a:rPr lang="hr-HR" dirty="0"/>
              <a:t>AE - </a:t>
            </a:r>
            <a:r>
              <a:rPr lang="fi-FI" dirty="0"/>
              <a:t>površina pika i/ili visina pika </a:t>
            </a:r>
            <a:r>
              <a:rPr lang="hr-HR" dirty="0" err="1"/>
              <a:t>BaP</a:t>
            </a:r>
            <a:r>
              <a:rPr lang="hr-HR" dirty="0"/>
              <a:t> u ekstraktu</a:t>
            </a:r>
          </a:p>
          <a:p>
            <a:pPr marL="171450" indent="-171450">
              <a:buFontTx/>
              <a:buChar char="-"/>
            </a:pPr>
            <a:r>
              <a:rPr lang="hr-HR" dirty="0"/>
              <a:t>b – odsječak kalibracijskog pravca</a:t>
            </a:r>
          </a:p>
          <a:p>
            <a:pPr marL="171450" indent="-171450">
              <a:buFontTx/>
              <a:buChar char="-"/>
            </a:pPr>
            <a:r>
              <a:rPr lang="hr-HR" dirty="0"/>
              <a:t>a – nagib </a:t>
            </a:r>
            <a:r>
              <a:rPr lang="hr-HR" dirty="0" err="1"/>
              <a:t>kalibrac</a:t>
            </a:r>
            <a:r>
              <a:rPr lang="hr-HR" dirty="0"/>
              <a:t>. Pravca (ml/</a:t>
            </a:r>
            <a:r>
              <a:rPr lang="hr-HR" dirty="0" err="1"/>
              <a:t>ng</a:t>
            </a:r>
            <a:r>
              <a:rPr lang="hr-HR" dirty="0"/>
              <a:t>)</a:t>
            </a:r>
          </a:p>
          <a:p>
            <a:pPr marL="171450" indent="-171450">
              <a:buFontTx/>
              <a:buChar char="-"/>
            </a:pPr>
            <a:r>
              <a:rPr lang="hr-HR" dirty="0"/>
              <a:t>VE – volumen ekstrakta (ml)</a:t>
            </a:r>
          </a:p>
          <a:p>
            <a:pPr marL="171450" indent="-171450">
              <a:buFontTx/>
              <a:buChar char="-"/>
            </a:pPr>
            <a:endParaRPr lang="hr-HR" dirty="0"/>
          </a:p>
          <a:p>
            <a:pPr marL="171450" indent="-171450">
              <a:buFontTx/>
              <a:buChar char="-"/>
            </a:pPr>
            <a:r>
              <a:rPr lang="hr-HR" dirty="0"/>
              <a:t>C – </a:t>
            </a:r>
            <a:r>
              <a:rPr lang="hr-HR" dirty="0" err="1"/>
              <a:t>konc</a:t>
            </a:r>
            <a:r>
              <a:rPr lang="hr-HR" dirty="0"/>
              <a:t>. </a:t>
            </a:r>
            <a:r>
              <a:rPr lang="hr-HR" dirty="0" err="1"/>
              <a:t>BaP</a:t>
            </a:r>
            <a:r>
              <a:rPr lang="hr-HR" dirty="0"/>
              <a:t> u zraku (</a:t>
            </a:r>
            <a:r>
              <a:rPr lang="hr-HR" dirty="0" err="1"/>
              <a:t>ng</a:t>
            </a:r>
            <a:r>
              <a:rPr lang="hr-HR" dirty="0"/>
              <a:t>/m3)</a:t>
            </a:r>
          </a:p>
          <a:p>
            <a:pPr marL="171450" indent="-171450">
              <a:buFontTx/>
              <a:buChar char="-"/>
            </a:pPr>
            <a:r>
              <a:rPr lang="hr-HR" dirty="0" err="1"/>
              <a:t>mF</a:t>
            </a:r>
            <a:r>
              <a:rPr lang="hr-HR" dirty="0"/>
              <a:t> -  masa </a:t>
            </a:r>
            <a:r>
              <a:rPr lang="hr-HR" dirty="0" err="1"/>
              <a:t>BaP</a:t>
            </a:r>
            <a:r>
              <a:rPr lang="hr-HR" dirty="0"/>
              <a:t> na filtru (</a:t>
            </a:r>
            <a:r>
              <a:rPr lang="hr-HR" dirty="0" err="1"/>
              <a:t>ng</a:t>
            </a:r>
            <a:r>
              <a:rPr lang="hr-HR" dirty="0"/>
              <a:t>)</a:t>
            </a:r>
          </a:p>
          <a:p>
            <a:pPr marL="171450" indent="-171450">
              <a:buFontTx/>
              <a:buChar char="-"/>
            </a:pPr>
            <a:r>
              <a:rPr lang="hr-HR" dirty="0"/>
              <a:t>V – volumen zraka sakupljenog pri atmosferskim uvjetima (m3)</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89</a:t>
            </a:fld>
            <a:endParaRPr lang="en-US"/>
          </a:p>
        </p:txBody>
      </p:sp>
    </p:spTree>
    <p:extLst>
      <p:ext uri="{BB962C8B-B14F-4D97-AF65-F5344CB8AC3E}">
        <p14:creationId xmlns:p14="http://schemas.microsoft.com/office/powerpoint/2010/main" val="6391079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HRN EN 15549 : 2008 (listopad </a:t>
            </a:r>
            <a:r>
              <a:rPr lang="hr-HR" dirty="0" err="1"/>
              <a:t>Hrv</a:t>
            </a:r>
            <a:r>
              <a:rPr lang="hr-HR" dirty="0"/>
              <a:t>, EU ožujak 2008)</a:t>
            </a:r>
          </a:p>
          <a:p>
            <a:pPr marL="171450" indent="-171450">
              <a:buFontTx/>
              <a:buChar char="-"/>
            </a:pPr>
            <a:r>
              <a:rPr lang="hr-HR" dirty="0"/>
              <a:t>HRS CEN/TS 16645 : 2016 (prosinac </a:t>
            </a:r>
            <a:r>
              <a:rPr lang="hr-HR" dirty="0" err="1"/>
              <a:t>Hrv</a:t>
            </a:r>
            <a:r>
              <a:rPr lang="hr-HR" dirty="0"/>
              <a:t>, EU april 2014)</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90</a:t>
            </a:fld>
            <a:endParaRPr lang="en-US"/>
          </a:p>
        </p:txBody>
      </p:sp>
    </p:spTree>
    <p:extLst>
      <p:ext uri="{BB962C8B-B14F-4D97-AF65-F5344CB8AC3E}">
        <p14:creationId xmlns:p14="http://schemas.microsoft.com/office/powerpoint/2010/main" val="5461105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f – faktor odgovora za </a:t>
            </a:r>
            <a:r>
              <a:rPr lang="hr-HR" dirty="0" err="1"/>
              <a:t>BaP</a:t>
            </a:r>
            <a:endParaRPr lang="hr-HR" dirty="0"/>
          </a:p>
          <a:p>
            <a:pPr marL="171450" indent="-171450">
              <a:buFontTx/>
              <a:buChar char="-"/>
            </a:pPr>
            <a:r>
              <a:rPr lang="hr-HR" dirty="0"/>
              <a:t>A(</a:t>
            </a:r>
            <a:r>
              <a:rPr lang="hr-HR" dirty="0" err="1"/>
              <a:t>is</a:t>
            </a:r>
            <a:r>
              <a:rPr lang="hr-HR" dirty="0"/>
              <a:t>) - </a:t>
            </a:r>
            <a:r>
              <a:rPr lang="fi-FI" dirty="0"/>
              <a:t>površina pika i/ili visina pika </a:t>
            </a:r>
            <a:r>
              <a:rPr lang="hr-HR" dirty="0"/>
              <a:t>karakterističnog iona internog standarda u </a:t>
            </a:r>
            <a:r>
              <a:rPr lang="hr-HR" dirty="0" err="1"/>
              <a:t>kromatogramu</a:t>
            </a:r>
            <a:r>
              <a:rPr lang="hr-HR" dirty="0"/>
              <a:t> kalibracijske otopine</a:t>
            </a:r>
          </a:p>
          <a:p>
            <a:pPr marL="171450" indent="-171450">
              <a:buFontTx/>
              <a:buChar char="-"/>
            </a:pPr>
            <a:r>
              <a:rPr lang="hr-HR" dirty="0"/>
              <a:t>Ac- površina pika i/ili visina pika karakterističnog iona za </a:t>
            </a:r>
            <a:r>
              <a:rPr lang="hr-HR" dirty="0" err="1"/>
              <a:t>BaP</a:t>
            </a:r>
            <a:r>
              <a:rPr lang="hr-HR" dirty="0"/>
              <a:t> u </a:t>
            </a:r>
            <a:r>
              <a:rPr lang="hr-HR" dirty="0" err="1"/>
              <a:t>kromatogramu</a:t>
            </a:r>
            <a:r>
              <a:rPr lang="hr-HR" dirty="0"/>
              <a:t> kalibracijske otopine</a:t>
            </a:r>
          </a:p>
          <a:p>
            <a:pPr marL="171450" indent="-171450">
              <a:buFontTx/>
              <a:buChar char="-"/>
            </a:pPr>
            <a:r>
              <a:rPr lang="hr-HR" dirty="0"/>
              <a:t>mc – masa </a:t>
            </a:r>
            <a:r>
              <a:rPr lang="hr-HR" dirty="0" err="1"/>
              <a:t>BaP</a:t>
            </a:r>
            <a:r>
              <a:rPr lang="hr-HR" dirty="0"/>
              <a:t> u kalibracijskoj otopini (</a:t>
            </a:r>
            <a:r>
              <a:rPr lang="hr-HR" dirty="0" err="1"/>
              <a:t>ng</a:t>
            </a:r>
            <a:r>
              <a:rPr lang="hr-HR" dirty="0"/>
              <a:t>)</a:t>
            </a:r>
          </a:p>
          <a:p>
            <a:pPr marL="171450" indent="-171450">
              <a:buFontTx/>
              <a:buChar char="-"/>
            </a:pPr>
            <a:r>
              <a:rPr lang="hr-HR" dirty="0"/>
              <a:t>m(</a:t>
            </a:r>
            <a:r>
              <a:rPr lang="hr-HR" dirty="0" err="1"/>
              <a:t>is</a:t>
            </a:r>
            <a:r>
              <a:rPr lang="hr-HR" dirty="0"/>
              <a:t>) – masa internog standarda u </a:t>
            </a:r>
            <a:r>
              <a:rPr lang="hr-HR" dirty="0" err="1"/>
              <a:t>kalibrac</a:t>
            </a:r>
            <a:r>
              <a:rPr lang="hr-HR" dirty="0"/>
              <a:t>. otopini (</a:t>
            </a:r>
            <a:r>
              <a:rPr lang="hr-HR" dirty="0" err="1"/>
              <a:t>ng</a:t>
            </a:r>
            <a:r>
              <a:rPr lang="hr-HR" dirty="0"/>
              <a:t>) </a:t>
            </a:r>
          </a:p>
          <a:p>
            <a:pPr marL="171450" indent="-171450">
              <a:buFontTx/>
              <a:buChar char="-"/>
            </a:pPr>
            <a:endParaRPr lang="hr-HR" dirty="0"/>
          </a:p>
          <a:p>
            <a:pPr marL="171450" indent="-171450">
              <a:buFontTx/>
              <a:buChar char="-"/>
            </a:pPr>
            <a:endParaRPr lang="hr-HR" dirty="0"/>
          </a:p>
          <a:p>
            <a:pPr marL="171450" indent="-171450">
              <a:buFontTx/>
              <a:buChar char="-"/>
            </a:pPr>
            <a:r>
              <a:rPr lang="pl-PL" dirty="0"/>
              <a:t>f – faktor odgovora za BaP</a:t>
            </a:r>
          </a:p>
          <a:p>
            <a:pPr marL="171450" indent="-171450">
              <a:buFontTx/>
              <a:buChar char="-"/>
            </a:pPr>
            <a:r>
              <a:rPr lang="hr-HR" dirty="0" err="1"/>
              <a:t>mE</a:t>
            </a:r>
            <a:r>
              <a:rPr lang="hr-HR" dirty="0"/>
              <a:t> – masa </a:t>
            </a:r>
            <a:r>
              <a:rPr lang="hr-HR" dirty="0" err="1"/>
              <a:t>BaP</a:t>
            </a:r>
            <a:r>
              <a:rPr lang="hr-HR" dirty="0"/>
              <a:t> u ekstraktu uzorka (</a:t>
            </a:r>
            <a:r>
              <a:rPr lang="hr-HR" dirty="0" err="1"/>
              <a:t>ng</a:t>
            </a:r>
            <a:r>
              <a:rPr lang="hr-HR" dirty="0"/>
              <a:t>)</a:t>
            </a:r>
          </a:p>
          <a:p>
            <a:pPr marL="171450" indent="-171450">
              <a:buFontTx/>
              <a:buChar char="-"/>
            </a:pPr>
            <a:r>
              <a:rPr lang="pl-PL" dirty="0"/>
              <a:t>m(ISE) – masa internog standarda u ekstraktu uzorka (ng)</a:t>
            </a:r>
          </a:p>
          <a:p>
            <a:pPr marL="171450" indent="-171450">
              <a:buFontTx/>
              <a:buChar char="-"/>
            </a:pPr>
            <a:r>
              <a:rPr lang="pl-PL" dirty="0"/>
              <a:t>A(e) - površina pika i/ili visina pika karakterističnog iona za BaP u kromatogramu ekstrakta uzorka </a:t>
            </a:r>
          </a:p>
          <a:p>
            <a:pPr marL="171450" indent="-171450">
              <a:buFontTx/>
              <a:buChar char="-"/>
            </a:pPr>
            <a:r>
              <a:rPr lang="hr-HR" dirty="0"/>
              <a:t>A(ISE) - površina pika i/ili visina pika karakterističnog iona internog standarda u </a:t>
            </a:r>
            <a:r>
              <a:rPr lang="hr-HR" dirty="0" err="1"/>
              <a:t>kromatogramu</a:t>
            </a:r>
            <a:r>
              <a:rPr lang="hr-HR" dirty="0"/>
              <a:t> ekstrakta uzorka </a:t>
            </a:r>
          </a:p>
          <a:p>
            <a:pPr marL="171450" indent="-171450">
              <a:buFontTx/>
              <a:buChar char="-"/>
            </a:pPr>
            <a:endParaRPr lang="hr-HR" dirty="0"/>
          </a:p>
          <a:p>
            <a:pPr marL="171450" indent="-171450">
              <a:buFontTx/>
              <a:buChar char="-"/>
            </a:pPr>
            <a:r>
              <a:rPr lang="hr-HR" dirty="0" err="1"/>
              <a:t>mF</a:t>
            </a:r>
            <a:r>
              <a:rPr lang="hr-HR" dirty="0"/>
              <a:t> – masa </a:t>
            </a:r>
            <a:r>
              <a:rPr lang="hr-HR" dirty="0" err="1"/>
              <a:t>BaP</a:t>
            </a:r>
            <a:r>
              <a:rPr lang="hr-HR" dirty="0"/>
              <a:t> na filtru uzorka (</a:t>
            </a:r>
            <a:r>
              <a:rPr lang="hr-HR" dirty="0" err="1"/>
              <a:t>ng</a:t>
            </a:r>
            <a:r>
              <a:rPr lang="hr-HR" dirty="0"/>
              <a:t>)</a:t>
            </a:r>
          </a:p>
          <a:p>
            <a:pPr marL="171450" indent="-171450">
              <a:buFontTx/>
              <a:buChar char="-"/>
            </a:pPr>
            <a:r>
              <a:rPr lang="hr-HR" dirty="0"/>
              <a:t>m (SSE) – masa zamjenskog standarda u ekstraktu (</a:t>
            </a:r>
            <a:r>
              <a:rPr lang="hr-HR" dirty="0" err="1"/>
              <a:t>ng</a:t>
            </a:r>
            <a:r>
              <a:rPr lang="hr-HR" dirty="0"/>
              <a:t>)</a:t>
            </a:r>
          </a:p>
          <a:p>
            <a:pPr marL="171450" indent="-171450">
              <a:buFontTx/>
              <a:buChar char="-"/>
            </a:pPr>
            <a:r>
              <a:rPr lang="hr-HR" dirty="0"/>
              <a:t>m (SSF)  - masa zamjenskog standarda dodanog na filter (</a:t>
            </a:r>
            <a:r>
              <a:rPr lang="hr-HR" dirty="0" err="1"/>
              <a:t>ng</a:t>
            </a:r>
            <a:r>
              <a:rPr lang="hr-HR" dirty="0"/>
              <a:t>)</a:t>
            </a:r>
          </a:p>
          <a:p>
            <a:pPr marL="171450" indent="-171450">
              <a:buFontTx/>
              <a:buChar char="-"/>
            </a:pPr>
            <a:r>
              <a:rPr lang="hr-HR" dirty="0" err="1"/>
              <a:t>mE</a:t>
            </a:r>
            <a:r>
              <a:rPr lang="hr-HR" dirty="0"/>
              <a:t> – masa </a:t>
            </a:r>
            <a:r>
              <a:rPr lang="hr-HR" dirty="0" err="1"/>
              <a:t>BaP</a:t>
            </a:r>
            <a:r>
              <a:rPr lang="hr-HR" dirty="0"/>
              <a:t> u ekstraktu (</a:t>
            </a:r>
            <a:r>
              <a:rPr lang="hr-HR" dirty="0" err="1"/>
              <a:t>ng</a:t>
            </a:r>
            <a:r>
              <a:rPr lang="hr-HR" dirty="0"/>
              <a:t>), izračunata po prethodnoj jednadžbi</a:t>
            </a:r>
          </a:p>
          <a:p>
            <a:pPr marL="171450" indent="-171450">
              <a:buFontTx/>
              <a:buChar char="-"/>
            </a:pPr>
            <a:endParaRPr lang="hr-HR" dirty="0"/>
          </a:p>
          <a:p>
            <a:pPr marL="171450" indent="-171450">
              <a:buFontTx/>
              <a:buChar char="-"/>
            </a:pPr>
            <a:endParaRPr lang="hr-HR" dirty="0"/>
          </a:p>
          <a:p>
            <a:pPr marL="171450" indent="-171450">
              <a:buFontTx/>
              <a:buChar char="-"/>
            </a:pPr>
            <a:r>
              <a:rPr lang="hr-HR" dirty="0"/>
              <a:t>C – </a:t>
            </a:r>
            <a:r>
              <a:rPr lang="hr-HR" dirty="0" err="1"/>
              <a:t>konc</a:t>
            </a:r>
            <a:r>
              <a:rPr lang="hr-HR" dirty="0"/>
              <a:t>. </a:t>
            </a:r>
            <a:r>
              <a:rPr lang="hr-HR" dirty="0" err="1"/>
              <a:t>BaP</a:t>
            </a:r>
            <a:r>
              <a:rPr lang="hr-HR" dirty="0"/>
              <a:t> u zraku (</a:t>
            </a:r>
            <a:r>
              <a:rPr lang="hr-HR" dirty="0" err="1"/>
              <a:t>ng</a:t>
            </a:r>
            <a:r>
              <a:rPr lang="hr-HR" dirty="0"/>
              <a:t>/m3)</a:t>
            </a:r>
          </a:p>
          <a:p>
            <a:pPr marL="171450" indent="-171450">
              <a:buFontTx/>
              <a:buChar char="-"/>
            </a:pPr>
            <a:r>
              <a:rPr lang="hr-HR" dirty="0" err="1"/>
              <a:t>mF</a:t>
            </a:r>
            <a:r>
              <a:rPr lang="hr-HR" dirty="0"/>
              <a:t> -  masa </a:t>
            </a:r>
            <a:r>
              <a:rPr lang="hr-HR" dirty="0" err="1"/>
              <a:t>BaP</a:t>
            </a:r>
            <a:r>
              <a:rPr lang="hr-HR" dirty="0"/>
              <a:t> na filtru (</a:t>
            </a:r>
            <a:r>
              <a:rPr lang="hr-HR" dirty="0" err="1"/>
              <a:t>ng</a:t>
            </a:r>
            <a:r>
              <a:rPr lang="hr-HR" dirty="0"/>
              <a:t>)</a:t>
            </a:r>
          </a:p>
          <a:p>
            <a:pPr marL="171450" indent="-171450">
              <a:buFontTx/>
              <a:buChar char="-"/>
            </a:pPr>
            <a:r>
              <a:rPr lang="hr-HR" dirty="0"/>
              <a:t>V – volumen zraka sakupljenog pri atmosferskim uvjetima (m3)</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91</a:t>
            </a:fld>
            <a:endParaRPr lang="en-US"/>
          </a:p>
        </p:txBody>
      </p:sp>
    </p:spTree>
    <p:extLst>
      <p:ext uri="{BB962C8B-B14F-4D97-AF65-F5344CB8AC3E}">
        <p14:creationId xmlns:p14="http://schemas.microsoft.com/office/powerpoint/2010/main" val="29791579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r-HR" dirty="0"/>
              <a:t>f – faktor odgovora za </a:t>
            </a:r>
            <a:r>
              <a:rPr lang="hr-HR" dirty="0" err="1"/>
              <a:t>BaP</a:t>
            </a:r>
            <a:endParaRPr lang="hr-HR" dirty="0"/>
          </a:p>
          <a:p>
            <a:pPr marL="171450" indent="-171450">
              <a:buFontTx/>
              <a:buChar char="-"/>
            </a:pPr>
            <a:r>
              <a:rPr lang="hr-HR" dirty="0"/>
              <a:t>A(</a:t>
            </a:r>
            <a:r>
              <a:rPr lang="hr-HR" dirty="0" err="1"/>
              <a:t>is</a:t>
            </a:r>
            <a:r>
              <a:rPr lang="hr-HR" dirty="0"/>
              <a:t>) - </a:t>
            </a:r>
            <a:r>
              <a:rPr lang="fi-FI" dirty="0"/>
              <a:t>površina pika i/ili visina pika </a:t>
            </a:r>
            <a:r>
              <a:rPr lang="hr-HR" dirty="0"/>
              <a:t>karakterističnog iona internog standarda u </a:t>
            </a:r>
            <a:r>
              <a:rPr lang="hr-HR" dirty="0" err="1"/>
              <a:t>kromatogramu</a:t>
            </a:r>
            <a:r>
              <a:rPr lang="hr-HR" dirty="0"/>
              <a:t> kalibracijske otopine</a:t>
            </a:r>
          </a:p>
          <a:p>
            <a:pPr marL="171450" indent="-171450">
              <a:buFontTx/>
              <a:buChar char="-"/>
            </a:pPr>
            <a:r>
              <a:rPr lang="hr-HR" dirty="0"/>
              <a:t>Ac- površina pika i/ili visina pika karakterističnog iona za </a:t>
            </a:r>
            <a:r>
              <a:rPr lang="hr-HR" dirty="0" err="1"/>
              <a:t>BaP</a:t>
            </a:r>
            <a:r>
              <a:rPr lang="hr-HR" dirty="0"/>
              <a:t> u </a:t>
            </a:r>
            <a:r>
              <a:rPr lang="hr-HR" dirty="0" err="1"/>
              <a:t>kromatogramu</a:t>
            </a:r>
            <a:r>
              <a:rPr lang="hr-HR" dirty="0"/>
              <a:t> kalibracijske otopine</a:t>
            </a:r>
          </a:p>
          <a:p>
            <a:pPr marL="171450" indent="-171450">
              <a:buFontTx/>
              <a:buChar char="-"/>
            </a:pPr>
            <a:r>
              <a:rPr lang="hr-HR" dirty="0"/>
              <a:t>mc – masa </a:t>
            </a:r>
            <a:r>
              <a:rPr lang="hr-HR" dirty="0" err="1"/>
              <a:t>BaP</a:t>
            </a:r>
            <a:r>
              <a:rPr lang="hr-HR" dirty="0"/>
              <a:t> u kalibracijskoj otopini (</a:t>
            </a:r>
            <a:r>
              <a:rPr lang="hr-HR" dirty="0" err="1"/>
              <a:t>ng</a:t>
            </a:r>
            <a:r>
              <a:rPr lang="hr-HR" dirty="0"/>
              <a:t>)</a:t>
            </a:r>
          </a:p>
          <a:p>
            <a:pPr marL="171450" indent="-171450">
              <a:buFontTx/>
              <a:buChar char="-"/>
            </a:pPr>
            <a:r>
              <a:rPr lang="hr-HR" dirty="0"/>
              <a:t>m(</a:t>
            </a:r>
            <a:r>
              <a:rPr lang="hr-HR" dirty="0" err="1"/>
              <a:t>is</a:t>
            </a:r>
            <a:r>
              <a:rPr lang="hr-HR" dirty="0"/>
              <a:t>) – masa internog standarda u </a:t>
            </a:r>
            <a:r>
              <a:rPr lang="hr-HR" dirty="0" err="1"/>
              <a:t>kalibrac</a:t>
            </a:r>
            <a:r>
              <a:rPr lang="hr-HR" dirty="0"/>
              <a:t>. otopini (</a:t>
            </a:r>
            <a:r>
              <a:rPr lang="hr-HR" dirty="0" err="1"/>
              <a:t>ng</a:t>
            </a:r>
            <a:r>
              <a:rPr lang="hr-HR" dirty="0"/>
              <a:t>) </a:t>
            </a:r>
          </a:p>
          <a:p>
            <a:pPr marL="171450" indent="-171450">
              <a:buFontTx/>
              <a:buChar char="-"/>
            </a:pPr>
            <a:endParaRPr lang="hr-HR" dirty="0"/>
          </a:p>
          <a:p>
            <a:pPr marL="171450" indent="-171450">
              <a:buFontTx/>
              <a:buChar char="-"/>
            </a:pPr>
            <a:endParaRPr lang="hr-HR" dirty="0"/>
          </a:p>
          <a:p>
            <a:pPr marL="171450" indent="-171450">
              <a:buFontTx/>
              <a:buChar char="-"/>
            </a:pPr>
            <a:r>
              <a:rPr lang="pl-PL" dirty="0"/>
              <a:t>f – faktor odgovora za BaP</a:t>
            </a:r>
          </a:p>
          <a:p>
            <a:pPr marL="171450" indent="-171450">
              <a:buFontTx/>
              <a:buChar char="-"/>
            </a:pPr>
            <a:r>
              <a:rPr lang="hr-HR" dirty="0" err="1"/>
              <a:t>mE</a:t>
            </a:r>
            <a:r>
              <a:rPr lang="hr-HR" dirty="0"/>
              <a:t> – masa </a:t>
            </a:r>
            <a:r>
              <a:rPr lang="hr-HR" dirty="0" err="1"/>
              <a:t>BaP</a:t>
            </a:r>
            <a:r>
              <a:rPr lang="hr-HR" dirty="0"/>
              <a:t> u ekstraktu uzorka (</a:t>
            </a:r>
            <a:r>
              <a:rPr lang="hr-HR" dirty="0" err="1"/>
              <a:t>ng</a:t>
            </a:r>
            <a:r>
              <a:rPr lang="hr-HR" dirty="0"/>
              <a:t>)</a:t>
            </a:r>
          </a:p>
          <a:p>
            <a:pPr marL="171450" indent="-171450">
              <a:buFontTx/>
              <a:buChar char="-"/>
            </a:pPr>
            <a:r>
              <a:rPr lang="pl-PL" dirty="0"/>
              <a:t>m(ISE) – masa internog standarda u ekstraktu uzorka (ng)</a:t>
            </a:r>
          </a:p>
          <a:p>
            <a:pPr marL="171450" indent="-171450">
              <a:buFontTx/>
              <a:buChar char="-"/>
            </a:pPr>
            <a:r>
              <a:rPr lang="pl-PL" dirty="0"/>
              <a:t>A(e) - površina pika i/ili visina pika karakterističnog iona za BaP u kromatogramu ekstrakta uzorka </a:t>
            </a:r>
          </a:p>
          <a:p>
            <a:pPr marL="171450" indent="-171450">
              <a:buFontTx/>
              <a:buChar char="-"/>
            </a:pPr>
            <a:r>
              <a:rPr lang="hr-HR" dirty="0"/>
              <a:t>A(ISE) - površina pika i/ili visina pika karakterističnog iona internog standarda u </a:t>
            </a:r>
            <a:r>
              <a:rPr lang="hr-HR" dirty="0" err="1"/>
              <a:t>kromatogramu</a:t>
            </a:r>
            <a:r>
              <a:rPr lang="hr-HR" dirty="0"/>
              <a:t> ekstrakta uzorka </a:t>
            </a:r>
          </a:p>
          <a:p>
            <a:pPr marL="171450" indent="-171450">
              <a:buFontTx/>
              <a:buChar char="-"/>
            </a:pPr>
            <a:endParaRPr lang="hr-HR" dirty="0"/>
          </a:p>
          <a:p>
            <a:pPr marL="171450" indent="-171450">
              <a:buFontTx/>
              <a:buChar char="-"/>
            </a:pPr>
            <a:r>
              <a:rPr lang="hr-HR" dirty="0" err="1"/>
              <a:t>mF</a:t>
            </a:r>
            <a:r>
              <a:rPr lang="hr-HR" dirty="0"/>
              <a:t> – masa </a:t>
            </a:r>
            <a:r>
              <a:rPr lang="hr-HR" dirty="0" err="1"/>
              <a:t>BaP</a:t>
            </a:r>
            <a:r>
              <a:rPr lang="hr-HR" dirty="0"/>
              <a:t> na filtru uzorka (</a:t>
            </a:r>
            <a:r>
              <a:rPr lang="hr-HR" dirty="0" err="1"/>
              <a:t>ng</a:t>
            </a:r>
            <a:r>
              <a:rPr lang="hr-HR" dirty="0"/>
              <a:t>)</a:t>
            </a:r>
          </a:p>
          <a:p>
            <a:pPr marL="171450" indent="-171450">
              <a:buFontTx/>
              <a:buChar char="-"/>
            </a:pPr>
            <a:r>
              <a:rPr lang="hr-HR" dirty="0"/>
              <a:t>m (SSE) – masa zamjenskog standarda u ekstraktu (</a:t>
            </a:r>
            <a:r>
              <a:rPr lang="hr-HR" dirty="0" err="1"/>
              <a:t>ng</a:t>
            </a:r>
            <a:r>
              <a:rPr lang="hr-HR" dirty="0"/>
              <a:t>)</a:t>
            </a:r>
          </a:p>
          <a:p>
            <a:pPr marL="171450" indent="-171450">
              <a:buFontTx/>
              <a:buChar char="-"/>
            </a:pPr>
            <a:r>
              <a:rPr lang="hr-HR" dirty="0"/>
              <a:t>m (SSF)  - masa zamjenskog standarda dodanog na filter (</a:t>
            </a:r>
            <a:r>
              <a:rPr lang="hr-HR" dirty="0" err="1"/>
              <a:t>ng</a:t>
            </a:r>
            <a:r>
              <a:rPr lang="hr-HR" dirty="0"/>
              <a:t>)</a:t>
            </a:r>
          </a:p>
          <a:p>
            <a:pPr marL="171450" indent="-171450">
              <a:buFontTx/>
              <a:buChar char="-"/>
            </a:pPr>
            <a:r>
              <a:rPr lang="hr-HR" dirty="0" err="1"/>
              <a:t>mE</a:t>
            </a:r>
            <a:r>
              <a:rPr lang="hr-HR" dirty="0"/>
              <a:t> – masa </a:t>
            </a:r>
            <a:r>
              <a:rPr lang="hr-HR" dirty="0" err="1"/>
              <a:t>BaP</a:t>
            </a:r>
            <a:r>
              <a:rPr lang="hr-HR" dirty="0"/>
              <a:t> u ekstraktu (</a:t>
            </a:r>
            <a:r>
              <a:rPr lang="hr-HR" dirty="0" err="1"/>
              <a:t>ng</a:t>
            </a:r>
            <a:r>
              <a:rPr lang="hr-HR" dirty="0"/>
              <a:t>), izračunata po prethodnoj jednadžbi</a:t>
            </a:r>
          </a:p>
          <a:p>
            <a:pPr marL="171450" indent="-171450">
              <a:buFontTx/>
              <a:buChar char="-"/>
            </a:pPr>
            <a:endParaRPr lang="hr-HR" dirty="0"/>
          </a:p>
          <a:p>
            <a:pPr marL="171450" indent="-171450">
              <a:buFontTx/>
              <a:buChar char="-"/>
            </a:pPr>
            <a:endParaRPr lang="hr-HR" dirty="0"/>
          </a:p>
          <a:p>
            <a:pPr marL="171450" indent="-171450">
              <a:buFontTx/>
              <a:buChar char="-"/>
            </a:pPr>
            <a:r>
              <a:rPr lang="hr-HR" dirty="0"/>
              <a:t>C – </a:t>
            </a:r>
            <a:r>
              <a:rPr lang="hr-HR" dirty="0" err="1"/>
              <a:t>konc</a:t>
            </a:r>
            <a:r>
              <a:rPr lang="hr-HR" dirty="0"/>
              <a:t>. </a:t>
            </a:r>
            <a:r>
              <a:rPr lang="hr-HR" dirty="0" err="1"/>
              <a:t>BaP</a:t>
            </a:r>
            <a:r>
              <a:rPr lang="hr-HR" dirty="0"/>
              <a:t> u zraku (</a:t>
            </a:r>
            <a:r>
              <a:rPr lang="hr-HR" dirty="0" err="1"/>
              <a:t>ng</a:t>
            </a:r>
            <a:r>
              <a:rPr lang="hr-HR" dirty="0"/>
              <a:t>/m3)</a:t>
            </a:r>
          </a:p>
          <a:p>
            <a:pPr marL="171450" indent="-171450">
              <a:buFontTx/>
              <a:buChar char="-"/>
            </a:pPr>
            <a:r>
              <a:rPr lang="hr-HR" dirty="0" err="1"/>
              <a:t>mF</a:t>
            </a:r>
            <a:r>
              <a:rPr lang="hr-HR" dirty="0"/>
              <a:t> -  masa </a:t>
            </a:r>
            <a:r>
              <a:rPr lang="hr-HR" dirty="0" err="1"/>
              <a:t>BaP</a:t>
            </a:r>
            <a:r>
              <a:rPr lang="hr-HR" dirty="0"/>
              <a:t> na filtru (</a:t>
            </a:r>
            <a:r>
              <a:rPr lang="hr-HR" dirty="0" err="1"/>
              <a:t>ng</a:t>
            </a:r>
            <a:r>
              <a:rPr lang="hr-HR" dirty="0"/>
              <a:t>)</a:t>
            </a:r>
          </a:p>
          <a:p>
            <a:pPr marL="171450" indent="-171450">
              <a:buFontTx/>
              <a:buChar char="-"/>
            </a:pPr>
            <a:r>
              <a:rPr lang="hr-HR" dirty="0"/>
              <a:t>V – volumen zraka sakupljenog pri atmosferskim uvjetima (m3)</a:t>
            </a:r>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92</a:t>
            </a:fld>
            <a:endParaRPr lang="en-US"/>
          </a:p>
        </p:txBody>
      </p:sp>
    </p:spTree>
    <p:extLst>
      <p:ext uri="{BB962C8B-B14F-4D97-AF65-F5344CB8AC3E}">
        <p14:creationId xmlns:p14="http://schemas.microsoft.com/office/powerpoint/2010/main" val="2979157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p:sp>
      <p:sp>
        <p:nvSpPr>
          <p:cNvPr id="3" name="Rezervirano mjesto bilježaka 2"/>
          <p:cNvSpPr>
            <a:spLocks noGrp="1"/>
          </p:cNvSpPr>
          <p:nvPr>
            <p:ph type="body" idx="1"/>
          </p:nvPr>
        </p:nvSpPr>
        <p:spPr/>
        <p:txBody>
          <a:bodyPr>
            <a:normAutofit/>
          </a:bodyPr>
          <a:lstStyle/>
          <a:p>
            <a:endParaRPr lang="hr-HR" dirty="0"/>
          </a:p>
        </p:txBody>
      </p:sp>
      <p:sp>
        <p:nvSpPr>
          <p:cNvPr id="4" name="Rezervirano mjesto broja slajda 3"/>
          <p:cNvSpPr>
            <a:spLocks noGrp="1"/>
          </p:cNvSpPr>
          <p:nvPr>
            <p:ph type="sldNum" sz="quarter" idx="10"/>
          </p:nvPr>
        </p:nvSpPr>
        <p:spPr/>
        <p:txBody>
          <a:bodyPr/>
          <a:lstStyle/>
          <a:p>
            <a:fld id="{F0282F69-6CD6-4349-8579-1B7D032BC079}" type="slidenum">
              <a:rPr lang="en-US" smtClean="0"/>
              <a:pPr/>
              <a:t>93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0070C0"/>
                </a:solidFill>
                <a:effectLst/>
                <a:uLnTx/>
                <a:uFillTx/>
                <a:latin typeface="Calibri" pitchFamily="34" charset="0"/>
                <a:ea typeface="+mn-ea"/>
                <a:cs typeface="Arial" charset="0"/>
              </a:rPr>
              <a:t>IARC – grupa 2A (anorganski spojevi olova) i grupa 3 (organski spojevi olova)</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endParaRPr kumimoji="0" lang="hr-HR" sz="2000" b="0" i="0" u="none" strike="noStrike" kern="1200" cap="none" spc="0" normalizeH="0" baseline="0" noProof="0" dirty="0" smtClean="0">
              <a:ln>
                <a:noFill/>
              </a:ln>
              <a:solidFill>
                <a:srgbClr val="0070C0"/>
              </a:solidFill>
              <a:effectLst/>
              <a:uLnTx/>
              <a:uFillTx/>
              <a:latin typeface="Calibri" pitchFamily="34" charset="0"/>
              <a:ea typeface="+mn-ea"/>
              <a:cs typeface="Arial"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smtClean="0">
                <a:ln>
                  <a:noFill/>
                </a:ln>
                <a:solidFill>
                  <a:srgbClr val="0070C0"/>
                </a:solidFill>
                <a:effectLst/>
                <a:uLnTx/>
                <a:uFillTx/>
                <a:latin typeface="Calibri" pitchFamily="34" charset="0"/>
                <a:ea typeface="+mn-ea"/>
                <a:cs typeface="Arial" charset="0"/>
              </a:rPr>
              <a:t>Trovanju </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olovom izloženi su radnici u naftnoj industriji, rudnicima, ljevaonicama, u proizvodnji olovnih akumulatora, boja, keramike i stakla, jer dolaze u dodir s prašinom i parama koje sadrže olovo i njegove spojeve.</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Olovo i njegovi spojevi otrovni su ako se unesu u organizam, a naročito olovo zbog svog kumulativnog efekta. </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Olovo se kompleksno veže na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okso</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-skupine enzima i tako ometa gotovo sve korake sinteze hemoglobina i metabolizam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porfirina</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 sprječava djelovanje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adenozin-trifosfataze</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 odgovorne za proizvodnju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atanične</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 energije, ometa i sintezu bjelančevina i vrlo štetno djeluje na središnji i periferni živčani sustav, izazivajući poremećaje (naročito kod djece), krvi i mozga:</a:t>
            </a:r>
          </a:p>
          <a:p>
            <a:pPr marL="1257300" marR="0" lvl="2"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0-10% izaziva smetnje u protoku krvi,</a:t>
            </a:r>
          </a:p>
          <a:p>
            <a:pPr marL="1257300" marR="0" lvl="2"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10-25% nastaju ozbiljne poteškoće u mozgu i krvi,</a:t>
            </a:r>
          </a:p>
          <a:p>
            <a:pPr marL="1257300" marR="0" lvl="2"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25-50% može dovesti do pada u nesvijest ili čak može nastupiti smrt</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1" i="0" u="none" strike="noStrike" kern="1200" cap="none" spc="0" normalizeH="0" baseline="0" noProof="0" dirty="0">
                <a:ln>
                  <a:noFill/>
                </a:ln>
                <a:solidFill>
                  <a:srgbClr val="0070C0"/>
                </a:solidFill>
                <a:effectLst/>
                <a:uLnTx/>
                <a:uFillTx/>
                <a:latin typeface="Calibri" pitchFamily="34" charset="0"/>
                <a:ea typeface="+mn-ea"/>
                <a:cs typeface="Arial" charset="0"/>
              </a:rPr>
              <a:t>Sistemski je otrov </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i ima razna štetna djelovanja, a na krvotvorni sustav (koštana srž) može izazvati anemiju i leukemiju.</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1" i="0" u="none" strike="noStrike" kern="1200" cap="none" spc="0" normalizeH="0" baseline="0" noProof="0" dirty="0">
                <a:ln>
                  <a:noFill/>
                </a:ln>
                <a:solidFill>
                  <a:srgbClr val="0070C0"/>
                </a:solidFill>
                <a:effectLst/>
                <a:uLnTx/>
                <a:uFillTx/>
                <a:latin typeface="Calibri" pitchFamily="34" charset="0"/>
                <a:ea typeface="+mn-ea"/>
                <a:cs typeface="Arial" charset="0"/>
              </a:rPr>
              <a:t>Kumulativni je otrov </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jer se nakuplja u kostima, a znaci trovanja udisanjem para, dimova ili prašina su: umor, glavobolja, zatvor, bolovi u kostima i mišićima.</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endPar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Olovo se iz organizma ne može izlučiti spontano, već se u njem nagomilava. Zato otrovanje mogu uzrokovati i količine olova manje od dopuštenih, ako je izloženost izvoru trovanja dugotrajna.</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Otrovanje se liječi tvarima koje s olovom tvore stabilne kompleksne spojeve i za sebe čvrsto vežu olovo, pa se mokraćom lako izlučuju iz organizma (kalcijev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etilendiamintetracetat</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 CaNa</a:t>
            </a:r>
            <a:r>
              <a:rPr kumimoji="0" lang="hr-HR" sz="2000" b="0" i="0" u="none" strike="noStrike" kern="1200" cap="none" spc="0" normalizeH="0" baseline="-25000" noProof="0" dirty="0">
                <a:ln>
                  <a:noFill/>
                </a:ln>
                <a:solidFill>
                  <a:srgbClr val="0070C0"/>
                </a:solidFill>
                <a:effectLst/>
                <a:uLnTx/>
                <a:uFillTx/>
                <a:latin typeface="Calibri" pitchFamily="34" charset="0"/>
                <a:ea typeface="+mn-ea"/>
                <a:cs typeface="Arial" charset="0"/>
              </a:rPr>
              <a:t>2</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EDTA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etilendiamintetraoctena</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 kiselina/ i antibiotik </a:t>
            </a:r>
            <a:r>
              <a:rPr kumimoji="0" lang="hr-HR" sz="2000" b="0" i="0" u="none" strike="noStrike" kern="1200" cap="none" spc="0" normalizeH="0" baseline="0" noProof="0" dirty="0" err="1">
                <a:ln>
                  <a:noFill/>
                </a:ln>
                <a:solidFill>
                  <a:srgbClr val="0070C0"/>
                </a:solidFill>
                <a:effectLst/>
                <a:uLnTx/>
                <a:uFillTx/>
                <a:latin typeface="Calibri" pitchFamily="34" charset="0"/>
                <a:ea typeface="+mn-ea"/>
                <a:cs typeface="Arial" charset="0"/>
              </a:rPr>
              <a:t>penicilamin</a:t>
            </a:r>
            <a:r>
              <a:rPr kumimoji="0" lang="hr-HR" sz="2000" b="0" i="0" u="none" strike="noStrike" kern="1200" cap="none" spc="0" normalizeH="0" baseline="0" noProof="0" dirty="0">
                <a:ln>
                  <a:noFill/>
                </a:ln>
                <a:solidFill>
                  <a:srgbClr val="0070C0"/>
                </a:solidFill>
                <a:effectLst/>
                <a:uLnTx/>
                <a:uFillTx/>
                <a:latin typeface="Calibri" pitchFamily="34" charset="0"/>
                <a:ea typeface="+mn-ea"/>
                <a:cs typeface="Arial" charset="0"/>
              </a:rPr>
              <a:t>).</a:t>
            </a:r>
            <a:endParaRPr kumimoji="0" lang="hr-HR" sz="2800" b="1" i="0" u="none" strike="noStrike" kern="1200" cap="none" spc="0" normalizeH="0" baseline="0" noProof="0" dirty="0">
              <a:ln>
                <a:noFill/>
              </a:ln>
              <a:solidFill>
                <a:srgbClr val="1F497D"/>
              </a:solidFill>
              <a:effectLst/>
              <a:uLnTx/>
              <a:uFillTx/>
              <a:latin typeface="Calibri" pitchFamily="34" charset="0"/>
              <a:ea typeface="+mn-ea"/>
              <a:cs typeface="Arial" charset="0"/>
            </a:endParaRPr>
          </a:p>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11</a:t>
            </a:fld>
            <a:endParaRPr lang="en-US"/>
          </a:p>
        </p:txBody>
      </p:sp>
    </p:spTree>
    <p:extLst>
      <p:ext uri="{BB962C8B-B14F-4D97-AF65-F5344CB8AC3E}">
        <p14:creationId xmlns:p14="http://schemas.microsoft.com/office/powerpoint/2010/main" val="108943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3.11.2017.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3.11.2017.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3.11.2017.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3.11.2017.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3.11.2017.</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3.11.2017.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3.11.2017.</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3.11.2017.</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3.11.2017.</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3.11.2017.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3.11.2017.</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hr-H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3.11.2017.</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www.enciklopedija.hr/natuknica.aspx?ID=43772" TargetMode="External"/><Relationship Id="rId4" Type="http://schemas.openxmlformats.org/officeDocument/2006/relationships/hyperlink" Target="http://www.enciklopedija.hr/natuknica.aspx?ID=2130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7.jpeg"/><Relationship Id="rId4" Type="http://schemas.openxmlformats.org/officeDocument/2006/relationships/image" Target="../media/image10.jpe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8.pn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7.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0.jpeg"/></Relationships>
</file>

<file path=ppt/slides/_rels/slide5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7.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7.png"/><Relationship Id="rId7" Type="http://schemas.openxmlformats.org/officeDocument/2006/relationships/chart" Target="../charts/chart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10.jpe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70.jpeg"/><Relationship Id="rId4" Type="http://schemas.openxmlformats.org/officeDocument/2006/relationships/image" Target="../media/image10.jpe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6.jpeg"/><Relationship Id="rId4" Type="http://schemas.openxmlformats.org/officeDocument/2006/relationships/image" Target="../media/image10.jpe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10.jpeg"/></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4.png"/><Relationship Id="rId4" Type="http://schemas.openxmlformats.org/officeDocument/2006/relationships/image" Target="../media/image10.jpe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10.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10.jpe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7.png"/><Relationship Id="rId4" Type="http://schemas.openxmlformats.org/officeDocument/2006/relationships/image" Target="../media/image10.jpe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8.png"/><Relationship Id="rId4" Type="http://schemas.openxmlformats.org/officeDocument/2006/relationships/image" Target="../media/image10.jpe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9.png"/><Relationship Id="rId4" Type="http://schemas.openxmlformats.org/officeDocument/2006/relationships/image" Target="../media/image10.jpe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0.png"/><Relationship Id="rId4" Type="http://schemas.openxmlformats.org/officeDocument/2006/relationships/image" Target="../media/image10.jpe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2.png"/><Relationship Id="rId4" Type="http://schemas.openxmlformats.org/officeDocument/2006/relationships/image" Target="../media/image10.jpe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jpeg"/><Relationship Id="rId7"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6.png"/><Relationship Id="rId4" Type="http://schemas.openxmlformats.org/officeDocument/2006/relationships/image" Target="../media/image10.jpe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0.jpe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10.jpe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fontScale="92500" lnSpcReduction="20000"/>
          </a:bodyPr>
          <a:lstStyle/>
          <a:p>
            <a:endParaRPr lang="hr-HR" dirty="0">
              <a:solidFill>
                <a:schemeClr val="bg1"/>
              </a:solidFill>
            </a:endParaRPr>
          </a:p>
          <a:p>
            <a:r>
              <a:rPr lang="hr-HR" dirty="0">
                <a:solidFill>
                  <a:schemeClr val="bg1"/>
                </a:solidFill>
              </a:rPr>
              <a:t>Jačanje inspekcije zaštite okoliša </a:t>
            </a:r>
          </a:p>
          <a:p>
            <a:r>
              <a:rPr lang="hr-HR" dirty="0">
                <a:solidFill>
                  <a:schemeClr val="bg1"/>
                </a:solidFill>
              </a:rPr>
              <a:t>radi učinkovite kontrole </a:t>
            </a:r>
          </a:p>
          <a:p>
            <a:r>
              <a:rPr lang="hr-HR" dirty="0">
                <a:solidFill>
                  <a:schemeClr val="bg1"/>
                </a:solidFill>
              </a:rPr>
              <a:t>praćenja kakvoće zraka i </a:t>
            </a:r>
          </a:p>
          <a:p>
            <a:r>
              <a:rPr lang="hr-HR" dirty="0">
                <a:solidFill>
                  <a:schemeClr val="bg1"/>
                </a:solidFill>
              </a:rPr>
              <a:t>sustava trgovanja emisijskim jedinicama </a:t>
            </a:r>
          </a:p>
          <a:p>
            <a:r>
              <a:rPr lang="hr-HR" dirty="0">
                <a:solidFill>
                  <a:schemeClr val="bg1"/>
                </a:solidFill>
              </a:rPr>
              <a:t>stakleničkih plinova, </a:t>
            </a:r>
          </a:p>
          <a:p>
            <a:r>
              <a:rPr lang="hr-HR" dirty="0">
                <a:solidFill>
                  <a:schemeClr val="bg1"/>
                </a:solidFill>
              </a:rPr>
              <a:t>kako bi se postigla bolja kvaliteta zraka </a:t>
            </a:r>
          </a:p>
          <a:p>
            <a:r>
              <a:rPr lang="hr-HR" dirty="0">
                <a:solidFill>
                  <a:schemeClr val="bg1"/>
                </a:solidFill>
              </a:rPr>
              <a:t>u Republici Hrvatskoj</a:t>
            </a: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7024693" y="6625760"/>
            <a:ext cx="2111313"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a:solidFill>
                  <a:schemeClr val="accent1">
                    <a:lumMod val="50000"/>
                  </a:schemeClr>
                </a:solidFill>
              </a:rPr>
              <a:t>Ovaj projekt financira Europska unija</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Pb – TOKSIKOLOŠKI I 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57C4B3A8-9556-43C8-B2D6-6699D56215CF}"/>
              </a:ext>
            </a:extLst>
          </p:cNvPr>
          <p:cNvSpPr/>
          <p:nvPr/>
        </p:nvSpPr>
        <p:spPr>
          <a:xfrm>
            <a:off x="838200" y="1905000"/>
            <a:ext cx="7489371" cy="29391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hr-HR"/>
          </a:p>
        </p:txBody>
      </p:sp>
      <p:sp>
        <p:nvSpPr>
          <p:cNvPr id="3" name="TekstniOkvir 2">
            <a:extLst>
              <a:ext uri="{FF2B5EF4-FFF2-40B4-BE49-F238E27FC236}">
                <a16:creationId xmlns="" xmlns:a16="http://schemas.microsoft.com/office/drawing/2014/main" id="{CDAD1F4C-3C2C-41EF-A369-82297A4F1101}"/>
              </a:ext>
            </a:extLst>
          </p:cNvPr>
          <p:cNvSpPr txBox="1"/>
          <p:nvPr/>
        </p:nvSpPr>
        <p:spPr>
          <a:xfrm>
            <a:off x="1066800" y="2242457"/>
            <a:ext cx="6956370" cy="2308324"/>
          </a:xfrm>
          <a:prstGeom prst="rect">
            <a:avLst/>
          </a:prstGeom>
          <a:noFill/>
        </p:spPr>
        <p:txBody>
          <a:bodyPr wrap="square" rtlCol="0">
            <a:spAutoFit/>
          </a:bodyPr>
          <a:lstStyle/>
          <a:p>
            <a:pPr algn="ctr"/>
            <a:r>
              <a:rPr lang="hr-HR" sz="3600" b="1" spc="50" dirty="0">
                <a:ln w="0"/>
                <a:solidFill>
                  <a:schemeClr val="bg2"/>
                </a:solidFill>
                <a:effectLst>
                  <a:innerShdw blurRad="63500" dist="50800" dir="13500000">
                    <a:srgbClr val="000000">
                      <a:alpha val="50000"/>
                    </a:srgbClr>
                  </a:innerShdw>
                </a:effectLst>
              </a:rPr>
              <a:t>Granična vrijednost (GV) s vremenom usrednjavanja od jedne kalendarske godine za </a:t>
            </a:r>
          </a:p>
          <a:p>
            <a:pPr algn="ctr"/>
            <a:r>
              <a:rPr lang="hr-HR" sz="3600" b="1" spc="50" dirty="0">
                <a:ln w="0"/>
                <a:solidFill>
                  <a:schemeClr val="bg2"/>
                </a:solidFill>
                <a:effectLst>
                  <a:innerShdw blurRad="63500" dist="50800" dir="13500000">
                    <a:srgbClr val="000000">
                      <a:alpha val="50000"/>
                    </a:srgbClr>
                  </a:innerShdw>
                </a:effectLst>
              </a:rPr>
              <a:t>Pb u PM</a:t>
            </a:r>
            <a:r>
              <a:rPr lang="hr-HR" sz="3600" b="1" spc="50" baseline="-25000" dirty="0">
                <a:ln w="0"/>
                <a:solidFill>
                  <a:schemeClr val="bg2"/>
                </a:solidFill>
                <a:effectLst>
                  <a:innerShdw blurRad="63500" dist="50800" dir="13500000">
                    <a:srgbClr val="000000">
                      <a:alpha val="50000"/>
                    </a:srgbClr>
                  </a:innerShdw>
                </a:effectLst>
              </a:rPr>
              <a:t>10</a:t>
            </a:r>
            <a:r>
              <a:rPr lang="hr-HR" sz="3600" b="1" spc="50" dirty="0">
                <a:ln w="0"/>
                <a:solidFill>
                  <a:schemeClr val="bg2"/>
                </a:solidFill>
                <a:effectLst>
                  <a:innerShdw blurRad="63500" dist="50800" dir="13500000">
                    <a:srgbClr val="000000">
                      <a:alpha val="50000"/>
                    </a:srgbClr>
                  </a:innerShdw>
                </a:effectLst>
              </a:rPr>
              <a:t> je </a:t>
            </a:r>
            <a:r>
              <a:rPr lang="hr-HR" sz="3600" b="1" spc="50" dirty="0">
                <a:ln w="0"/>
                <a:solidFill>
                  <a:schemeClr val="tx2"/>
                </a:solidFill>
                <a:effectLst>
                  <a:innerShdw blurRad="63500" dist="50800" dir="13500000">
                    <a:srgbClr val="000000">
                      <a:alpha val="50000"/>
                    </a:srgbClr>
                  </a:innerShdw>
                </a:effectLst>
              </a:rPr>
              <a:t>0,5 µg/m</a:t>
            </a:r>
            <a:r>
              <a:rPr lang="hr-HR" sz="3600" b="1" spc="50" baseline="30000" dirty="0">
                <a:ln w="0"/>
                <a:solidFill>
                  <a:schemeClr val="tx2"/>
                </a:solidFill>
                <a:effectLst>
                  <a:innerShdw blurRad="63500" dist="50800" dir="13500000">
                    <a:srgbClr val="000000">
                      <a:alpha val="50000"/>
                    </a:srgbClr>
                  </a:innerShdw>
                </a:effectLst>
              </a:rPr>
              <a:t>3</a:t>
            </a:r>
          </a:p>
        </p:txBody>
      </p:sp>
      <p:pic>
        <p:nvPicPr>
          <p:cNvPr id="100354" name="Picture 2" descr="Slikovni rezultat za lead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43" t="3354" r="3935" b="7618"/>
          <a:stretch/>
        </p:blipFill>
        <p:spPr bwMode="auto">
          <a:xfrm>
            <a:off x="8089301" y="409126"/>
            <a:ext cx="967152"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59269"/>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2.4 Pb – TOKSIKOLOŠKI I JAVNOZDRAVSTVENI ASPEKTI</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09809" y="1323386"/>
            <a:ext cx="28460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000" b="1" dirty="0">
                <a:solidFill>
                  <a:srgbClr val="FF0000"/>
                </a:solidFill>
              </a:rPr>
              <a:t>Sistemski je otrov </a:t>
            </a:r>
            <a:r>
              <a:rPr lang="vi-VN" sz="2000" b="1" dirty="0">
                <a:solidFill>
                  <a:schemeClr val="tx2"/>
                </a:solidFill>
              </a:rPr>
              <a:t>i ima razna štetna djelovanja, a na krvotvorni sustav (koštana srž) može izazvati anemiju i leukemiju</a:t>
            </a:r>
          </a:p>
          <a:p>
            <a:pPr marL="342900" indent="-342900">
              <a:spcBef>
                <a:spcPct val="20000"/>
              </a:spcBef>
              <a:buFont typeface="Arial" charset="0"/>
              <a:buChar char="•"/>
            </a:pPr>
            <a:r>
              <a:rPr lang="vi-VN" sz="2000" b="1" dirty="0">
                <a:solidFill>
                  <a:srgbClr val="FF0000"/>
                </a:solidFill>
              </a:rPr>
              <a:t>Kumulativni je otrov</a:t>
            </a:r>
            <a:r>
              <a:rPr lang="vi-VN" sz="2000" b="1" dirty="0">
                <a:solidFill>
                  <a:schemeClr val="tx2"/>
                </a:solidFill>
              </a:rPr>
              <a:t> jer se nakuplja u kostima, a znaci trovanja udisanjem para, dimova ili prašina su: umor, glavobolja, zatvor, bolovi u kostima i mišićima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Slika 9">
            <a:extLst>
              <a:ext uri="{FF2B5EF4-FFF2-40B4-BE49-F238E27FC236}">
                <a16:creationId xmlns="" xmlns:a16="http://schemas.microsoft.com/office/drawing/2014/main" id="{95D2F796-F5A5-4A88-A6DA-4844457DC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5851" y="1224078"/>
            <a:ext cx="3189627" cy="4954129"/>
          </a:xfrm>
          <a:prstGeom prst="rect">
            <a:avLst/>
          </a:prstGeom>
        </p:spPr>
      </p:pic>
      <p:sp>
        <p:nvSpPr>
          <p:cNvPr id="12" name="Content Placeholder 8">
            <a:extLst>
              <a:ext uri="{FF2B5EF4-FFF2-40B4-BE49-F238E27FC236}">
                <a16:creationId xmlns="" xmlns:a16="http://schemas.microsoft.com/office/drawing/2014/main" id="{60B49234-E54A-4CD7-A724-4D03A6D6A979}"/>
              </a:ext>
            </a:extLst>
          </p:cNvPr>
          <p:cNvSpPr>
            <a:spLocks/>
          </p:cNvSpPr>
          <p:nvPr/>
        </p:nvSpPr>
        <p:spPr bwMode="auto">
          <a:xfrm>
            <a:off x="6283716" y="1323385"/>
            <a:ext cx="2860284" cy="5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1400" b="1" dirty="0">
                <a:solidFill>
                  <a:schemeClr val="tx2"/>
                </a:solidFill>
              </a:rPr>
              <a:t>Olovo se kompleksno veže na okso-skupine enzima i tako ometa gotovo sve korake sinteze hemoglobina i metabolizam porfirina, sprječava djelovanje adenozin-trifosfataze odgovorne za proizvodnju atanične energije, ometa i sintezu bjelančevina i vrlo štetno djeluje na središnji i periferni živčani sustav, izazivajući poremećaje (naročito kod djece), krvi i mozga:</a:t>
            </a:r>
          </a:p>
          <a:p>
            <a:pPr marL="342900" indent="-342900">
              <a:spcBef>
                <a:spcPct val="20000"/>
              </a:spcBef>
              <a:buFont typeface="Wingdings" panose="05000000000000000000" pitchFamily="2" charset="2"/>
              <a:buChar char="Ø"/>
            </a:pPr>
            <a:r>
              <a:rPr lang="vi-VN" sz="1600" b="1" dirty="0">
                <a:solidFill>
                  <a:schemeClr val="tx2"/>
                </a:solidFill>
              </a:rPr>
              <a:t>0-10% izaziva smetnje u protoku krvi,</a:t>
            </a:r>
          </a:p>
          <a:p>
            <a:pPr marL="342900" indent="-342900">
              <a:spcBef>
                <a:spcPct val="20000"/>
              </a:spcBef>
              <a:buFont typeface="Wingdings" panose="05000000000000000000" pitchFamily="2" charset="2"/>
              <a:buChar char="Ø"/>
            </a:pPr>
            <a:r>
              <a:rPr lang="vi-VN" sz="1600" b="1" dirty="0">
                <a:solidFill>
                  <a:schemeClr val="tx2"/>
                </a:solidFill>
              </a:rPr>
              <a:t>10-25% nastaju ozbiljne poteškoće u mozgu i krvi,</a:t>
            </a:r>
          </a:p>
          <a:p>
            <a:pPr marL="342900" indent="-342900">
              <a:spcBef>
                <a:spcPct val="20000"/>
              </a:spcBef>
              <a:buFont typeface="Wingdings" panose="05000000000000000000" pitchFamily="2" charset="2"/>
              <a:buChar char="Ø"/>
            </a:pPr>
            <a:r>
              <a:rPr lang="vi-VN" sz="1600" b="1" dirty="0">
                <a:solidFill>
                  <a:schemeClr val="tx2"/>
                </a:solidFill>
              </a:rPr>
              <a:t>25-50% može dovesti do pada u nesvijest ili čak može nastupiti smrt</a:t>
            </a:r>
          </a:p>
        </p:txBody>
      </p:sp>
      <p:pic>
        <p:nvPicPr>
          <p:cNvPr id="99330" name="Picture 2" descr="Slikovni rezultat za lead periodic table symbo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328" t="8146" r="21566" b="7739"/>
          <a:stretch/>
        </p:blipFill>
        <p:spPr bwMode="auto">
          <a:xfrm>
            <a:off x="8205848" y="437323"/>
            <a:ext cx="864448"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8421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a:t>
            </a:r>
            <a:r>
              <a:rPr lang="hr-HR" sz="2800" b="1" dirty="0" smtClean="0">
                <a:solidFill>
                  <a:srgbClr val="1F497D"/>
                </a:solidFill>
                <a:effectLst>
                  <a:glow>
                    <a:srgbClr val="7F7F7F">
                      <a:alpha val="35000"/>
                    </a:srgbClr>
                  </a:glow>
                </a:effectLst>
              </a:rPr>
              <a:t>Cd </a:t>
            </a:r>
            <a:r>
              <a:rPr lang="hr-HR" sz="2800" b="1" dirty="0">
                <a:solidFill>
                  <a:srgbClr val="1F497D"/>
                </a:solidFill>
                <a:effectLst>
                  <a:glow>
                    <a:srgbClr val="7F7F7F">
                      <a:alpha val="35000"/>
                    </a:srgbClr>
                  </a:glow>
                </a:effectLst>
              </a:rPr>
              <a:t>– KEMIZAM NASTANKA I RAZGRADNJE </a:t>
            </a:r>
            <a:endParaRPr lang="hr-HR" sz="2800" b="1" dirty="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3" name="Group 12"/>
          <p:cNvGrpSpPr/>
          <p:nvPr/>
        </p:nvGrpSpPr>
        <p:grpSpPr>
          <a:xfrm>
            <a:off x="896685" y="1510748"/>
            <a:ext cx="8043644" cy="4763241"/>
            <a:chOff x="896685" y="1510748"/>
            <a:chExt cx="8043644" cy="4763241"/>
          </a:xfrm>
        </p:grpSpPr>
        <p:grpSp>
          <p:nvGrpSpPr>
            <p:cNvPr id="14" name="Group 13"/>
            <p:cNvGrpSpPr/>
            <p:nvPr/>
          </p:nvGrpSpPr>
          <p:grpSpPr>
            <a:xfrm>
              <a:off x="3379304" y="1510748"/>
              <a:ext cx="2375452" cy="795130"/>
              <a:chOff x="3379304" y="1510748"/>
              <a:chExt cx="2375452" cy="795130"/>
            </a:xfrm>
          </p:grpSpPr>
          <p:sp>
            <p:nvSpPr>
              <p:cNvPr id="25" name="Rectangle 24"/>
              <p:cNvSpPr/>
              <p:nvPr/>
            </p:nvSpPr>
            <p:spPr>
              <a:xfrm>
                <a:off x="3379304" y="1510748"/>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3577587" y="1677480"/>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izvori kadmija</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5" name="Group 14"/>
            <p:cNvGrpSpPr/>
            <p:nvPr/>
          </p:nvGrpSpPr>
          <p:grpSpPr>
            <a:xfrm>
              <a:off x="896685" y="2905466"/>
              <a:ext cx="2375452" cy="795130"/>
              <a:chOff x="936502" y="2597426"/>
              <a:chExt cx="2375452" cy="795130"/>
            </a:xfrm>
          </p:grpSpPr>
          <p:sp>
            <p:nvSpPr>
              <p:cNvPr id="23" name="Rectangle 22"/>
              <p:cNvSpPr/>
              <p:nvPr/>
            </p:nvSpPr>
            <p:spPr>
              <a:xfrm>
                <a:off x="936502"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1174080" y="2764158"/>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prirodni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6" name="Group 15"/>
            <p:cNvGrpSpPr/>
            <p:nvPr/>
          </p:nvGrpSpPr>
          <p:grpSpPr>
            <a:xfrm>
              <a:off x="5477883" y="2905466"/>
              <a:ext cx="2375452" cy="795130"/>
              <a:chOff x="4734339" y="2597426"/>
              <a:chExt cx="2375452" cy="795130"/>
            </a:xfrm>
          </p:grpSpPr>
          <p:sp>
            <p:nvSpPr>
              <p:cNvPr id="21" name="Rectangle 20"/>
              <p:cNvSpPr/>
              <p:nvPr/>
            </p:nvSpPr>
            <p:spPr>
              <a:xfrm>
                <a:off x="4734339"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4971917" y="2757532"/>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antropogeni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cxnSp>
          <p:nvCxnSpPr>
            <p:cNvPr id="17" name="Straight Arrow Connector 16"/>
            <p:cNvCxnSpPr/>
            <p:nvPr/>
          </p:nvCxnSpPr>
          <p:spPr>
            <a:xfrm flipH="1">
              <a:off x="1729409" y="2077278"/>
              <a:ext cx="1470991" cy="65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44209" y="2077278"/>
              <a:ext cx="1152939" cy="745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67030" y="3719444"/>
              <a:ext cx="4373299" cy="2554545"/>
            </a:xfrm>
            <a:prstGeom prst="rect">
              <a:avLst/>
            </a:prstGeom>
            <a:noFill/>
          </p:spPr>
          <p:txBody>
            <a:bodyPr wrap="square" rtlCol="0">
              <a:spAutoFit/>
            </a:bodyPr>
            <a:lstStyle/>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roizvodnja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nehrđajućeg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metala</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sekundarna p</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roizvodnja</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roizvodnja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željeza i čelika </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zgaranje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fosilnih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goriva</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ugljena, ulja, drva</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paljivanje otpad</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 i otpadnih voda</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roizvodnja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fosfatnog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gnojiva</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roizvodnja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cementa </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pic>
        <p:nvPicPr>
          <p:cNvPr id="106498" name="Picture 2" descr="Image result for cadmium periodic table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6780" y="356773"/>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680016"/>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78153" y="1445353"/>
            <a:ext cx="2488591" cy="1384995"/>
          </a:xfrm>
          <a:prstGeom prst="rect">
            <a:avLst/>
          </a:prstGeom>
        </p:spPr>
        <p:txBody>
          <a:bodyPr wrap="square">
            <a:spAutoFit/>
          </a:bodyPr>
          <a:lstStyle/>
          <a:p>
            <a:r>
              <a:rPr lang="vi-VN" sz="1200" dirty="0"/>
              <a:t>Vađić, </a:t>
            </a:r>
            <a:r>
              <a:rPr lang="vi-VN" sz="1200" dirty="0" smtClean="0"/>
              <a:t>V</a:t>
            </a:r>
            <a:r>
              <a:rPr lang="hr-HR" sz="1200" dirty="0" smtClean="0"/>
              <a:t>.</a:t>
            </a:r>
            <a:r>
              <a:rPr lang="vi-VN" sz="1200" dirty="0" smtClean="0"/>
              <a:t> </a:t>
            </a:r>
            <a:r>
              <a:rPr lang="vi-VN" sz="1200" dirty="0"/>
              <a:t>i  Žužul, </a:t>
            </a:r>
            <a:r>
              <a:rPr lang="vi-VN" sz="1200" dirty="0" smtClean="0"/>
              <a:t>S. </a:t>
            </a:r>
            <a:r>
              <a:rPr lang="vi-VN" sz="1200" dirty="0"/>
              <a:t>Cadmium levels in suspended particulate matter in Zagreb air. </a:t>
            </a:r>
            <a:r>
              <a:rPr lang="vi-VN" sz="1200" i="1" dirty="0"/>
              <a:t>15th International Union of Air Pollution Prevention and Environmental Protection Associations'(IUAPPA) World Clean Air </a:t>
            </a:r>
            <a:r>
              <a:rPr lang="vi-VN" sz="1200" i="1" dirty="0" smtClean="0"/>
              <a:t>Congress</a:t>
            </a:r>
            <a:endParaRPr lang="en-GB" sz="1200" i="1" dirty="0"/>
          </a:p>
        </p:txBody>
      </p:sp>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Cd  – PROSTORNA I VREMENSKA DISTRIBUCIJA</a:t>
            </a:r>
          </a:p>
        </p:txBody>
      </p:sp>
      <p:sp>
        <p:nvSpPr>
          <p:cNvPr id="9" name="Content Placeholder 8"/>
          <p:cNvSpPr>
            <a:spLocks/>
          </p:cNvSpPr>
          <p:nvPr/>
        </p:nvSpPr>
        <p:spPr bwMode="auto">
          <a:xfrm>
            <a:off x="479440" y="1345556"/>
            <a:ext cx="8362950" cy="4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Raspodjela Cd po frakcijama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Slika 1">
            <a:extLst>
              <a:ext uri="{FF2B5EF4-FFF2-40B4-BE49-F238E27FC236}">
                <a16:creationId xmlns="" xmlns:a16="http://schemas.microsoft.com/office/drawing/2014/main" id="{31694DB6-7DEF-45AC-8616-A787046A0926}"/>
              </a:ext>
            </a:extLst>
          </p:cNvPr>
          <p:cNvPicPr>
            <a:picLocks noChangeAspect="1"/>
          </p:cNvPicPr>
          <p:nvPr/>
        </p:nvPicPr>
        <p:blipFill rotWithShape="1">
          <a:blip r:embed="rId5" cstate="print"/>
          <a:srcRect l="3759" t="1174" r="5038" b="67665"/>
          <a:stretch/>
        </p:blipFill>
        <p:spPr>
          <a:xfrm>
            <a:off x="247173" y="1758326"/>
            <a:ext cx="5663580" cy="3420000"/>
          </a:xfrm>
          <a:prstGeom prst="rect">
            <a:avLst/>
          </a:prstGeom>
        </p:spPr>
      </p:pic>
      <p:pic>
        <p:nvPicPr>
          <p:cNvPr id="4" name="Slika 3">
            <a:extLst>
              <a:ext uri="{FF2B5EF4-FFF2-40B4-BE49-F238E27FC236}">
                <a16:creationId xmlns="" xmlns:a16="http://schemas.microsoft.com/office/drawing/2014/main" id="{879D1CED-6EC2-4EB5-91F3-F56CF91335AE}"/>
              </a:ext>
            </a:extLst>
          </p:cNvPr>
          <p:cNvPicPr>
            <a:picLocks noChangeAspect="1"/>
          </p:cNvPicPr>
          <p:nvPr/>
        </p:nvPicPr>
        <p:blipFill rotWithShape="1">
          <a:blip r:embed="rId6" cstate="print"/>
          <a:srcRect l="5005" t="34557" r="6293" b="33293"/>
          <a:stretch/>
        </p:blipFill>
        <p:spPr>
          <a:xfrm>
            <a:off x="1771157" y="2394164"/>
            <a:ext cx="5342496" cy="3420000"/>
          </a:xfrm>
          <a:prstGeom prst="rect">
            <a:avLst/>
          </a:prstGeom>
        </p:spPr>
      </p:pic>
      <p:pic>
        <p:nvPicPr>
          <p:cNvPr id="8" name="Slika 7">
            <a:extLst>
              <a:ext uri="{FF2B5EF4-FFF2-40B4-BE49-F238E27FC236}">
                <a16:creationId xmlns="" xmlns:a16="http://schemas.microsoft.com/office/drawing/2014/main" id="{C058DB77-9AE4-4F85-AD19-CA6F82594BD4}"/>
              </a:ext>
            </a:extLst>
          </p:cNvPr>
          <p:cNvPicPr>
            <a:picLocks noChangeAspect="1"/>
          </p:cNvPicPr>
          <p:nvPr/>
        </p:nvPicPr>
        <p:blipFill rotWithShape="1">
          <a:blip r:embed="rId6" cstate="print"/>
          <a:srcRect l="3277" t="69379" r="2310"/>
          <a:stretch/>
        </p:blipFill>
        <p:spPr>
          <a:xfrm>
            <a:off x="3173433" y="3353566"/>
            <a:ext cx="5970567" cy="3420000"/>
          </a:xfrm>
          <a:prstGeom prst="rect">
            <a:avLst/>
          </a:prstGeom>
        </p:spPr>
      </p:pic>
      <p:pic>
        <p:nvPicPr>
          <p:cNvPr id="19458" name="Picture 2" descr="Slikovni rezultat za cadmium periodic table symbo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314" t="7060" r="23946" b="7354"/>
          <a:stretch/>
        </p:blipFill>
        <p:spPr bwMode="auto">
          <a:xfrm>
            <a:off x="8152009" y="373556"/>
            <a:ext cx="814735"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72827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Cd  – PROSTORNA I VREMENSKA DISTRIBUCIJA</a:t>
            </a:r>
          </a:p>
        </p:txBody>
      </p:sp>
      <p:sp>
        <p:nvSpPr>
          <p:cNvPr id="9" name="Content Placeholder 8"/>
          <p:cNvSpPr>
            <a:spLocks/>
          </p:cNvSpPr>
          <p:nvPr/>
        </p:nvSpPr>
        <p:spPr bwMode="auto">
          <a:xfrm>
            <a:off x="479440" y="1345556"/>
            <a:ext cx="8362950" cy="4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 Cd u PM</a:t>
            </a:r>
            <a:r>
              <a:rPr lang="hr-HR" sz="2400" b="1" baseline="-25000" dirty="0">
                <a:solidFill>
                  <a:schemeClr val="tx2"/>
                </a:solidFill>
              </a:rPr>
              <a:t>10</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8434" name="Picture 2" descr="Slikovni rezultat za cadmium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714" t="14665" r="16255" b="19281"/>
          <a:stretch/>
        </p:blipFill>
        <p:spPr bwMode="auto">
          <a:xfrm>
            <a:off x="8100391" y="373556"/>
            <a:ext cx="952314" cy="972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3643" y="1758326"/>
            <a:ext cx="5267325"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7025377"/>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Cd  – PROSTORNA I VREMENSKA DISTRIBUCIJA</a:t>
            </a:r>
          </a:p>
        </p:txBody>
      </p:sp>
      <p:sp>
        <p:nvSpPr>
          <p:cNvPr id="9" name="Content Placeholder 8"/>
          <p:cNvSpPr>
            <a:spLocks/>
          </p:cNvSpPr>
          <p:nvPr/>
        </p:nvSpPr>
        <p:spPr bwMode="auto">
          <a:xfrm>
            <a:off x="479440" y="1345556"/>
            <a:ext cx="8362950" cy="4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Vremenska raspodjela Cd u PM</a:t>
            </a:r>
            <a:r>
              <a:rPr lang="hr-HR" sz="2400" b="1" baseline="-25000" dirty="0">
                <a:solidFill>
                  <a:schemeClr val="tx2"/>
                </a:solidFill>
              </a:rPr>
              <a:t>10</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Slika 1">
            <a:extLst>
              <a:ext uri="{FF2B5EF4-FFF2-40B4-BE49-F238E27FC236}">
                <a16:creationId xmlns="" xmlns:a16="http://schemas.microsoft.com/office/drawing/2014/main" id="{EBA3CDBF-FAC7-4277-A045-7DEBB8A5E24E}"/>
              </a:ext>
            </a:extLst>
          </p:cNvPr>
          <p:cNvPicPr>
            <a:picLocks noChangeAspect="1"/>
          </p:cNvPicPr>
          <p:nvPr/>
        </p:nvPicPr>
        <p:blipFill>
          <a:blip r:embed="rId5" cstate="print"/>
          <a:stretch>
            <a:fillRect/>
          </a:stretch>
        </p:blipFill>
        <p:spPr>
          <a:xfrm>
            <a:off x="750396" y="1758326"/>
            <a:ext cx="6111412" cy="4461331"/>
          </a:xfrm>
          <a:prstGeom prst="rect">
            <a:avLst/>
          </a:prstGeom>
        </p:spPr>
      </p:pic>
      <p:pic>
        <p:nvPicPr>
          <p:cNvPr id="17410" name="Picture 2" descr="Slikovni rezultat za cadmium periodic table symbo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842"/>
          <a:stretch/>
        </p:blipFill>
        <p:spPr bwMode="auto">
          <a:xfrm>
            <a:off x="8110618" y="373556"/>
            <a:ext cx="1033382" cy="97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75896" y="4546361"/>
            <a:ext cx="2488591" cy="1384995"/>
          </a:xfrm>
          <a:prstGeom prst="rect">
            <a:avLst/>
          </a:prstGeom>
        </p:spPr>
        <p:txBody>
          <a:bodyPr wrap="square">
            <a:spAutoFit/>
          </a:bodyPr>
          <a:lstStyle/>
          <a:p>
            <a:r>
              <a:rPr lang="vi-VN" sz="1200" dirty="0"/>
              <a:t>Vađić, </a:t>
            </a:r>
            <a:r>
              <a:rPr lang="vi-VN" sz="1200" dirty="0" smtClean="0"/>
              <a:t>V</a:t>
            </a:r>
            <a:r>
              <a:rPr lang="hr-HR" sz="1200" dirty="0" smtClean="0"/>
              <a:t>.</a:t>
            </a:r>
            <a:r>
              <a:rPr lang="vi-VN" sz="1200" dirty="0" smtClean="0"/>
              <a:t> </a:t>
            </a:r>
            <a:r>
              <a:rPr lang="vi-VN" sz="1200" dirty="0"/>
              <a:t>i  Žužul, </a:t>
            </a:r>
            <a:r>
              <a:rPr lang="vi-VN" sz="1200" dirty="0" smtClean="0"/>
              <a:t>S. </a:t>
            </a:r>
            <a:r>
              <a:rPr lang="vi-VN" sz="1200" dirty="0"/>
              <a:t>Cadmium levels in suspended particulate matter in Zagreb air. </a:t>
            </a:r>
            <a:r>
              <a:rPr lang="vi-VN" sz="1200" i="1" dirty="0"/>
              <a:t>15th International Union of Air Pollution Prevention and Environmental Protection Associations'(IUAPPA) World Clean Air </a:t>
            </a:r>
            <a:r>
              <a:rPr lang="vi-VN" sz="1200" i="1" dirty="0" smtClean="0"/>
              <a:t>Congress</a:t>
            </a:r>
            <a:endParaRPr lang="en-GB" sz="1200" i="1" dirty="0"/>
          </a:p>
        </p:txBody>
      </p:sp>
    </p:spTree>
    <p:extLst>
      <p:ext uri="{BB962C8B-B14F-4D97-AF65-F5344CB8AC3E}">
        <p14:creationId xmlns:p14="http://schemas.microsoft.com/office/powerpoint/2010/main" val="2694788376"/>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79512" y="494282"/>
            <a:ext cx="8816837"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600" b="1" dirty="0">
                <a:solidFill>
                  <a:schemeClr val="tx2"/>
                </a:solidFill>
                <a:effectLst>
                  <a:glow>
                    <a:srgbClr val="7F7F7F">
                      <a:alpha val="35000"/>
                    </a:srgbClr>
                  </a:glow>
                </a:effectLst>
              </a:rPr>
              <a:t>2.4 Cd – TOKSIKOLOŠKI I 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57C4B3A8-9556-43C8-B2D6-6699D56215CF}"/>
              </a:ext>
            </a:extLst>
          </p:cNvPr>
          <p:cNvSpPr/>
          <p:nvPr/>
        </p:nvSpPr>
        <p:spPr>
          <a:xfrm>
            <a:off x="838200" y="1905000"/>
            <a:ext cx="7489371" cy="29391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hr-HR"/>
          </a:p>
        </p:txBody>
      </p:sp>
      <p:sp>
        <p:nvSpPr>
          <p:cNvPr id="3" name="TekstniOkvir 2">
            <a:extLst>
              <a:ext uri="{FF2B5EF4-FFF2-40B4-BE49-F238E27FC236}">
                <a16:creationId xmlns="" xmlns:a16="http://schemas.microsoft.com/office/drawing/2014/main" id="{CDAD1F4C-3C2C-41EF-A369-82297A4F1101}"/>
              </a:ext>
            </a:extLst>
          </p:cNvPr>
          <p:cNvSpPr txBox="1"/>
          <p:nvPr/>
        </p:nvSpPr>
        <p:spPr>
          <a:xfrm>
            <a:off x="1066800" y="2242457"/>
            <a:ext cx="6956370" cy="2308324"/>
          </a:xfrm>
          <a:prstGeom prst="rect">
            <a:avLst/>
          </a:prstGeom>
          <a:noFill/>
        </p:spPr>
        <p:txBody>
          <a:bodyPr wrap="square" rtlCol="0">
            <a:spAutoFit/>
          </a:bodyPr>
          <a:lstStyle/>
          <a:p>
            <a:pPr algn="ctr"/>
            <a:r>
              <a:rPr lang="hr-HR" sz="3600" b="1" spc="50" dirty="0">
                <a:ln w="0"/>
                <a:solidFill>
                  <a:schemeClr val="bg2"/>
                </a:solidFill>
                <a:effectLst>
                  <a:innerShdw blurRad="63500" dist="50800" dir="13500000">
                    <a:srgbClr val="000000">
                      <a:alpha val="50000"/>
                    </a:srgbClr>
                  </a:innerShdw>
                </a:effectLst>
              </a:rPr>
              <a:t>Granična vrijednost (GV) s vremenom usrednjavanja od jedne kalendarske godine za </a:t>
            </a:r>
          </a:p>
          <a:p>
            <a:pPr algn="ctr"/>
            <a:r>
              <a:rPr lang="hr-HR" sz="3600" b="1" spc="50" dirty="0">
                <a:ln w="0"/>
                <a:solidFill>
                  <a:schemeClr val="bg2"/>
                </a:solidFill>
                <a:effectLst>
                  <a:innerShdw blurRad="63500" dist="50800" dir="13500000">
                    <a:srgbClr val="000000">
                      <a:alpha val="50000"/>
                    </a:srgbClr>
                  </a:innerShdw>
                </a:effectLst>
              </a:rPr>
              <a:t>Cd u PM</a:t>
            </a:r>
            <a:r>
              <a:rPr lang="hr-HR" sz="3600" b="1" spc="50" baseline="-25000" dirty="0">
                <a:ln w="0"/>
                <a:solidFill>
                  <a:schemeClr val="bg2"/>
                </a:solidFill>
                <a:effectLst>
                  <a:innerShdw blurRad="63500" dist="50800" dir="13500000">
                    <a:srgbClr val="000000">
                      <a:alpha val="50000"/>
                    </a:srgbClr>
                  </a:innerShdw>
                </a:effectLst>
              </a:rPr>
              <a:t>10</a:t>
            </a:r>
            <a:r>
              <a:rPr lang="hr-HR" sz="3600" b="1" spc="50" dirty="0">
                <a:ln w="0"/>
                <a:solidFill>
                  <a:schemeClr val="bg2"/>
                </a:solidFill>
                <a:effectLst>
                  <a:innerShdw blurRad="63500" dist="50800" dir="13500000">
                    <a:srgbClr val="000000">
                      <a:alpha val="50000"/>
                    </a:srgbClr>
                  </a:innerShdw>
                </a:effectLst>
              </a:rPr>
              <a:t> je </a:t>
            </a:r>
            <a:r>
              <a:rPr lang="hr-HR" sz="3600" b="1" spc="50" dirty="0">
                <a:ln w="0"/>
                <a:solidFill>
                  <a:schemeClr val="tx2"/>
                </a:solidFill>
                <a:effectLst>
                  <a:innerShdw blurRad="63500" dist="50800" dir="13500000">
                    <a:srgbClr val="000000">
                      <a:alpha val="50000"/>
                    </a:srgbClr>
                  </a:innerShdw>
                </a:effectLst>
              </a:rPr>
              <a:t>5 </a:t>
            </a:r>
            <a:r>
              <a:rPr lang="hr-HR" sz="3600" b="1" spc="50" dirty="0" err="1">
                <a:ln w="0"/>
                <a:solidFill>
                  <a:schemeClr val="tx2"/>
                </a:solidFill>
                <a:effectLst>
                  <a:innerShdw blurRad="63500" dist="50800" dir="13500000">
                    <a:srgbClr val="000000">
                      <a:alpha val="50000"/>
                    </a:srgbClr>
                  </a:innerShdw>
                </a:effectLst>
              </a:rPr>
              <a:t>ng</a:t>
            </a:r>
            <a:r>
              <a:rPr lang="hr-HR" sz="3600" b="1" spc="50" dirty="0">
                <a:ln w="0"/>
                <a:solidFill>
                  <a:schemeClr val="tx2"/>
                </a:solidFill>
                <a:effectLst>
                  <a:innerShdw blurRad="63500" dist="50800" dir="13500000">
                    <a:srgbClr val="000000">
                      <a:alpha val="50000"/>
                    </a:srgbClr>
                  </a:innerShdw>
                </a:effectLst>
              </a:rPr>
              <a:t>/m</a:t>
            </a:r>
            <a:r>
              <a:rPr lang="hr-HR" sz="3600" b="1" spc="50" baseline="30000" dirty="0">
                <a:ln w="0"/>
                <a:solidFill>
                  <a:schemeClr val="tx2"/>
                </a:solidFill>
                <a:effectLst>
                  <a:innerShdw blurRad="63500" dist="50800" dir="13500000">
                    <a:srgbClr val="000000">
                      <a:alpha val="50000"/>
                    </a:srgbClr>
                  </a:innerShdw>
                </a:effectLst>
              </a:rPr>
              <a:t>3</a:t>
            </a:r>
          </a:p>
        </p:txBody>
      </p:sp>
      <p:pic>
        <p:nvPicPr>
          <p:cNvPr id="14" name="Picture 2" descr="Slikovni rezultat za cadmium periodic table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4390" y="392250"/>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1149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521698"/>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2.4 Cd – TOKSIKOLOŠKI I JAVNOZDRAVSTVENI ASPEKTI</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09809" y="1323386"/>
            <a:ext cx="28460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20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a:extLst>
              <a:ext uri="{FF2B5EF4-FFF2-40B4-BE49-F238E27FC236}">
                <a16:creationId xmlns="" xmlns:a16="http://schemas.microsoft.com/office/drawing/2014/main" id="{60B49234-E54A-4CD7-A724-4D03A6D6A979}"/>
              </a:ext>
            </a:extLst>
          </p:cNvPr>
          <p:cNvSpPr>
            <a:spLocks/>
          </p:cNvSpPr>
          <p:nvPr/>
        </p:nvSpPr>
        <p:spPr bwMode="auto">
          <a:xfrm>
            <a:off x="6283716" y="1323385"/>
            <a:ext cx="2860284" cy="5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1600" b="1" dirty="0">
              <a:solidFill>
                <a:schemeClr val="tx2"/>
              </a:solidFill>
            </a:endParaRPr>
          </a:p>
        </p:txBody>
      </p:sp>
      <p:pic>
        <p:nvPicPr>
          <p:cNvPr id="4" name="Slika 3">
            <a:extLst>
              <a:ext uri="{FF2B5EF4-FFF2-40B4-BE49-F238E27FC236}">
                <a16:creationId xmlns="" xmlns:a16="http://schemas.microsoft.com/office/drawing/2014/main" id="{3B814891-1F81-4597-9CD0-A40E7E29F7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3500" y="1362233"/>
            <a:ext cx="6273800" cy="4705351"/>
          </a:xfrm>
          <a:prstGeom prst="rect">
            <a:avLst/>
          </a:prstGeom>
        </p:spPr>
      </p:pic>
      <p:sp>
        <p:nvSpPr>
          <p:cNvPr id="2" name="Rounded Rectangle 1"/>
          <p:cNvSpPr/>
          <p:nvPr/>
        </p:nvSpPr>
        <p:spPr>
          <a:xfrm>
            <a:off x="6731082" y="1540565"/>
            <a:ext cx="2206487" cy="145111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hr-HR" sz="2400" b="1" dirty="0">
                <a:solidFill>
                  <a:srgbClr val="FF0000"/>
                </a:solidFill>
                <a:effectLst>
                  <a:outerShdw blurRad="38100" dist="38100" dir="2700000" algn="tl">
                    <a:srgbClr val="000000">
                      <a:alpha val="43137"/>
                    </a:srgbClr>
                  </a:outerShdw>
                </a:effectLst>
              </a:rPr>
              <a:t>IARC</a:t>
            </a:r>
            <a:r>
              <a:rPr lang="hr-HR" sz="2400" b="1" dirty="0">
                <a:solidFill>
                  <a:prstClr val="white"/>
                </a:solidFill>
                <a:effectLst>
                  <a:outerShdw blurRad="38100" dist="38100" dir="2700000" algn="tl">
                    <a:srgbClr val="000000">
                      <a:alpha val="43137"/>
                    </a:srgbClr>
                  </a:outerShdw>
                </a:effectLst>
              </a:rPr>
              <a:t> -  </a:t>
            </a:r>
            <a:r>
              <a:rPr lang="vi-VN" sz="2400" b="1" dirty="0">
                <a:solidFill>
                  <a:prstClr val="white"/>
                </a:solidFill>
                <a:effectLst>
                  <a:outerShdw blurRad="38100" dist="38100" dir="2700000" algn="tl">
                    <a:srgbClr val="000000">
                      <a:alpha val="43137"/>
                    </a:srgbClr>
                  </a:outerShdw>
                </a:effectLst>
              </a:rPr>
              <a:t>skupina </a:t>
            </a:r>
            <a:r>
              <a:rPr lang="vi-VN" sz="2400" b="1" dirty="0">
                <a:solidFill>
                  <a:srgbClr val="FF0000"/>
                </a:solidFill>
                <a:effectLst>
                  <a:outerShdw blurRad="38100" dist="38100" dir="2700000" algn="tl">
                    <a:srgbClr val="000000">
                      <a:alpha val="43137"/>
                    </a:srgbClr>
                  </a:outerShdw>
                </a:effectLst>
              </a:rPr>
              <a:t>1</a:t>
            </a:r>
            <a:r>
              <a:rPr lang="vi-VN" sz="2400" b="1" dirty="0">
                <a:solidFill>
                  <a:prstClr val="white"/>
                </a:solidFill>
                <a:effectLst>
                  <a:outerShdw blurRad="38100" dist="38100" dir="2700000" algn="tl">
                    <a:srgbClr val="000000">
                      <a:alpha val="43137"/>
                    </a:srgbClr>
                  </a:outerShdw>
                </a:effectLst>
              </a:rPr>
              <a:t> </a:t>
            </a:r>
            <a:r>
              <a:rPr lang="vi-VN" sz="2000" b="1" dirty="0">
                <a:solidFill>
                  <a:prstClr val="white"/>
                </a:solidFill>
                <a:effectLst>
                  <a:outerShdw blurRad="38100" dist="38100" dir="2700000" algn="tl">
                    <a:srgbClr val="000000">
                      <a:alpha val="43137"/>
                    </a:srgbClr>
                  </a:outerShdw>
                </a:effectLst>
              </a:rPr>
              <a:t>– kancerogeni spojevi za ljude </a:t>
            </a:r>
            <a:endParaRPr lang="en-GB" sz="2000" b="1" dirty="0">
              <a:solidFill>
                <a:prstClr val="white"/>
              </a:solidFill>
              <a:effectLst>
                <a:outerShdw blurRad="38100" dist="38100" dir="2700000" algn="tl">
                  <a:srgbClr val="000000">
                    <a:alpha val="43137"/>
                  </a:srgbClr>
                </a:outerShdw>
              </a:effectLst>
            </a:endParaRPr>
          </a:p>
        </p:txBody>
      </p:sp>
      <p:pic>
        <p:nvPicPr>
          <p:cNvPr id="15362" name="Picture 2" descr="Slikovni rezultat za cadmium periodic table symbo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2000" y="390233"/>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80987"/>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3825" y="493713"/>
            <a:ext cx="9020175"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dirty="0">
                <a:solidFill>
                  <a:schemeClr val="tx2"/>
                </a:solidFill>
                <a:effectLst>
                  <a:glow>
                    <a:srgbClr val="7F7F7F">
                      <a:alpha val="35000"/>
                    </a:srgbClr>
                  </a:glow>
                </a:effectLst>
              </a:rPr>
              <a:t> 2.1  As – KEMIJSKE KARAKTERISTIKE </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Content Placeholder 8">
            <a:extLst>
              <a:ext uri="{FF2B5EF4-FFF2-40B4-BE49-F238E27FC236}">
                <a16:creationId xmlns="" xmlns:a16="http://schemas.microsoft.com/office/drawing/2014/main" id="{670EB7F4-08A5-4004-9C80-44480AFA5313}"/>
              </a:ext>
            </a:extLst>
          </p:cNvPr>
          <p:cNvSpPr>
            <a:spLocks/>
          </p:cNvSpPr>
          <p:nvPr/>
        </p:nvSpPr>
        <p:spPr bwMode="auto">
          <a:xfrm>
            <a:off x="123825" y="1311161"/>
            <a:ext cx="8696325"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400" b="1" dirty="0">
                <a:solidFill>
                  <a:srgbClr val="1F497D"/>
                </a:solidFill>
              </a:rPr>
              <a:t>ARSEN (As)</a:t>
            </a:r>
          </a:p>
          <a:p>
            <a:pPr marL="342900" lvl="0" indent="-342900">
              <a:spcBef>
                <a:spcPct val="20000"/>
              </a:spcBef>
              <a:buFont typeface="Arial" charset="0"/>
              <a:buChar char="•"/>
            </a:pPr>
            <a:r>
              <a:rPr lang="hr-HR" sz="2400" b="1" dirty="0">
                <a:solidFill>
                  <a:srgbClr val="8B2323"/>
                </a:solidFill>
              </a:rPr>
              <a:t>arsen </a:t>
            </a:r>
            <a:r>
              <a:rPr lang="hr-HR" sz="2400" dirty="0">
                <a:solidFill>
                  <a:schemeClr val="tx2"/>
                </a:solidFill>
              </a:rPr>
              <a:t>(</a:t>
            </a:r>
            <a:r>
              <a:rPr lang="hr-HR" sz="2400" dirty="0" err="1">
                <a:solidFill>
                  <a:schemeClr val="tx2"/>
                </a:solidFill>
              </a:rPr>
              <a:t>kasnolat</a:t>
            </a:r>
            <a:r>
              <a:rPr lang="hr-HR" sz="2400" dirty="0">
                <a:solidFill>
                  <a:schemeClr val="tx2"/>
                </a:solidFill>
              </a:rPr>
              <a:t>. </a:t>
            </a:r>
            <a:r>
              <a:rPr lang="hr-HR" sz="2400" i="1" dirty="0" err="1">
                <a:solidFill>
                  <a:schemeClr val="tx2"/>
                </a:solidFill>
              </a:rPr>
              <a:t>arsenicum</a:t>
            </a:r>
            <a:r>
              <a:rPr lang="hr-HR" sz="2400" dirty="0">
                <a:solidFill>
                  <a:schemeClr val="tx2"/>
                </a:solidFill>
              </a:rPr>
              <a:t> &lt; grč. </a:t>
            </a:r>
            <a:r>
              <a:rPr lang="el-GR" sz="2400" i="1" dirty="0">
                <a:solidFill>
                  <a:schemeClr val="tx2"/>
                </a:solidFill>
              </a:rPr>
              <a:t>ἀρσεν</a:t>
            </a:r>
            <a:r>
              <a:rPr lang="hr-HR" sz="2400" i="1" dirty="0">
                <a:solidFill>
                  <a:schemeClr val="tx2"/>
                </a:solidFill>
              </a:rPr>
              <a:t>ı</a:t>
            </a:r>
            <a:r>
              <a:rPr lang="el-GR" sz="2400" i="1" dirty="0">
                <a:solidFill>
                  <a:schemeClr val="tx2"/>
                </a:solidFill>
              </a:rPr>
              <a:t>ϰόν:</a:t>
            </a:r>
            <a:r>
              <a:rPr lang="el-GR" sz="2400" dirty="0">
                <a:solidFill>
                  <a:schemeClr val="tx2"/>
                </a:solidFill>
              </a:rPr>
              <a:t> </a:t>
            </a:r>
            <a:r>
              <a:rPr lang="hr-HR" sz="2400" dirty="0" err="1">
                <a:solidFill>
                  <a:schemeClr val="tx2"/>
                </a:solidFill>
              </a:rPr>
              <a:t>auripigment</a:t>
            </a:r>
            <a:r>
              <a:rPr lang="hr-HR" sz="2400" dirty="0">
                <a:solidFill>
                  <a:schemeClr val="tx2"/>
                </a:solidFill>
              </a:rPr>
              <a:t>), simbol </a:t>
            </a:r>
            <a:r>
              <a:rPr lang="hr-HR" sz="2400" b="1" dirty="0">
                <a:solidFill>
                  <a:schemeClr val="tx2"/>
                </a:solidFill>
              </a:rPr>
              <a:t>As</a:t>
            </a:r>
            <a:r>
              <a:rPr lang="hr-HR" sz="2400" dirty="0">
                <a:solidFill>
                  <a:schemeClr val="tx2"/>
                </a:solidFill>
              </a:rPr>
              <a:t> </a:t>
            </a:r>
            <a:r>
              <a:rPr lang="hr-HR" sz="2400" i="1" dirty="0">
                <a:solidFill>
                  <a:schemeClr val="tx2"/>
                </a:solidFill>
              </a:rPr>
              <a:t>(</a:t>
            </a:r>
            <a:r>
              <a:rPr lang="hr-HR" sz="2400" i="1" dirty="0" err="1">
                <a:solidFill>
                  <a:schemeClr val="tx2"/>
                </a:solidFill>
              </a:rPr>
              <a:t>arsenum</a:t>
            </a:r>
            <a:r>
              <a:rPr lang="hr-HR" sz="2400" i="1" dirty="0">
                <a:solidFill>
                  <a:schemeClr val="tx2"/>
                </a:solidFill>
              </a:rPr>
              <a:t>),</a:t>
            </a:r>
            <a:r>
              <a:rPr lang="hr-HR" sz="2400" dirty="0">
                <a:solidFill>
                  <a:schemeClr val="tx2"/>
                </a:solidFill>
              </a:rPr>
              <a:t> kemijski element (atomski broj 33, relativna atomska masa 74,92)</a:t>
            </a:r>
            <a:endParaRPr lang="hr-HR" sz="2400" b="1" dirty="0">
              <a:solidFill>
                <a:schemeClr val="tx2"/>
              </a:solidFill>
            </a:endParaRPr>
          </a:p>
          <a:p>
            <a:pPr marL="342900" lvl="0" indent="-342900">
              <a:spcBef>
                <a:spcPct val="20000"/>
              </a:spcBef>
              <a:buFont typeface="Arial" charset="0"/>
              <a:buChar char="•"/>
            </a:pPr>
            <a:r>
              <a:rPr lang="hr-HR" sz="2400" dirty="0">
                <a:solidFill>
                  <a:schemeClr val="tx2"/>
                </a:solidFill>
              </a:rPr>
              <a:t>Postoji u tri alotropske modifikacije: </a:t>
            </a:r>
          </a:p>
          <a:p>
            <a:pPr marL="800100" lvl="1" indent="-342900">
              <a:spcBef>
                <a:spcPct val="20000"/>
              </a:spcBef>
              <a:buFont typeface="Wingdings" panose="05000000000000000000" pitchFamily="2" charset="2"/>
              <a:buChar char="Ø"/>
            </a:pPr>
            <a:r>
              <a:rPr lang="hr-HR" sz="2400" b="1" i="1" dirty="0">
                <a:solidFill>
                  <a:schemeClr val="accent1"/>
                </a:solidFill>
              </a:rPr>
              <a:t>sivi</a:t>
            </a:r>
            <a:r>
              <a:rPr lang="hr-HR" sz="2400" b="1" dirty="0">
                <a:solidFill>
                  <a:schemeClr val="accent1"/>
                </a:solidFill>
              </a:rPr>
              <a:t> </a:t>
            </a:r>
            <a:r>
              <a:rPr lang="hr-HR" sz="2400" b="1" i="1" dirty="0">
                <a:solidFill>
                  <a:schemeClr val="accent1"/>
                </a:solidFill>
              </a:rPr>
              <a:t>arsen</a:t>
            </a:r>
            <a:r>
              <a:rPr lang="hr-HR" sz="2400" b="1" dirty="0">
                <a:solidFill>
                  <a:schemeClr val="accent1"/>
                </a:solidFill>
              </a:rPr>
              <a:t> </a:t>
            </a:r>
            <a:r>
              <a:rPr lang="hr-HR" sz="2400" dirty="0">
                <a:solidFill>
                  <a:schemeClr val="tx2"/>
                </a:solidFill>
              </a:rPr>
              <a:t>nalazi se u prirodi, krt je i metalnoga sjaja, provodi električnu struju; </a:t>
            </a:r>
          </a:p>
          <a:p>
            <a:pPr marL="800100" lvl="1" indent="-342900">
              <a:spcBef>
                <a:spcPct val="20000"/>
              </a:spcBef>
              <a:buFont typeface="Wingdings" panose="05000000000000000000" pitchFamily="2" charset="2"/>
              <a:buChar char="Ø"/>
            </a:pPr>
            <a:r>
              <a:rPr lang="hr-HR" sz="2400" b="1" i="1" dirty="0">
                <a:solidFill>
                  <a:schemeClr val="accent1"/>
                </a:solidFill>
              </a:rPr>
              <a:t>žuti</a:t>
            </a:r>
            <a:r>
              <a:rPr lang="hr-HR" sz="2400" b="1" dirty="0">
                <a:solidFill>
                  <a:schemeClr val="accent1"/>
                </a:solidFill>
              </a:rPr>
              <a:t> </a:t>
            </a:r>
            <a:r>
              <a:rPr lang="hr-HR" sz="2400" b="1" i="1" dirty="0">
                <a:solidFill>
                  <a:schemeClr val="accent1"/>
                </a:solidFill>
              </a:rPr>
              <a:t>arsen</a:t>
            </a:r>
            <a:r>
              <a:rPr lang="hr-HR" sz="2400" b="1" dirty="0">
                <a:solidFill>
                  <a:schemeClr val="accent1"/>
                </a:solidFill>
              </a:rPr>
              <a:t> </a:t>
            </a:r>
            <a:r>
              <a:rPr lang="hr-HR" sz="2400" dirty="0">
                <a:solidFill>
                  <a:schemeClr val="tx2"/>
                </a:solidFill>
              </a:rPr>
              <a:t>dobiva se naglim hlađenjem arsenovih para, mekan je poput voska, nepostojan, ne vodi električnu struju, djelovanjem svjetlosti i topline prelazi u sivu modifikaciju; </a:t>
            </a:r>
          </a:p>
          <a:p>
            <a:pPr marL="800100" lvl="1" indent="-342900">
              <a:spcBef>
                <a:spcPct val="20000"/>
              </a:spcBef>
              <a:buFont typeface="Wingdings" panose="05000000000000000000" pitchFamily="2" charset="2"/>
              <a:buChar char="Ø"/>
            </a:pPr>
            <a:r>
              <a:rPr lang="hr-HR" sz="2400" b="1" i="1" dirty="0">
                <a:solidFill>
                  <a:schemeClr val="accent1"/>
                </a:solidFill>
              </a:rPr>
              <a:t>amorfni</a:t>
            </a:r>
            <a:r>
              <a:rPr lang="hr-HR" sz="2400" b="1" dirty="0">
                <a:solidFill>
                  <a:schemeClr val="accent1"/>
                </a:solidFill>
              </a:rPr>
              <a:t> </a:t>
            </a:r>
            <a:r>
              <a:rPr lang="hr-HR" sz="2400" b="1" i="1" dirty="0">
                <a:solidFill>
                  <a:schemeClr val="accent1"/>
                </a:solidFill>
              </a:rPr>
              <a:t>arsen</a:t>
            </a:r>
            <a:r>
              <a:rPr lang="hr-HR" sz="2400" b="1" dirty="0">
                <a:solidFill>
                  <a:schemeClr val="accent1"/>
                </a:solidFill>
              </a:rPr>
              <a:t> </a:t>
            </a:r>
            <a:r>
              <a:rPr lang="hr-HR" sz="2400" dirty="0">
                <a:solidFill>
                  <a:schemeClr val="tx2"/>
                </a:solidFill>
              </a:rPr>
              <a:t>nastaje kondenzacijom arsenovih para na temperaturi 100 do 200 °C, tvrd je i crna sjaja</a:t>
            </a:r>
          </a:p>
        </p:txBody>
      </p:sp>
      <p:pic>
        <p:nvPicPr>
          <p:cNvPr id="4" name="Slika 3">
            <a:extLst>
              <a:ext uri="{FF2B5EF4-FFF2-40B4-BE49-F238E27FC236}">
                <a16:creationId xmlns="" xmlns:a16="http://schemas.microsoft.com/office/drawing/2014/main" id="{88022DAC-BFC1-4E7D-82C0-DE92062D90BC}"/>
              </a:ext>
            </a:extLst>
          </p:cNvPr>
          <p:cNvPicPr>
            <a:picLocks noChangeAspect="1"/>
          </p:cNvPicPr>
          <p:nvPr/>
        </p:nvPicPr>
        <p:blipFill rotWithShape="1">
          <a:blip r:embed="rId4" cstate="print"/>
          <a:srcRect l="14195" r="12258"/>
          <a:stretch/>
        </p:blipFill>
        <p:spPr>
          <a:xfrm>
            <a:off x="7817485" y="339161"/>
            <a:ext cx="920130" cy="972000"/>
          </a:xfrm>
          <a:prstGeom prst="rect">
            <a:avLst/>
          </a:prstGeom>
        </p:spPr>
      </p:pic>
    </p:spTree>
    <p:extLst>
      <p:ext uri="{BB962C8B-B14F-4D97-AF65-F5344CB8AC3E}">
        <p14:creationId xmlns:p14="http://schemas.microsoft.com/office/powerpoint/2010/main" val="1666414947"/>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a:t>
            </a:r>
            <a:r>
              <a:rPr lang="hr-HR" sz="2800" b="1" dirty="0" smtClean="0">
                <a:solidFill>
                  <a:srgbClr val="1F497D"/>
                </a:solidFill>
                <a:effectLst>
                  <a:glow>
                    <a:srgbClr val="7F7F7F">
                      <a:alpha val="35000"/>
                    </a:srgbClr>
                  </a:glow>
                </a:effectLst>
              </a:rPr>
              <a:t>As </a:t>
            </a:r>
            <a:r>
              <a:rPr lang="hr-HR" sz="2800" b="1" dirty="0">
                <a:solidFill>
                  <a:srgbClr val="1F497D"/>
                </a:solidFill>
                <a:effectLst>
                  <a:glow>
                    <a:srgbClr val="7F7F7F">
                      <a:alpha val="35000"/>
                    </a:srgbClr>
                  </a:glow>
                </a:effectLst>
              </a:rPr>
              <a:t>– KEMIZAM NASTANKA I RAZGRADNJE </a:t>
            </a:r>
            <a:endParaRPr lang="hr-HR" sz="2800" b="1" dirty="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29" name="Group 28"/>
          <p:cNvGrpSpPr/>
          <p:nvPr/>
        </p:nvGrpSpPr>
        <p:grpSpPr>
          <a:xfrm>
            <a:off x="685800" y="1510748"/>
            <a:ext cx="8254529" cy="3946003"/>
            <a:chOff x="685800" y="1510748"/>
            <a:chExt cx="8254529" cy="3946003"/>
          </a:xfrm>
        </p:grpSpPr>
        <p:grpSp>
          <p:nvGrpSpPr>
            <p:cNvPr id="20" name="Group 19"/>
            <p:cNvGrpSpPr/>
            <p:nvPr/>
          </p:nvGrpSpPr>
          <p:grpSpPr>
            <a:xfrm>
              <a:off x="3379304" y="1510748"/>
              <a:ext cx="2375452" cy="795130"/>
              <a:chOff x="3379304" y="1510748"/>
              <a:chExt cx="2375452" cy="795130"/>
            </a:xfrm>
          </p:grpSpPr>
          <p:sp>
            <p:nvSpPr>
              <p:cNvPr id="3" name="Rectangle 2"/>
              <p:cNvSpPr/>
              <p:nvPr/>
            </p:nvSpPr>
            <p:spPr>
              <a:xfrm>
                <a:off x="3379304" y="1510748"/>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577587" y="1677480"/>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izvori arsena</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6" name="Group 15"/>
            <p:cNvGrpSpPr/>
            <p:nvPr/>
          </p:nvGrpSpPr>
          <p:grpSpPr>
            <a:xfrm>
              <a:off x="896685" y="2905466"/>
              <a:ext cx="2375452" cy="795130"/>
              <a:chOff x="936502" y="2597426"/>
              <a:chExt cx="2375452" cy="795130"/>
            </a:xfrm>
          </p:grpSpPr>
          <p:sp>
            <p:nvSpPr>
              <p:cNvPr id="14" name="Rectangle 13"/>
              <p:cNvSpPr/>
              <p:nvPr/>
            </p:nvSpPr>
            <p:spPr>
              <a:xfrm>
                <a:off x="936502"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174080" y="2764158"/>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prirodni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9" name="Group 18"/>
            <p:cNvGrpSpPr/>
            <p:nvPr/>
          </p:nvGrpSpPr>
          <p:grpSpPr>
            <a:xfrm>
              <a:off x="5477883" y="2905466"/>
              <a:ext cx="2375452" cy="795130"/>
              <a:chOff x="4734339" y="2597426"/>
              <a:chExt cx="2375452" cy="795130"/>
            </a:xfrm>
          </p:grpSpPr>
          <p:sp>
            <p:nvSpPr>
              <p:cNvPr id="15" name="Rectangle 14"/>
              <p:cNvSpPr/>
              <p:nvPr/>
            </p:nvSpPr>
            <p:spPr>
              <a:xfrm>
                <a:off x="4734339"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4971917" y="2757532"/>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antropogeni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cxnSp>
          <p:nvCxnSpPr>
            <p:cNvPr id="22" name="Straight Arrow Connector 21"/>
            <p:cNvCxnSpPr/>
            <p:nvPr/>
          </p:nvCxnSpPr>
          <p:spPr>
            <a:xfrm flipH="1">
              <a:off x="1729409" y="2077278"/>
              <a:ext cx="1470991" cy="65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844209" y="2077278"/>
              <a:ext cx="1152939" cy="745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85800" y="3933256"/>
              <a:ext cx="3184162" cy="1015663"/>
            </a:xfrm>
            <a:prstGeom prst="rect">
              <a:avLst/>
            </a:prstGeom>
            <a:noFill/>
          </p:spPr>
          <p:txBody>
            <a:bodyPr wrap="square" rtlCol="0">
              <a:spAutoFit/>
            </a:bodyPr>
            <a:lstStyle/>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vulkani</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šumski požari</a:t>
              </a:r>
            </a:p>
            <a:p>
              <a:pPr marL="342900" indent="-342900">
                <a:buFont typeface="Wingdings" panose="05000000000000000000" pitchFamily="2" charset="2"/>
                <a:buChar char="Ø"/>
              </a:pPr>
              <a:r>
                <a:rPr lang="hr-HR" sz="20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resuspendirana</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prašina</a:t>
              </a:r>
              <a:endParaRPr lang="en-GB"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1" name="TextBox 30"/>
            <p:cNvSpPr txBox="1"/>
            <p:nvPr/>
          </p:nvSpPr>
          <p:spPr>
            <a:xfrm>
              <a:off x="5053966" y="3825535"/>
              <a:ext cx="3886363" cy="1631216"/>
            </a:xfrm>
            <a:prstGeom prst="rect">
              <a:avLst/>
            </a:prstGeom>
            <a:noFill/>
          </p:spPr>
          <p:txBody>
            <a:bodyPr wrap="square" rtlCol="0">
              <a:spAutoFit/>
            </a:bodyPr>
            <a:lstStyle/>
            <a:p>
              <a:pPr marL="342900" indent="-342900">
                <a:buFont typeface="Wingdings" panose="05000000000000000000" pitchFamily="2" charset="2"/>
                <a:buChar char="Ø"/>
              </a:pP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izgaranje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fosilnih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goriva</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rudarenje</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talionice metala</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paljivanja</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komunalnog</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otpada</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sagorijevanje ugljena</a:t>
              </a:r>
            </a:p>
          </p:txBody>
        </p:sp>
      </p:grpSp>
      <p:pic>
        <p:nvPicPr>
          <p:cNvPr id="107522" name="Picture 2" descr="Slikovni rezultat za arsenic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21" t="2578" r="2680" b="9037"/>
          <a:stretch/>
        </p:blipFill>
        <p:spPr bwMode="auto">
          <a:xfrm>
            <a:off x="7960937" y="437322"/>
            <a:ext cx="979392"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698315"/>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METALI U LEBDEĆIM ČESTICAMA</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chemeClr val="tx1">
                  <a:lumMod val="65000"/>
                  <a:lumOff val="35000"/>
                </a:schemeClr>
              </a:solidFill>
              <a:effectLst>
                <a:glow>
                  <a:srgbClr val="7F7F7F">
                    <a:alpha val="20000"/>
                  </a:srgbClr>
                </a:glow>
              </a:effectLst>
            </a:endParaRP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19" name="Title 1"/>
          <p:cNvSpPr>
            <a:spLocks/>
          </p:cNvSpPr>
          <p:nvPr/>
        </p:nvSpPr>
        <p:spPr bwMode="auto">
          <a:xfrm>
            <a:off x="593834" y="4398388"/>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err="1" smtClean="0">
                <a:solidFill>
                  <a:srgbClr val="7F7F7F"/>
                </a:solidFill>
              </a:rPr>
              <a:t>Dr</a:t>
            </a:r>
            <a:r>
              <a:rPr lang="hr-HR" b="1" dirty="0" smtClean="0">
                <a:solidFill>
                  <a:srgbClr val="7F7F7F"/>
                </a:solidFill>
              </a:rPr>
              <a:t>. </a:t>
            </a:r>
            <a:r>
              <a:rPr lang="hr-HR" b="1" dirty="0" err="1" smtClean="0">
                <a:solidFill>
                  <a:srgbClr val="7F7F7F"/>
                </a:solidFill>
              </a:rPr>
              <a:t>sc</a:t>
            </a:r>
            <a:r>
              <a:rPr lang="hr-HR" b="1" dirty="0" smtClean="0">
                <a:solidFill>
                  <a:srgbClr val="7F7F7F"/>
                </a:solidFill>
              </a:rPr>
              <a:t>. Krešimir Šega, </a:t>
            </a:r>
            <a:r>
              <a:rPr lang="hr-HR" b="1" dirty="0" err="1" smtClean="0">
                <a:solidFill>
                  <a:srgbClr val="7F7F7F"/>
                </a:solidFill>
              </a:rPr>
              <a:t>dipl</a:t>
            </a:r>
            <a:r>
              <a:rPr lang="hr-HR" b="1" dirty="0" smtClean="0">
                <a:solidFill>
                  <a:srgbClr val="7F7F7F"/>
                </a:solidFill>
              </a:rPr>
              <a:t>. ing. </a:t>
            </a:r>
            <a:r>
              <a:rPr lang="hr-HR" b="1" dirty="0" err="1" smtClean="0">
                <a:solidFill>
                  <a:srgbClr val="7F7F7F"/>
                </a:solidFill>
              </a:rPr>
              <a:t>fiz</a:t>
            </a:r>
            <a:r>
              <a:rPr lang="hr-HR" b="1" dirty="0" smtClean="0">
                <a:solidFill>
                  <a:srgbClr val="7F7F7F"/>
                </a:solidFill>
              </a:rPr>
              <a:t>.</a:t>
            </a:r>
          </a:p>
          <a:p>
            <a:pPr algn="ctr"/>
            <a:r>
              <a:rPr lang="hr-HR" sz="1400" b="1" dirty="0" smtClean="0">
                <a:solidFill>
                  <a:srgbClr val="7F7F7F"/>
                </a:solidFill>
                <a:effectLst>
                  <a:glow>
                    <a:srgbClr val="7F7F7F">
                      <a:alpha val="20000"/>
                    </a:srgbClr>
                  </a:glow>
                </a:effectLst>
              </a:rPr>
              <a:t>(Jedinica za higijenu okoline, IMI-Zagreb, u mirovini)</a:t>
            </a:r>
            <a:endParaRPr lang="hr-HR" sz="1400" b="1" dirty="0">
              <a:solidFill>
                <a:schemeClr val="tx1">
                  <a:lumMod val="65000"/>
                  <a:lumOff val="35000"/>
                </a:schemeClr>
              </a:solidFill>
              <a:effectLst>
                <a:glow>
                  <a:srgbClr val="7F7F7F">
                    <a:alpha val="20000"/>
                  </a:srgbClr>
                </a:glow>
              </a:effectLst>
            </a:endParaRPr>
          </a:p>
        </p:txBody>
      </p:sp>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39148" y="493713"/>
            <a:ext cx="9004852"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As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Raspodjela As po frakcijama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4" name="Slika 8">
            <a:extLst>
              <a:ext uri="{FF2B5EF4-FFF2-40B4-BE49-F238E27FC236}">
                <a16:creationId xmlns="" xmlns:a16="http://schemas.microsoft.com/office/drawing/2014/main" id="{9A2D656F-0CAD-4316-AC0E-CA3F3574C960}"/>
              </a:ext>
            </a:extLst>
          </p:cNvPr>
          <p:cNvPicPr>
            <a:picLocks noChangeAspect="1"/>
          </p:cNvPicPr>
          <p:nvPr/>
        </p:nvPicPr>
        <p:blipFill rotWithShape="1">
          <a:blip r:embed="rId5" cstate="print"/>
          <a:srcRect l="10243" t="7622" r="10733" b="6525"/>
          <a:stretch/>
        </p:blipFill>
        <p:spPr>
          <a:xfrm>
            <a:off x="8023170" y="373555"/>
            <a:ext cx="894683" cy="972000"/>
          </a:xfrm>
          <a:prstGeom prst="rect">
            <a:avLst/>
          </a:prstGeom>
        </p:spPr>
      </p:pic>
      <p:pic>
        <p:nvPicPr>
          <p:cNvPr id="9523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918" y="1784749"/>
            <a:ext cx="7704593" cy="426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615337" y="5953338"/>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151178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8904" y="493713"/>
            <a:ext cx="896509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As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4210" name="Picture 2" descr="Slikovni rezultat za arsenic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53" t="2584" r="2797" b="8527"/>
          <a:stretch/>
        </p:blipFill>
        <p:spPr bwMode="auto">
          <a:xfrm>
            <a:off x="8023170" y="348527"/>
            <a:ext cx="962813" cy="972000"/>
          </a:xfrm>
          <a:prstGeom prst="rect">
            <a:avLst/>
          </a:prstGeom>
          <a:noFill/>
          <a:extLst>
            <a:ext uri="{909E8E84-426E-40DD-AFC4-6F175D3DCCD1}">
              <a14:hiddenFill xmlns:a14="http://schemas.microsoft.com/office/drawing/2010/main">
                <a:solidFill>
                  <a:srgbClr val="FFFFFF"/>
                </a:solidFill>
              </a14:hiddenFill>
            </a:ext>
          </a:extLst>
        </p:spPr>
      </p:pic>
      <p:pic>
        <p:nvPicPr>
          <p:cNvPr id="942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2975" y="1868881"/>
            <a:ext cx="518160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9906988"/>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9574" y="493713"/>
            <a:ext cx="907442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As – </a:t>
            </a:r>
            <a:r>
              <a:rPr lang="hr-HR" sz="2600" b="1" dirty="0">
                <a:solidFill>
                  <a:schemeClr val="tx2"/>
                </a:solidFill>
                <a:effectLst>
                  <a:glow>
                    <a:srgbClr val="7F7F7F">
                      <a:alpha val="35000"/>
                    </a:srgbClr>
                  </a:glow>
                </a:effectLst>
              </a:rPr>
              <a:t>TOKSIKOLOŠKI I 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57C4B3A8-9556-43C8-B2D6-6699D56215CF}"/>
              </a:ext>
            </a:extLst>
          </p:cNvPr>
          <p:cNvSpPr/>
          <p:nvPr/>
        </p:nvSpPr>
        <p:spPr>
          <a:xfrm>
            <a:off x="838200" y="1905000"/>
            <a:ext cx="7489371" cy="29391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hr-HR"/>
          </a:p>
        </p:txBody>
      </p:sp>
      <p:sp>
        <p:nvSpPr>
          <p:cNvPr id="3" name="TekstniOkvir 2">
            <a:extLst>
              <a:ext uri="{FF2B5EF4-FFF2-40B4-BE49-F238E27FC236}">
                <a16:creationId xmlns="" xmlns:a16="http://schemas.microsoft.com/office/drawing/2014/main" id="{CDAD1F4C-3C2C-41EF-A369-82297A4F1101}"/>
              </a:ext>
            </a:extLst>
          </p:cNvPr>
          <p:cNvSpPr txBox="1"/>
          <p:nvPr/>
        </p:nvSpPr>
        <p:spPr>
          <a:xfrm>
            <a:off x="1066800" y="2242457"/>
            <a:ext cx="6956370" cy="2308324"/>
          </a:xfrm>
          <a:prstGeom prst="rect">
            <a:avLst/>
          </a:prstGeom>
          <a:noFill/>
        </p:spPr>
        <p:txBody>
          <a:bodyPr wrap="square" rtlCol="0">
            <a:spAutoFit/>
          </a:bodyPr>
          <a:lstStyle/>
          <a:p>
            <a:pPr algn="ctr"/>
            <a:r>
              <a:rPr lang="hr-HR" sz="3600" b="1" spc="50" dirty="0">
                <a:ln w="0"/>
                <a:solidFill>
                  <a:schemeClr val="bg2"/>
                </a:solidFill>
                <a:effectLst>
                  <a:innerShdw blurRad="63500" dist="50800" dir="13500000">
                    <a:srgbClr val="000000">
                      <a:alpha val="50000"/>
                    </a:srgbClr>
                  </a:innerShdw>
                </a:effectLst>
              </a:rPr>
              <a:t>Granična vrijednost (GV) s vremenom usrednjavanja od jedne kalendarske godine za </a:t>
            </a:r>
          </a:p>
          <a:p>
            <a:pPr algn="ctr"/>
            <a:r>
              <a:rPr lang="hr-HR" sz="3600" b="1" spc="50" dirty="0">
                <a:ln w="0"/>
                <a:solidFill>
                  <a:schemeClr val="bg2"/>
                </a:solidFill>
                <a:effectLst>
                  <a:innerShdw blurRad="63500" dist="50800" dir="13500000">
                    <a:srgbClr val="000000">
                      <a:alpha val="50000"/>
                    </a:srgbClr>
                  </a:innerShdw>
                </a:effectLst>
              </a:rPr>
              <a:t>As u PM</a:t>
            </a:r>
            <a:r>
              <a:rPr lang="hr-HR" sz="3600" b="1" spc="50" baseline="-25000" dirty="0">
                <a:ln w="0"/>
                <a:solidFill>
                  <a:schemeClr val="bg2"/>
                </a:solidFill>
                <a:effectLst>
                  <a:innerShdw blurRad="63500" dist="50800" dir="13500000">
                    <a:srgbClr val="000000">
                      <a:alpha val="50000"/>
                    </a:srgbClr>
                  </a:innerShdw>
                </a:effectLst>
              </a:rPr>
              <a:t>10</a:t>
            </a:r>
            <a:r>
              <a:rPr lang="hr-HR" sz="3600" b="1" spc="50" dirty="0">
                <a:ln w="0"/>
                <a:solidFill>
                  <a:schemeClr val="bg2"/>
                </a:solidFill>
                <a:effectLst>
                  <a:innerShdw blurRad="63500" dist="50800" dir="13500000">
                    <a:srgbClr val="000000">
                      <a:alpha val="50000"/>
                    </a:srgbClr>
                  </a:innerShdw>
                </a:effectLst>
              </a:rPr>
              <a:t> je </a:t>
            </a:r>
            <a:r>
              <a:rPr lang="hr-HR" sz="3600" b="1" spc="50" dirty="0">
                <a:ln w="0"/>
                <a:solidFill>
                  <a:schemeClr val="tx2"/>
                </a:solidFill>
                <a:effectLst>
                  <a:innerShdw blurRad="63500" dist="50800" dir="13500000">
                    <a:srgbClr val="000000">
                      <a:alpha val="50000"/>
                    </a:srgbClr>
                  </a:innerShdw>
                </a:effectLst>
              </a:rPr>
              <a:t>6 </a:t>
            </a:r>
            <a:r>
              <a:rPr lang="hr-HR" sz="3600" b="1" spc="50" dirty="0" err="1">
                <a:ln w="0"/>
                <a:solidFill>
                  <a:schemeClr val="tx2"/>
                </a:solidFill>
                <a:effectLst>
                  <a:innerShdw blurRad="63500" dist="50800" dir="13500000">
                    <a:srgbClr val="000000">
                      <a:alpha val="50000"/>
                    </a:srgbClr>
                  </a:innerShdw>
                </a:effectLst>
              </a:rPr>
              <a:t>ng</a:t>
            </a:r>
            <a:r>
              <a:rPr lang="hr-HR" sz="3600" b="1" spc="50" dirty="0">
                <a:ln w="0"/>
                <a:solidFill>
                  <a:schemeClr val="tx2"/>
                </a:solidFill>
                <a:effectLst>
                  <a:innerShdw blurRad="63500" dist="50800" dir="13500000">
                    <a:srgbClr val="000000">
                      <a:alpha val="50000"/>
                    </a:srgbClr>
                  </a:innerShdw>
                </a:effectLst>
              </a:rPr>
              <a:t>/m</a:t>
            </a:r>
            <a:r>
              <a:rPr lang="hr-HR" sz="3600" b="1" spc="50" baseline="30000" dirty="0">
                <a:ln w="0"/>
                <a:solidFill>
                  <a:schemeClr val="tx2"/>
                </a:solidFill>
                <a:effectLst>
                  <a:innerShdw blurRad="63500" dist="50800" dir="13500000">
                    <a:srgbClr val="000000">
                      <a:alpha val="50000"/>
                    </a:srgbClr>
                  </a:innerShdw>
                </a:effectLst>
              </a:rPr>
              <a:t>3</a:t>
            </a: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0390" y="448320"/>
            <a:ext cx="972000"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80416"/>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09809" y="493713"/>
            <a:ext cx="9034191"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rgbClr val="1F497D"/>
                </a:solidFill>
                <a:effectLst>
                  <a:glow>
                    <a:srgbClr val="7F7F7F">
                      <a:alpha val="35000"/>
                    </a:srgbClr>
                  </a:glow>
                </a:effectLst>
              </a:rPr>
              <a:t>2.4 </a:t>
            </a:r>
            <a:r>
              <a:rPr lang="hr-HR" sz="2800" b="1" dirty="0">
                <a:solidFill>
                  <a:srgbClr val="1F497D"/>
                </a:solidFill>
                <a:effectLst>
                  <a:glow>
                    <a:srgbClr val="7F7F7F">
                      <a:alpha val="35000"/>
                    </a:srgbClr>
                  </a:glow>
                </a:effectLst>
              </a:rPr>
              <a:t>As – </a:t>
            </a:r>
            <a:r>
              <a:rPr lang="hr-HR" sz="2600" b="1" dirty="0">
                <a:solidFill>
                  <a:srgbClr val="1F497D"/>
                </a:solidFill>
                <a:effectLst>
                  <a:glow>
                    <a:srgbClr val="7F7F7F">
                      <a:alpha val="35000"/>
                    </a:srgbClr>
                  </a:glow>
                </a:effectLst>
              </a:rPr>
              <a:t>TOKSIKOLOŠKI I JAVNOZDRAVSTVENI ASPEKTI</a:t>
            </a:r>
            <a:endParaRPr lang="hr-HR" sz="2600" b="1" dirty="0">
              <a:solidFill>
                <a:schemeClr val="tx2"/>
              </a:solidFill>
              <a:effectLst>
                <a:glow>
                  <a:srgbClr val="7F7F7F">
                    <a:alpha val="35000"/>
                  </a:srgbClr>
                </a:glow>
              </a:effectLst>
            </a:endParaRPr>
          </a:p>
        </p:txBody>
      </p:sp>
      <p:sp>
        <p:nvSpPr>
          <p:cNvPr id="9" name="Content Placeholder 8"/>
          <p:cNvSpPr>
            <a:spLocks/>
          </p:cNvSpPr>
          <p:nvPr/>
        </p:nvSpPr>
        <p:spPr bwMode="auto">
          <a:xfrm>
            <a:off x="109809" y="1323386"/>
            <a:ext cx="28460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20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a:extLst>
              <a:ext uri="{FF2B5EF4-FFF2-40B4-BE49-F238E27FC236}">
                <a16:creationId xmlns="" xmlns:a16="http://schemas.microsoft.com/office/drawing/2014/main" id="{60B49234-E54A-4CD7-A724-4D03A6D6A979}"/>
              </a:ext>
            </a:extLst>
          </p:cNvPr>
          <p:cNvSpPr>
            <a:spLocks/>
          </p:cNvSpPr>
          <p:nvPr/>
        </p:nvSpPr>
        <p:spPr bwMode="auto">
          <a:xfrm>
            <a:off x="6283716" y="1323385"/>
            <a:ext cx="2860284" cy="5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1600" b="1" dirty="0">
              <a:solidFill>
                <a:schemeClr val="tx2"/>
              </a:solidFill>
            </a:endParaRPr>
          </a:p>
        </p:txBody>
      </p:sp>
      <p:pic>
        <p:nvPicPr>
          <p:cNvPr id="4" name="Slika 3">
            <a:extLst>
              <a:ext uri="{FF2B5EF4-FFF2-40B4-BE49-F238E27FC236}">
                <a16:creationId xmlns="" xmlns:a16="http://schemas.microsoft.com/office/drawing/2014/main" id="{FD5F6E89-DD85-4978-B7CE-4CDC252C8A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851" y="1431355"/>
            <a:ext cx="7039319" cy="4695360"/>
          </a:xfrm>
          <a:prstGeom prst="rect">
            <a:avLst/>
          </a:prstGeom>
        </p:spPr>
      </p:pic>
      <p:pic>
        <p:nvPicPr>
          <p:cNvPr id="92162" name="Picture 2" descr="Slikovni rezultat za arsenic periodic table symbo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290" t="26182" r="29098" b="29740"/>
          <a:stretch/>
        </p:blipFill>
        <p:spPr bwMode="auto">
          <a:xfrm>
            <a:off x="8160212" y="351386"/>
            <a:ext cx="983788"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580571"/>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55575" y="493713"/>
            <a:ext cx="8988425"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rgbClr val="1F497D"/>
                </a:solidFill>
                <a:effectLst>
                  <a:glow>
                    <a:srgbClr val="7F7F7F">
                      <a:alpha val="35000"/>
                    </a:srgbClr>
                  </a:glow>
                </a:effectLst>
              </a:rPr>
              <a:t>2.4 </a:t>
            </a:r>
            <a:r>
              <a:rPr lang="hr-HR" sz="2800" b="1" dirty="0">
                <a:solidFill>
                  <a:srgbClr val="1F497D"/>
                </a:solidFill>
                <a:effectLst>
                  <a:glow>
                    <a:srgbClr val="7F7F7F">
                      <a:alpha val="35000"/>
                    </a:srgbClr>
                  </a:glow>
                </a:effectLst>
              </a:rPr>
              <a:t>As – </a:t>
            </a:r>
            <a:r>
              <a:rPr lang="hr-HR" sz="2600" b="1" dirty="0">
                <a:solidFill>
                  <a:srgbClr val="1F497D"/>
                </a:solidFill>
                <a:effectLst>
                  <a:glow>
                    <a:srgbClr val="7F7F7F">
                      <a:alpha val="35000"/>
                    </a:srgbClr>
                  </a:glow>
                </a:effectLst>
              </a:rPr>
              <a:t>TOKSIKOLOŠKI I JAVNOZDRAVSTVENI ASPEKTI</a:t>
            </a:r>
            <a:endParaRPr lang="hr-HR" sz="2600" b="1" dirty="0">
              <a:solidFill>
                <a:schemeClr val="tx2"/>
              </a:solidFill>
              <a:effectLst>
                <a:glow>
                  <a:srgbClr val="7F7F7F">
                    <a:alpha val="35000"/>
                  </a:srgbClr>
                </a:glow>
              </a:effectLst>
            </a:endParaRPr>
          </a:p>
        </p:txBody>
      </p:sp>
      <p:sp>
        <p:nvSpPr>
          <p:cNvPr id="9" name="Content Placeholder 8"/>
          <p:cNvSpPr>
            <a:spLocks/>
          </p:cNvSpPr>
          <p:nvPr/>
        </p:nvSpPr>
        <p:spPr bwMode="auto">
          <a:xfrm>
            <a:off x="109809" y="1323386"/>
            <a:ext cx="28460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20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a:extLst>
              <a:ext uri="{FF2B5EF4-FFF2-40B4-BE49-F238E27FC236}">
                <a16:creationId xmlns="" xmlns:a16="http://schemas.microsoft.com/office/drawing/2014/main" id="{60B49234-E54A-4CD7-A724-4D03A6D6A979}"/>
              </a:ext>
            </a:extLst>
          </p:cNvPr>
          <p:cNvSpPr>
            <a:spLocks/>
          </p:cNvSpPr>
          <p:nvPr/>
        </p:nvSpPr>
        <p:spPr bwMode="auto">
          <a:xfrm>
            <a:off x="6283716" y="1323385"/>
            <a:ext cx="2860284" cy="5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1600" b="1" dirty="0">
              <a:solidFill>
                <a:schemeClr val="tx2"/>
              </a:solidFill>
            </a:endParaRPr>
          </a:p>
        </p:txBody>
      </p:sp>
      <p:pic>
        <p:nvPicPr>
          <p:cNvPr id="4" name="Slika 3">
            <a:extLst>
              <a:ext uri="{FF2B5EF4-FFF2-40B4-BE49-F238E27FC236}">
                <a16:creationId xmlns="" xmlns:a16="http://schemas.microsoft.com/office/drawing/2014/main" id="{DD457295-0265-47B0-B105-C8C506D5DB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3100" y="1585823"/>
            <a:ext cx="6076950" cy="4562475"/>
          </a:xfrm>
          <a:prstGeom prst="rect">
            <a:avLst/>
          </a:prstGeom>
        </p:spPr>
      </p:pic>
      <p:pic>
        <p:nvPicPr>
          <p:cNvPr id="91138" name="Picture 2" descr="Povezana sli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2001" y="462166"/>
            <a:ext cx="971999" cy="97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74873" y="2582545"/>
            <a:ext cx="2297387" cy="20076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hr-HR" sz="2800" b="1" dirty="0">
                <a:solidFill>
                  <a:srgbClr val="FF0000"/>
                </a:solidFill>
                <a:effectLst>
                  <a:outerShdw blurRad="38100" dist="38100" dir="2700000" algn="tl">
                    <a:srgbClr val="000000">
                      <a:alpha val="43137"/>
                    </a:srgbClr>
                  </a:outerShdw>
                </a:effectLst>
              </a:rPr>
              <a:t>IARC</a:t>
            </a:r>
            <a:r>
              <a:rPr lang="hr-HR" sz="2800" b="1" dirty="0">
                <a:solidFill>
                  <a:prstClr val="white"/>
                </a:solidFill>
                <a:effectLst>
                  <a:outerShdw blurRad="38100" dist="38100" dir="2700000" algn="tl">
                    <a:srgbClr val="000000">
                      <a:alpha val="43137"/>
                    </a:srgbClr>
                  </a:outerShdw>
                </a:effectLst>
              </a:rPr>
              <a:t> -  </a:t>
            </a:r>
            <a:r>
              <a:rPr lang="vi-VN" sz="2800" b="1" dirty="0">
                <a:solidFill>
                  <a:prstClr val="white"/>
                </a:solidFill>
                <a:effectLst>
                  <a:outerShdw blurRad="38100" dist="38100" dir="2700000" algn="tl">
                    <a:srgbClr val="000000">
                      <a:alpha val="43137"/>
                    </a:srgbClr>
                  </a:outerShdw>
                </a:effectLst>
              </a:rPr>
              <a:t>skupina </a:t>
            </a:r>
            <a:r>
              <a:rPr lang="vi-VN" sz="2800" b="1" dirty="0">
                <a:solidFill>
                  <a:srgbClr val="FF0000"/>
                </a:solidFill>
                <a:effectLst>
                  <a:outerShdw blurRad="38100" dist="38100" dir="2700000" algn="tl">
                    <a:srgbClr val="000000">
                      <a:alpha val="43137"/>
                    </a:srgbClr>
                  </a:outerShdw>
                </a:effectLst>
              </a:rPr>
              <a:t>1</a:t>
            </a:r>
            <a:r>
              <a:rPr lang="vi-VN" sz="2800" b="1" dirty="0">
                <a:solidFill>
                  <a:prstClr val="white"/>
                </a:solidFill>
                <a:effectLst>
                  <a:outerShdw blurRad="38100" dist="38100" dir="2700000" algn="tl">
                    <a:srgbClr val="000000">
                      <a:alpha val="43137"/>
                    </a:srgbClr>
                  </a:outerShdw>
                </a:effectLst>
              </a:rPr>
              <a:t> </a:t>
            </a:r>
            <a:r>
              <a:rPr lang="vi-VN" sz="2400" b="1" dirty="0">
                <a:solidFill>
                  <a:prstClr val="white"/>
                </a:solidFill>
                <a:effectLst>
                  <a:outerShdw blurRad="38100" dist="38100" dir="2700000" algn="tl">
                    <a:srgbClr val="000000">
                      <a:alpha val="43137"/>
                    </a:srgbClr>
                  </a:outerShdw>
                </a:effectLst>
              </a:rPr>
              <a:t>– kancerogeni spojevi za ljude </a:t>
            </a:r>
            <a:endParaRPr lang="en-GB" sz="24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01641488"/>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3825" y="493713"/>
            <a:ext cx="9020175"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a:solidFill>
                  <a:schemeClr val="tx2"/>
                </a:solidFill>
                <a:effectLst>
                  <a:glow>
                    <a:srgbClr val="7F7F7F">
                      <a:alpha val="35000"/>
                    </a:srgbClr>
                  </a:glow>
                </a:effectLst>
              </a:rPr>
              <a:t> 2.1  Ni – KEMIJSKE KARAKTERISTIKE </a:t>
            </a:r>
            <a:endParaRPr lang="hr-HR" sz="2800" b="1" dirty="0">
              <a:solidFill>
                <a:schemeClr val="tx2"/>
              </a:solidFill>
              <a:effectLst>
                <a:glow>
                  <a:srgbClr val="7F7F7F">
                    <a:alpha val="35000"/>
                  </a:srgbClr>
                </a:glow>
              </a:effectLst>
            </a:endParaRP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Content Placeholder 8">
            <a:extLst>
              <a:ext uri="{FF2B5EF4-FFF2-40B4-BE49-F238E27FC236}">
                <a16:creationId xmlns="" xmlns:a16="http://schemas.microsoft.com/office/drawing/2014/main" id="{670EB7F4-08A5-4004-9C80-44480AFA5313}"/>
              </a:ext>
            </a:extLst>
          </p:cNvPr>
          <p:cNvSpPr>
            <a:spLocks/>
          </p:cNvSpPr>
          <p:nvPr/>
        </p:nvSpPr>
        <p:spPr bwMode="auto">
          <a:xfrm>
            <a:off x="123825" y="1311161"/>
            <a:ext cx="8696325"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400" b="1" dirty="0">
                <a:solidFill>
                  <a:srgbClr val="1F497D"/>
                </a:solidFill>
              </a:rPr>
              <a:t>NIKAL (</a:t>
            </a:r>
            <a:r>
              <a:rPr lang="hr-HR" sz="2400" b="1" dirty="0" smtClean="0">
                <a:solidFill>
                  <a:srgbClr val="1F497D"/>
                </a:solidFill>
              </a:rPr>
              <a:t>Ni)</a:t>
            </a:r>
          </a:p>
          <a:p>
            <a:pPr marL="342900" lvl="0" indent="-342900">
              <a:spcBef>
                <a:spcPct val="20000"/>
              </a:spcBef>
              <a:buFont typeface="Arial" charset="0"/>
              <a:buChar char="•"/>
            </a:pPr>
            <a:endParaRPr lang="hr-HR" sz="2000" b="1" dirty="0" smtClean="0">
              <a:solidFill>
                <a:schemeClr val="tx2"/>
              </a:solidFill>
            </a:endParaRPr>
          </a:p>
          <a:p>
            <a:pPr marL="342900" lvl="0" indent="-342900">
              <a:spcBef>
                <a:spcPct val="20000"/>
              </a:spcBef>
              <a:buFont typeface="Arial" charset="0"/>
              <a:buChar char="•"/>
            </a:pPr>
            <a:r>
              <a:rPr lang="hr-HR" sz="2000" b="1" dirty="0" smtClean="0">
                <a:solidFill>
                  <a:schemeClr val="tx2"/>
                </a:solidFill>
              </a:rPr>
              <a:t>nikal </a:t>
            </a:r>
            <a:r>
              <a:rPr lang="hr-HR" sz="2000" b="1" dirty="0">
                <a:solidFill>
                  <a:schemeClr val="tx2"/>
                </a:solidFill>
              </a:rPr>
              <a:t>(šved. </a:t>
            </a:r>
            <a:r>
              <a:rPr lang="hr-HR" sz="2000" b="1" i="1" dirty="0" err="1">
                <a:solidFill>
                  <a:schemeClr val="tx2">
                    <a:lumMod val="60000"/>
                    <a:lumOff val="40000"/>
                  </a:schemeClr>
                </a:solidFill>
              </a:rPr>
              <a:t>nickel</a:t>
            </a:r>
            <a:r>
              <a:rPr lang="hr-HR" sz="2000" b="1" i="1" dirty="0">
                <a:solidFill>
                  <a:schemeClr val="tx2"/>
                </a:solidFill>
              </a:rPr>
              <a:t>, </a:t>
            </a:r>
            <a:r>
              <a:rPr lang="hr-HR" sz="2000" b="1" dirty="0">
                <a:solidFill>
                  <a:schemeClr val="tx2"/>
                </a:solidFill>
              </a:rPr>
              <a:t>skraćeno od </a:t>
            </a:r>
            <a:r>
              <a:rPr lang="hr-HR" sz="2000" b="1" i="1" dirty="0" err="1">
                <a:solidFill>
                  <a:schemeClr val="tx2">
                    <a:lumMod val="60000"/>
                    <a:lumOff val="40000"/>
                  </a:schemeClr>
                </a:solidFill>
              </a:rPr>
              <a:t>kopparnickel</a:t>
            </a:r>
            <a:r>
              <a:rPr lang="hr-HR" sz="2000" b="1" dirty="0">
                <a:solidFill>
                  <a:schemeClr val="tx2"/>
                </a:solidFill>
              </a:rPr>
              <a:t> </a:t>
            </a:r>
            <a:r>
              <a:rPr lang="hr-HR" sz="2000" b="1" dirty="0" smtClean="0">
                <a:solidFill>
                  <a:schemeClr val="tx2"/>
                </a:solidFill>
              </a:rPr>
              <a:t>,</a:t>
            </a:r>
            <a:r>
              <a:rPr lang="hr-HR" sz="2000" b="1" dirty="0">
                <a:solidFill>
                  <a:schemeClr val="tx2"/>
                </a:solidFill>
              </a:rPr>
              <a:t> njem. </a:t>
            </a:r>
            <a:r>
              <a:rPr lang="hr-HR" sz="2000" b="1" i="1" dirty="0" err="1">
                <a:solidFill>
                  <a:schemeClr val="tx2">
                    <a:lumMod val="60000"/>
                    <a:lumOff val="40000"/>
                  </a:schemeClr>
                </a:solidFill>
              </a:rPr>
              <a:t>Kupfernickel</a:t>
            </a:r>
            <a:r>
              <a:rPr lang="hr-HR" sz="2000" b="1" i="1" dirty="0">
                <a:solidFill>
                  <a:schemeClr val="tx2"/>
                </a:solidFill>
              </a:rPr>
              <a:t>: </a:t>
            </a:r>
            <a:r>
              <a:rPr lang="hr-HR" sz="2000" b="1" dirty="0" err="1">
                <a:solidFill>
                  <a:schemeClr val="tx2"/>
                </a:solidFill>
              </a:rPr>
              <a:t>nikelin</a:t>
            </a:r>
            <a:r>
              <a:rPr lang="hr-HR" sz="2000" b="1" dirty="0">
                <a:solidFill>
                  <a:schemeClr val="tx2"/>
                </a:solidFill>
              </a:rPr>
              <a:t>, doslovno bakreni zloduh, jer izgleda poput bakra, koji se iz njega ne može dobiti), simbol Ni (</a:t>
            </a:r>
            <a:r>
              <a:rPr lang="hr-HR" sz="2000" b="1" dirty="0" err="1">
                <a:solidFill>
                  <a:schemeClr val="tx2"/>
                </a:solidFill>
              </a:rPr>
              <a:t>novolat</a:t>
            </a:r>
            <a:r>
              <a:rPr lang="hr-HR" sz="2000" b="1" dirty="0">
                <a:solidFill>
                  <a:schemeClr val="tx2"/>
                </a:solidFill>
              </a:rPr>
              <a:t>. </a:t>
            </a:r>
            <a:r>
              <a:rPr lang="hr-HR" sz="2000" b="1" i="1" dirty="0" err="1">
                <a:solidFill>
                  <a:schemeClr val="tx2">
                    <a:lumMod val="60000"/>
                    <a:lumOff val="40000"/>
                  </a:schemeClr>
                </a:solidFill>
              </a:rPr>
              <a:t>nichelium</a:t>
            </a:r>
            <a:r>
              <a:rPr lang="hr-HR" sz="2000" b="1" dirty="0">
                <a:solidFill>
                  <a:schemeClr val="tx2"/>
                </a:solidFill>
              </a:rPr>
              <a:t>), </a:t>
            </a:r>
            <a:endParaRPr lang="hr-HR" sz="2000" b="1" dirty="0" smtClean="0">
              <a:solidFill>
                <a:schemeClr val="tx2"/>
              </a:solidFill>
            </a:endParaRPr>
          </a:p>
          <a:p>
            <a:pPr marL="342900" indent="-342900">
              <a:spcBef>
                <a:spcPct val="20000"/>
              </a:spcBef>
              <a:buFont typeface="Arial" charset="0"/>
              <a:buChar char="•"/>
            </a:pPr>
            <a:r>
              <a:rPr lang="hr-HR" sz="2000" b="1" dirty="0" smtClean="0">
                <a:solidFill>
                  <a:schemeClr val="tx2"/>
                </a:solidFill>
              </a:rPr>
              <a:t>Ni je </a:t>
            </a:r>
            <a:r>
              <a:rPr lang="hr-HR" sz="2000" b="1" dirty="0">
                <a:solidFill>
                  <a:schemeClr val="tx2"/>
                </a:solidFill>
              </a:rPr>
              <a:t>prvi izolirao u elementarnom stanju 1751. švedski mineralog </a:t>
            </a:r>
            <a:r>
              <a:rPr lang="hr-HR" sz="2000" b="1" dirty="0" err="1">
                <a:solidFill>
                  <a:schemeClr val="tx2">
                    <a:lumMod val="60000"/>
                    <a:lumOff val="40000"/>
                  </a:schemeClr>
                </a:solidFill>
              </a:rPr>
              <a:t>Axel</a:t>
            </a:r>
            <a:r>
              <a:rPr lang="hr-HR" sz="2000" b="1" dirty="0">
                <a:solidFill>
                  <a:schemeClr val="tx2">
                    <a:lumMod val="60000"/>
                    <a:lumOff val="40000"/>
                  </a:schemeClr>
                </a:solidFill>
              </a:rPr>
              <a:t> </a:t>
            </a:r>
            <a:r>
              <a:rPr lang="hr-HR" sz="2000" b="1" dirty="0" err="1">
                <a:solidFill>
                  <a:schemeClr val="tx2">
                    <a:lumMod val="60000"/>
                    <a:lumOff val="40000"/>
                  </a:schemeClr>
                </a:solidFill>
              </a:rPr>
              <a:t>Fredrik</a:t>
            </a:r>
            <a:r>
              <a:rPr lang="hr-HR" sz="2000" b="1" dirty="0">
                <a:solidFill>
                  <a:schemeClr val="tx2">
                    <a:lumMod val="60000"/>
                    <a:lumOff val="40000"/>
                  </a:schemeClr>
                </a:solidFill>
              </a:rPr>
              <a:t> </a:t>
            </a:r>
            <a:r>
              <a:rPr lang="hr-HR" sz="2000" b="1" dirty="0" err="1">
                <a:solidFill>
                  <a:schemeClr val="tx2">
                    <a:lumMod val="60000"/>
                    <a:lumOff val="40000"/>
                  </a:schemeClr>
                </a:solidFill>
              </a:rPr>
              <a:t>Cronstedt</a:t>
            </a:r>
            <a:endParaRPr lang="hr-HR" sz="2000" b="1" dirty="0">
              <a:solidFill>
                <a:schemeClr val="tx2">
                  <a:lumMod val="60000"/>
                  <a:lumOff val="40000"/>
                </a:schemeClr>
              </a:solidFill>
            </a:endParaRPr>
          </a:p>
          <a:p>
            <a:pPr marL="342900" lvl="0" indent="-342900">
              <a:spcBef>
                <a:spcPct val="20000"/>
              </a:spcBef>
              <a:buFont typeface="Arial" charset="0"/>
              <a:buChar char="•"/>
            </a:pPr>
            <a:r>
              <a:rPr lang="hr-HR" sz="2000" b="1" dirty="0" smtClean="0">
                <a:solidFill>
                  <a:schemeClr val="tx2"/>
                </a:solidFill>
              </a:rPr>
              <a:t>kemijski </a:t>
            </a:r>
            <a:r>
              <a:rPr lang="hr-HR" sz="2000" b="1" dirty="0">
                <a:solidFill>
                  <a:schemeClr val="tx2"/>
                </a:solidFill>
              </a:rPr>
              <a:t>element </a:t>
            </a:r>
            <a:r>
              <a:rPr lang="hr-HR" sz="2000" b="1" dirty="0" smtClean="0">
                <a:solidFill>
                  <a:schemeClr val="tx2"/>
                </a:solidFill>
              </a:rPr>
              <a:t>s </a:t>
            </a:r>
            <a:r>
              <a:rPr lang="hr-HR" sz="2000" b="1" dirty="0">
                <a:solidFill>
                  <a:schemeClr val="tx2"/>
                </a:solidFill>
              </a:rPr>
              <a:t>pet stabilnih izotopa (</a:t>
            </a:r>
            <a:r>
              <a:rPr lang="hr-HR" sz="2000" b="1" dirty="0" err="1">
                <a:solidFill>
                  <a:schemeClr val="tx2"/>
                </a:solidFill>
              </a:rPr>
              <a:t>maseni</a:t>
            </a:r>
            <a:r>
              <a:rPr lang="hr-HR" sz="2000" b="1" dirty="0">
                <a:solidFill>
                  <a:schemeClr val="tx2"/>
                </a:solidFill>
              </a:rPr>
              <a:t> brojevi 58, 60, 61, 62, </a:t>
            </a:r>
            <a:r>
              <a:rPr lang="hr-HR" sz="2000" b="1" dirty="0" err="1">
                <a:solidFill>
                  <a:schemeClr val="tx2"/>
                </a:solidFill>
              </a:rPr>
              <a:t>64</a:t>
            </a:r>
            <a:r>
              <a:rPr lang="hr-HR" sz="2000" b="1" dirty="0" smtClean="0">
                <a:solidFill>
                  <a:schemeClr val="tx2"/>
                </a:solidFill>
              </a:rPr>
              <a:t>)</a:t>
            </a:r>
          </a:p>
          <a:p>
            <a:pPr marL="342900" indent="-342900">
              <a:spcBef>
                <a:spcPct val="20000"/>
              </a:spcBef>
              <a:buFont typeface="Arial" charset="0"/>
              <a:buChar char="•"/>
            </a:pPr>
            <a:r>
              <a:rPr lang="hr-HR" sz="2000" b="1" dirty="0" err="1">
                <a:solidFill>
                  <a:schemeClr val="tx2"/>
                </a:solidFill>
              </a:rPr>
              <a:t>srebrnkastobijel</a:t>
            </a:r>
            <a:r>
              <a:rPr lang="hr-HR" sz="2000" b="1" dirty="0">
                <a:solidFill>
                  <a:schemeClr val="tx2"/>
                </a:solidFill>
              </a:rPr>
              <a:t>, žilav i teško taljiv metal s gustoćom 8,9 g/cm³ i talištem na 1455 °C. </a:t>
            </a:r>
          </a:p>
          <a:p>
            <a:pPr marL="342900" lvl="0" indent="-342900">
              <a:spcBef>
                <a:spcPct val="20000"/>
              </a:spcBef>
              <a:buFont typeface="Arial" charset="0"/>
              <a:buChar char="•"/>
            </a:pPr>
            <a:r>
              <a:rPr lang="hr-HR" sz="2000" b="1" dirty="0" smtClean="0">
                <a:solidFill>
                  <a:schemeClr val="tx2"/>
                </a:solidFill>
              </a:rPr>
              <a:t>Ni </a:t>
            </a:r>
            <a:r>
              <a:rPr lang="hr-HR" sz="2000" b="1" dirty="0">
                <a:solidFill>
                  <a:schemeClr val="tx2"/>
                </a:solidFill>
              </a:rPr>
              <a:t>je uz željezo sastojak većine meteorita, pa se pretpostavlja da je i jedan od glavnih sastojaka Zemljine </a:t>
            </a:r>
            <a:r>
              <a:rPr lang="hr-HR" sz="2000" b="1" dirty="0" smtClean="0">
                <a:solidFill>
                  <a:schemeClr val="tx2"/>
                </a:solidFill>
              </a:rPr>
              <a:t>jezgre </a:t>
            </a:r>
          </a:p>
          <a:p>
            <a:pPr marL="342900" lvl="0" indent="-342900">
              <a:spcBef>
                <a:spcPct val="20000"/>
              </a:spcBef>
              <a:buFont typeface="Arial" charset="0"/>
              <a:buChar char="•"/>
            </a:pPr>
            <a:r>
              <a:rPr lang="hr-HR" sz="2000" b="1" dirty="0" smtClean="0">
                <a:solidFill>
                  <a:schemeClr val="tx2"/>
                </a:solidFill>
              </a:rPr>
              <a:t>Najvažniji </a:t>
            </a:r>
            <a:r>
              <a:rPr lang="hr-HR" sz="2000" b="1" dirty="0">
                <a:solidFill>
                  <a:schemeClr val="tx2"/>
                </a:solidFill>
              </a:rPr>
              <a:t>su mu minerali → </a:t>
            </a:r>
            <a:r>
              <a:rPr lang="hr-HR" sz="2000" b="1" i="1" dirty="0" err="1">
                <a:solidFill>
                  <a:schemeClr val="tx2"/>
                </a:solidFill>
                <a:hlinkClick r:id="rId4"/>
              </a:rPr>
              <a:t>garnijerit</a:t>
            </a:r>
            <a:r>
              <a:rPr lang="hr-HR" sz="2000" b="1" i="1" dirty="0">
                <a:solidFill>
                  <a:schemeClr val="tx2"/>
                </a:solidFill>
              </a:rPr>
              <a:t> </a:t>
            </a:r>
            <a:r>
              <a:rPr lang="hr-HR" sz="2000" b="1" dirty="0">
                <a:solidFill>
                  <a:schemeClr val="tx2"/>
                </a:solidFill>
              </a:rPr>
              <a:t>[(Ni,Mg)</a:t>
            </a:r>
            <a:r>
              <a:rPr lang="hr-HR" sz="2000" b="1" baseline="-25000" dirty="0">
                <a:solidFill>
                  <a:schemeClr val="tx2"/>
                </a:solidFill>
              </a:rPr>
              <a:t>3</a:t>
            </a:r>
            <a:r>
              <a:rPr lang="hr-HR" sz="2000" b="1" dirty="0">
                <a:solidFill>
                  <a:schemeClr val="tx2"/>
                </a:solidFill>
              </a:rPr>
              <a:t>Si</a:t>
            </a:r>
            <a:r>
              <a:rPr lang="hr-HR" sz="2000" b="1" baseline="-25000" dirty="0">
                <a:solidFill>
                  <a:schemeClr val="tx2"/>
                </a:solidFill>
              </a:rPr>
              <a:t>2</a:t>
            </a:r>
            <a:r>
              <a:rPr lang="hr-HR" sz="2000" b="1" dirty="0">
                <a:solidFill>
                  <a:schemeClr val="tx2"/>
                </a:solidFill>
              </a:rPr>
              <a:t>O</a:t>
            </a:r>
            <a:r>
              <a:rPr lang="hr-HR" sz="2000" b="1" baseline="-25000" dirty="0">
                <a:solidFill>
                  <a:schemeClr val="tx2"/>
                </a:solidFill>
              </a:rPr>
              <a:t>5</a:t>
            </a:r>
            <a:r>
              <a:rPr lang="hr-HR" sz="2000" b="1" dirty="0">
                <a:solidFill>
                  <a:schemeClr val="tx2"/>
                </a:solidFill>
              </a:rPr>
              <a:t>(OH)</a:t>
            </a:r>
            <a:r>
              <a:rPr lang="hr-HR" sz="2000" b="1" baseline="-25000" dirty="0">
                <a:solidFill>
                  <a:schemeClr val="tx2"/>
                </a:solidFill>
              </a:rPr>
              <a:t>4</a:t>
            </a:r>
            <a:r>
              <a:rPr lang="hr-HR" sz="2000" b="1" dirty="0">
                <a:solidFill>
                  <a:schemeClr val="tx2"/>
                </a:solidFill>
              </a:rPr>
              <a:t>], </a:t>
            </a:r>
            <a:r>
              <a:rPr lang="hr-HR" sz="2000" b="1" i="1" dirty="0" err="1">
                <a:solidFill>
                  <a:schemeClr val="tx2"/>
                </a:solidFill>
              </a:rPr>
              <a:t>pentlandit</a:t>
            </a:r>
            <a:r>
              <a:rPr lang="hr-HR" sz="2000" b="1" i="1" dirty="0">
                <a:solidFill>
                  <a:schemeClr val="tx2"/>
                </a:solidFill>
              </a:rPr>
              <a:t> </a:t>
            </a:r>
            <a:r>
              <a:rPr lang="hr-HR" sz="2000" b="1" dirty="0">
                <a:solidFill>
                  <a:schemeClr val="tx2"/>
                </a:solidFill>
              </a:rPr>
              <a:t>(Ni,</a:t>
            </a:r>
            <a:r>
              <a:rPr lang="hr-HR" sz="2000" b="1" dirty="0" err="1">
                <a:solidFill>
                  <a:schemeClr val="tx2"/>
                </a:solidFill>
              </a:rPr>
              <a:t>Fe</a:t>
            </a:r>
            <a:r>
              <a:rPr lang="hr-HR" sz="2000" b="1" dirty="0">
                <a:solidFill>
                  <a:schemeClr val="tx2"/>
                </a:solidFill>
              </a:rPr>
              <a:t>)</a:t>
            </a:r>
            <a:r>
              <a:rPr lang="hr-HR" sz="2000" b="1" baseline="-25000" dirty="0">
                <a:solidFill>
                  <a:schemeClr val="tx2"/>
                </a:solidFill>
              </a:rPr>
              <a:t>9</a:t>
            </a:r>
            <a:r>
              <a:rPr lang="hr-HR" sz="2000" b="1" dirty="0">
                <a:solidFill>
                  <a:schemeClr val="tx2"/>
                </a:solidFill>
              </a:rPr>
              <a:t>S</a:t>
            </a:r>
            <a:r>
              <a:rPr lang="hr-HR" sz="2000" b="1" baseline="-25000" dirty="0">
                <a:solidFill>
                  <a:schemeClr val="tx2"/>
                </a:solidFill>
              </a:rPr>
              <a:t>8</a:t>
            </a:r>
            <a:r>
              <a:rPr lang="hr-HR" sz="2000" b="1" dirty="0">
                <a:solidFill>
                  <a:schemeClr val="tx2"/>
                </a:solidFill>
              </a:rPr>
              <a:t> i → </a:t>
            </a:r>
            <a:r>
              <a:rPr lang="hr-HR" sz="2000" b="1" i="1" dirty="0" err="1">
                <a:solidFill>
                  <a:schemeClr val="tx2"/>
                </a:solidFill>
                <a:hlinkClick r:id="rId5"/>
              </a:rPr>
              <a:t>nikelin</a:t>
            </a:r>
            <a:r>
              <a:rPr lang="hr-HR" sz="2000" b="1" dirty="0">
                <a:solidFill>
                  <a:schemeClr val="tx2"/>
                </a:solidFill>
              </a:rPr>
              <a:t> (</a:t>
            </a:r>
            <a:r>
              <a:rPr lang="hr-HR" sz="2000" b="1" dirty="0" err="1">
                <a:solidFill>
                  <a:schemeClr val="tx2"/>
                </a:solidFill>
              </a:rPr>
              <a:t>NiAs</a:t>
            </a:r>
            <a:r>
              <a:rPr lang="hr-HR" sz="2000" b="1" dirty="0" smtClean="0">
                <a:solidFill>
                  <a:schemeClr val="tx2"/>
                </a:solidFill>
              </a:rPr>
              <a:t>)</a:t>
            </a:r>
          </a:p>
        </p:txBody>
      </p:sp>
      <p:pic>
        <p:nvPicPr>
          <p:cNvPr id="6" name="Slika 5">
            <a:extLst>
              <a:ext uri="{FF2B5EF4-FFF2-40B4-BE49-F238E27FC236}">
                <a16:creationId xmlns="" xmlns:a16="http://schemas.microsoft.com/office/drawing/2014/main" id="{DEFA5AB8-D3AF-4873-A1F2-6B8FC21D2090}"/>
              </a:ext>
            </a:extLst>
          </p:cNvPr>
          <p:cNvPicPr>
            <a:picLocks noChangeAspect="1"/>
          </p:cNvPicPr>
          <p:nvPr/>
        </p:nvPicPr>
        <p:blipFill rotWithShape="1">
          <a:blip r:embed="rId6" cstate="print"/>
          <a:srcRect l="11815" t="9968" r="13079" b="14082"/>
          <a:stretch/>
        </p:blipFill>
        <p:spPr>
          <a:xfrm>
            <a:off x="7776416" y="339161"/>
            <a:ext cx="961199" cy="972000"/>
          </a:xfrm>
          <a:prstGeom prst="rect">
            <a:avLst/>
          </a:prstGeom>
        </p:spPr>
      </p:pic>
    </p:spTree>
    <p:extLst>
      <p:ext uri="{BB962C8B-B14F-4D97-AF65-F5344CB8AC3E}">
        <p14:creationId xmlns:p14="http://schemas.microsoft.com/office/powerpoint/2010/main" val="333258679"/>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3825" y="493713"/>
            <a:ext cx="9020175"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a:solidFill>
                  <a:schemeClr val="tx2"/>
                </a:solidFill>
                <a:effectLst>
                  <a:glow>
                    <a:srgbClr val="7F7F7F">
                      <a:alpha val="35000"/>
                    </a:srgbClr>
                  </a:glow>
                </a:effectLst>
              </a:rPr>
              <a:t> 2.1  Ni – KEMIJSKE KARAKTERISTIKE </a:t>
            </a:r>
            <a:endParaRPr lang="hr-HR" sz="2800" b="1" dirty="0">
              <a:solidFill>
                <a:schemeClr val="tx2"/>
              </a:solidFill>
              <a:effectLst>
                <a:glow>
                  <a:srgbClr val="7F7F7F">
                    <a:alpha val="35000"/>
                  </a:srgbClr>
                </a:glow>
              </a:effectLst>
            </a:endParaRP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Content Placeholder 8">
            <a:extLst>
              <a:ext uri="{FF2B5EF4-FFF2-40B4-BE49-F238E27FC236}">
                <a16:creationId xmlns="" xmlns:a16="http://schemas.microsoft.com/office/drawing/2014/main" id="{670EB7F4-08A5-4004-9C80-44480AFA5313}"/>
              </a:ext>
            </a:extLst>
          </p:cNvPr>
          <p:cNvSpPr>
            <a:spLocks/>
          </p:cNvSpPr>
          <p:nvPr/>
        </p:nvSpPr>
        <p:spPr bwMode="auto">
          <a:xfrm>
            <a:off x="123825" y="1311161"/>
            <a:ext cx="8696325"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hr-HR" sz="2400" b="1" dirty="0">
                <a:solidFill>
                  <a:srgbClr val="1F497D"/>
                </a:solidFill>
              </a:rPr>
              <a:t>NIKAL (</a:t>
            </a:r>
            <a:r>
              <a:rPr lang="hr-HR" sz="2400" b="1" dirty="0" smtClean="0">
                <a:solidFill>
                  <a:srgbClr val="1F497D"/>
                </a:solidFill>
              </a:rPr>
              <a:t>Ni)</a:t>
            </a:r>
          </a:p>
          <a:p>
            <a:pPr marL="342900" lvl="0" indent="-342900">
              <a:spcBef>
                <a:spcPct val="20000"/>
              </a:spcBef>
              <a:buFont typeface="Arial" charset="0"/>
              <a:buChar char="•"/>
            </a:pPr>
            <a:endParaRPr lang="hr-HR" sz="2000" b="1" dirty="0" smtClean="0">
              <a:solidFill>
                <a:schemeClr val="tx2"/>
              </a:solidFill>
            </a:endParaRPr>
          </a:p>
          <a:p>
            <a:pPr marL="342900" lvl="0" indent="-342900">
              <a:spcBef>
                <a:spcPct val="20000"/>
              </a:spcBef>
              <a:buFont typeface="Arial" charset="0"/>
              <a:buChar char="•"/>
            </a:pPr>
            <a:r>
              <a:rPr lang="hr-HR" sz="2000" b="1" dirty="0" smtClean="0">
                <a:solidFill>
                  <a:schemeClr val="tx2"/>
                </a:solidFill>
              </a:rPr>
              <a:t>Poput </a:t>
            </a:r>
            <a:r>
              <a:rPr lang="hr-HR" sz="2000" b="1" dirty="0">
                <a:solidFill>
                  <a:schemeClr val="tx2"/>
                </a:solidFill>
              </a:rPr>
              <a:t>srodnoga mu željeza može se lako polirati do visokoga sjaja, kovati, zavarivati, valjati i izvlačiti u žicu, odlične je električne i toplinske provodnosti; </a:t>
            </a:r>
            <a:endParaRPr lang="hr-HR" sz="2000" b="1" dirty="0" smtClean="0">
              <a:solidFill>
                <a:schemeClr val="tx2"/>
              </a:solidFill>
            </a:endParaRPr>
          </a:p>
          <a:p>
            <a:pPr marL="342900" lvl="0" indent="-342900">
              <a:spcBef>
                <a:spcPct val="20000"/>
              </a:spcBef>
              <a:buFont typeface="Arial" charset="0"/>
              <a:buChar char="•"/>
            </a:pPr>
            <a:r>
              <a:rPr lang="hr-HR" sz="2000" b="1" dirty="0" smtClean="0">
                <a:solidFill>
                  <a:schemeClr val="tx2"/>
                </a:solidFill>
              </a:rPr>
              <a:t>slabo </a:t>
            </a:r>
            <a:r>
              <a:rPr lang="hr-HR" sz="2000" b="1" dirty="0">
                <a:solidFill>
                  <a:schemeClr val="tx2"/>
                </a:solidFill>
              </a:rPr>
              <a:t>je </a:t>
            </a:r>
            <a:r>
              <a:rPr lang="hr-HR" sz="2000" b="1" dirty="0" err="1">
                <a:solidFill>
                  <a:schemeClr val="tx2"/>
                </a:solidFill>
              </a:rPr>
              <a:t>feromagnetičan</a:t>
            </a:r>
            <a:r>
              <a:rPr lang="hr-HR" sz="2000" b="1" dirty="0">
                <a:solidFill>
                  <a:schemeClr val="tx2"/>
                </a:solidFill>
              </a:rPr>
              <a:t> do 340 °</a:t>
            </a:r>
            <a:r>
              <a:rPr lang="hr-HR" sz="2000" b="1" dirty="0" smtClean="0">
                <a:solidFill>
                  <a:schemeClr val="tx2"/>
                </a:solidFill>
              </a:rPr>
              <a:t>C</a:t>
            </a:r>
          </a:p>
          <a:p>
            <a:pPr marL="342900" lvl="0" indent="-342900">
              <a:spcBef>
                <a:spcPct val="20000"/>
              </a:spcBef>
              <a:buFont typeface="Arial" charset="0"/>
              <a:buChar char="•"/>
            </a:pPr>
            <a:r>
              <a:rPr lang="hr-HR" sz="2000" b="1" dirty="0" smtClean="0">
                <a:solidFill>
                  <a:schemeClr val="tx2"/>
                </a:solidFill>
              </a:rPr>
              <a:t>vrlo </a:t>
            </a:r>
            <a:r>
              <a:rPr lang="hr-HR" sz="2000" b="1" dirty="0">
                <a:solidFill>
                  <a:schemeClr val="tx2"/>
                </a:solidFill>
              </a:rPr>
              <a:t>je otporan prema djelovanju lužina sve do 300 do 400 °</a:t>
            </a:r>
            <a:r>
              <a:rPr lang="hr-HR" sz="2000" b="1" dirty="0" smtClean="0">
                <a:solidFill>
                  <a:schemeClr val="tx2"/>
                </a:solidFill>
              </a:rPr>
              <a:t>C</a:t>
            </a:r>
          </a:p>
          <a:p>
            <a:pPr marL="342900" lvl="0" indent="-342900">
              <a:spcBef>
                <a:spcPct val="20000"/>
              </a:spcBef>
              <a:buFont typeface="Arial" charset="0"/>
              <a:buChar char="•"/>
            </a:pPr>
            <a:r>
              <a:rPr lang="hr-HR" sz="2000" b="1" dirty="0" smtClean="0">
                <a:solidFill>
                  <a:schemeClr val="tx2"/>
                </a:solidFill>
              </a:rPr>
              <a:t>s </a:t>
            </a:r>
            <a:r>
              <a:rPr lang="hr-HR" sz="2000" b="1" dirty="0">
                <a:solidFill>
                  <a:schemeClr val="tx2"/>
                </a:solidFill>
              </a:rPr>
              <a:t>oksidirajućim kiselinama reagira vrlo brzo, u koncentriranoj dušičnoj kiselini postaje </a:t>
            </a:r>
            <a:r>
              <a:rPr lang="hr-HR" sz="2000" b="1" dirty="0" smtClean="0">
                <a:solidFill>
                  <a:schemeClr val="tx2"/>
                </a:solidFill>
              </a:rPr>
              <a:t>pasivan</a:t>
            </a:r>
          </a:p>
        </p:txBody>
      </p:sp>
      <p:pic>
        <p:nvPicPr>
          <p:cNvPr id="22530" name="Picture 2" descr="Slikovni rezultat za nickel periodic table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4629" y="427382"/>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882317"/>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a:t>
            </a:r>
            <a:r>
              <a:rPr lang="hr-HR" sz="2800" b="1" dirty="0" smtClean="0">
                <a:solidFill>
                  <a:srgbClr val="1F497D"/>
                </a:solidFill>
                <a:effectLst>
                  <a:glow>
                    <a:srgbClr val="7F7F7F">
                      <a:alpha val="35000"/>
                    </a:srgbClr>
                  </a:glow>
                </a:effectLst>
              </a:rPr>
              <a:t>Ni </a:t>
            </a:r>
            <a:r>
              <a:rPr lang="hr-HR" sz="2800" b="1" dirty="0">
                <a:solidFill>
                  <a:srgbClr val="1F497D"/>
                </a:solidFill>
                <a:effectLst>
                  <a:glow>
                    <a:srgbClr val="7F7F7F">
                      <a:alpha val="35000"/>
                    </a:srgbClr>
                  </a:glow>
                </a:effectLst>
              </a:rPr>
              <a:t>– KEMIZAM NASTANKA I RAZGRADNJE </a:t>
            </a:r>
            <a:endParaRPr lang="hr-HR" sz="2800" b="1" dirty="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29" name="Group 28"/>
          <p:cNvGrpSpPr/>
          <p:nvPr/>
        </p:nvGrpSpPr>
        <p:grpSpPr>
          <a:xfrm>
            <a:off x="685800" y="1510748"/>
            <a:ext cx="8254529" cy="4253779"/>
            <a:chOff x="685800" y="1510748"/>
            <a:chExt cx="8254529" cy="4253779"/>
          </a:xfrm>
        </p:grpSpPr>
        <p:grpSp>
          <p:nvGrpSpPr>
            <p:cNvPr id="20" name="Group 19"/>
            <p:cNvGrpSpPr/>
            <p:nvPr/>
          </p:nvGrpSpPr>
          <p:grpSpPr>
            <a:xfrm>
              <a:off x="3379304" y="1510748"/>
              <a:ext cx="2375452" cy="795130"/>
              <a:chOff x="3379304" y="1510748"/>
              <a:chExt cx="2375452" cy="795130"/>
            </a:xfrm>
          </p:grpSpPr>
          <p:sp>
            <p:nvSpPr>
              <p:cNvPr id="3" name="Rectangle 2"/>
              <p:cNvSpPr/>
              <p:nvPr/>
            </p:nvSpPr>
            <p:spPr>
              <a:xfrm>
                <a:off x="3379304" y="1510748"/>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577587" y="1677480"/>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izvori nikla</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6" name="Group 15"/>
            <p:cNvGrpSpPr/>
            <p:nvPr/>
          </p:nvGrpSpPr>
          <p:grpSpPr>
            <a:xfrm>
              <a:off x="896685" y="2905466"/>
              <a:ext cx="2375452" cy="795130"/>
              <a:chOff x="936502" y="2597426"/>
              <a:chExt cx="2375452" cy="795130"/>
            </a:xfrm>
          </p:grpSpPr>
          <p:sp>
            <p:nvSpPr>
              <p:cNvPr id="14" name="Rectangle 13"/>
              <p:cNvSpPr/>
              <p:nvPr/>
            </p:nvSpPr>
            <p:spPr>
              <a:xfrm>
                <a:off x="936502"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174080" y="2764158"/>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prirodni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9" name="Group 18"/>
            <p:cNvGrpSpPr/>
            <p:nvPr/>
          </p:nvGrpSpPr>
          <p:grpSpPr>
            <a:xfrm>
              <a:off x="5477883" y="2905466"/>
              <a:ext cx="2375452" cy="795130"/>
              <a:chOff x="4734339" y="2597426"/>
              <a:chExt cx="2375452" cy="795130"/>
            </a:xfrm>
          </p:grpSpPr>
          <p:sp>
            <p:nvSpPr>
              <p:cNvPr id="15" name="Rectangle 14"/>
              <p:cNvSpPr/>
              <p:nvPr/>
            </p:nvSpPr>
            <p:spPr>
              <a:xfrm>
                <a:off x="4734339"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4971917" y="2757532"/>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antropogeni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cxnSp>
          <p:nvCxnSpPr>
            <p:cNvPr id="22" name="Straight Arrow Connector 21"/>
            <p:cNvCxnSpPr/>
            <p:nvPr/>
          </p:nvCxnSpPr>
          <p:spPr>
            <a:xfrm flipH="1">
              <a:off x="1729409" y="2077278"/>
              <a:ext cx="1470991" cy="65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844209" y="2077278"/>
              <a:ext cx="1152939" cy="745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85800" y="3933256"/>
              <a:ext cx="3184162" cy="1015663"/>
            </a:xfrm>
            <a:prstGeom prst="rect">
              <a:avLst/>
            </a:prstGeom>
            <a:noFill/>
          </p:spPr>
          <p:txBody>
            <a:bodyPr wrap="square" rtlCol="0">
              <a:spAutoFit/>
            </a:bodyPr>
            <a:lstStyle/>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vulkani</a:t>
              </a: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šumski požari</a:t>
              </a:r>
            </a:p>
            <a:p>
              <a:pPr marL="342900" indent="-342900">
                <a:buFont typeface="Wingdings" panose="05000000000000000000" pitchFamily="2" charset="2"/>
                <a:buChar char="Ø"/>
              </a:pPr>
              <a:r>
                <a:rPr lang="hr-HR" sz="20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resuspendirana</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prašina</a:t>
              </a:r>
              <a:endParaRPr lang="en-GB"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1" name="TextBox 30"/>
            <p:cNvSpPr txBox="1"/>
            <p:nvPr/>
          </p:nvSpPr>
          <p:spPr>
            <a:xfrm>
              <a:off x="5053966" y="3825535"/>
              <a:ext cx="3886363" cy="1938992"/>
            </a:xfrm>
            <a:prstGeom prst="rect">
              <a:avLst/>
            </a:prstGeom>
            <a:noFill/>
          </p:spPr>
          <p:txBody>
            <a:bodyPr wrap="square" rtlCol="0">
              <a:spAutoFit/>
            </a:bodyPr>
            <a:lstStyle/>
            <a:p>
              <a:pPr marL="342900" indent="-342900">
                <a:buFont typeface="Wingdings" panose="05000000000000000000" pitchFamily="2" charset="2"/>
                <a:buChar char="Ø"/>
              </a:pP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izgaranje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fosilnih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goriva</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paljivanja</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komunalnog</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otpada</a:t>
              </a:r>
            </a:p>
            <a:p>
              <a:pPr marL="342900" indent="-342900">
                <a:buFont typeface="Wingdings" panose="05000000000000000000" pitchFamily="2" charset="2"/>
                <a:buChar char="Ø"/>
              </a:pP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proizvodnj</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čelika </a:t>
              </a:r>
              <a:endPar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proizvodnj</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drugih </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legur</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a:t>
              </a: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koja sadrži </a:t>
              </a:r>
              <a:r>
                <a:rPr lang="hr-H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Ni</a:t>
              </a:r>
            </a:p>
            <a:p>
              <a:pPr marL="342900" indent="-342900">
                <a:buFont typeface="Wingdings" panose="05000000000000000000" pitchFamily="2" charset="2"/>
                <a:buChar char="Ø"/>
              </a:pPr>
              <a:r>
                <a:rPr lang="vi-VN"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sagorijevanje </a:t>
              </a:r>
              <a:r>
                <a:rPr lang="vi-VN"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ugljena </a:t>
              </a:r>
              <a:endParaRPr lang="en-GB"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pic>
        <p:nvPicPr>
          <p:cNvPr id="28" name="Picture 2" descr="Slikovni rezultat za nickel periodic table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0390" y="388937"/>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24862"/>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Ni  – PROSTORNA I VREMENSKA DISTRIBUCIJA</a:t>
            </a:r>
          </a:p>
        </p:txBody>
      </p:sp>
      <p:sp>
        <p:nvSpPr>
          <p:cNvPr id="9" name="Content Placeholder 8"/>
          <p:cNvSpPr>
            <a:spLocks/>
          </p:cNvSpPr>
          <p:nvPr/>
        </p:nvSpPr>
        <p:spPr bwMode="auto">
          <a:xfrm>
            <a:off x="479440" y="1345556"/>
            <a:ext cx="8362950" cy="4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Raspodjela Ni po frakcijama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a:extLst>
              <a:ext uri="{FF2B5EF4-FFF2-40B4-BE49-F238E27FC236}">
                <a16:creationId xmlns="" xmlns:a16="http://schemas.microsoft.com/office/drawing/2014/main" id="{E8AE1401-1CED-4E3D-B0DF-155CCAF42011}"/>
              </a:ext>
            </a:extLst>
          </p:cNvPr>
          <p:cNvPicPr>
            <a:picLocks noChangeAspect="1"/>
          </p:cNvPicPr>
          <p:nvPr/>
        </p:nvPicPr>
        <p:blipFill rotWithShape="1">
          <a:blip r:embed="rId5" cstate="print"/>
          <a:srcRect l="2221" t="4244" r="972"/>
          <a:stretch/>
        </p:blipFill>
        <p:spPr>
          <a:xfrm>
            <a:off x="168965" y="1786312"/>
            <a:ext cx="8826206" cy="4192299"/>
          </a:xfrm>
          <a:prstGeom prst="rect">
            <a:avLst/>
          </a:prstGeom>
        </p:spPr>
      </p:pic>
      <p:pic>
        <p:nvPicPr>
          <p:cNvPr id="89090" name="Picture 2" descr="Slikovni rezultat za nickel periodic table symbo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3170" y="373556"/>
            <a:ext cx="972000" cy="972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615337" y="5918944"/>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2963744"/>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Ni  – PROSTORNA I VREMENSKA DISTRIBUCIJA</a:t>
            </a:r>
          </a:p>
        </p:txBody>
      </p:sp>
      <p:sp>
        <p:nvSpPr>
          <p:cNvPr id="9" name="Content Placeholder 8"/>
          <p:cNvSpPr>
            <a:spLocks/>
          </p:cNvSpPr>
          <p:nvPr/>
        </p:nvSpPr>
        <p:spPr bwMode="auto">
          <a:xfrm>
            <a:off x="479440" y="1345556"/>
            <a:ext cx="8362950" cy="4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 Ni u PM</a:t>
            </a:r>
            <a:r>
              <a:rPr lang="hr-HR" sz="2400" b="1" baseline="-25000" dirty="0">
                <a:solidFill>
                  <a:schemeClr val="tx2"/>
                </a:solidFill>
              </a:rPr>
              <a:t>10</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88066" name="Picture 2" descr="Slikovni rezultat za nickel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433" t="10670" r="11849" b="16039"/>
          <a:stretch/>
        </p:blipFill>
        <p:spPr bwMode="auto">
          <a:xfrm>
            <a:off x="8029404" y="376956"/>
            <a:ext cx="977668" cy="972000"/>
          </a:xfrm>
          <a:prstGeom prst="rect">
            <a:avLst/>
          </a:prstGeom>
          <a:noFill/>
          <a:extLst>
            <a:ext uri="{909E8E84-426E-40DD-AFC4-6F175D3DCCD1}">
              <a14:hiddenFill xmlns:a14="http://schemas.microsoft.com/office/drawing/2010/main">
                <a:solidFill>
                  <a:srgbClr val="FFFFFF"/>
                </a:solidFill>
              </a14:hiddenFill>
            </a:ext>
          </a:extLst>
        </p:spPr>
      </p:pic>
      <p:pic>
        <p:nvPicPr>
          <p:cNvPr id="8806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250" y="1758326"/>
            <a:ext cx="535305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6359424"/>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2.1  Pb – KEMIJSKE KARAKTERISTIKE</a:t>
            </a:r>
          </a:p>
        </p:txBody>
      </p:sp>
      <p:sp>
        <p:nvSpPr>
          <p:cNvPr id="9" name="Content Placeholder 8"/>
          <p:cNvSpPr>
            <a:spLocks/>
          </p:cNvSpPr>
          <p:nvPr/>
        </p:nvSpPr>
        <p:spPr bwMode="auto">
          <a:xfrm>
            <a:off x="226031" y="1311161"/>
            <a:ext cx="8594119"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OLOVO (Pb)</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Olovo je srebrnoplav do modrikastosiv sjajan metal, na svježem prerezu vrlo sjajan, stajanjem na zraku potamni zbog stvaranja zaštitonoga sloja oksida i karbonata. </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Mekano je i teško (gustoća 11,35 g/cm</a:t>
            </a:r>
            <a:r>
              <a:rPr lang="vi-VN" sz="2000" baseline="30000" dirty="0">
                <a:solidFill>
                  <a:srgbClr val="0070C0"/>
                </a:solidFill>
              </a:rPr>
              <a:t>3</a:t>
            </a:r>
            <a:r>
              <a:rPr lang="vi-VN" sz="2000" dirty="0">
                <a:solidFill>
                  <a:srgbClr val="0070C0"/>
                </a:solidFill>
              </a:rPr>
              <a:t>), niska tališta (327,5°C), a mehanički slabo. </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S usporedbi s drugim metalima, slab je vodič topline i elektriciteta.</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Kovko je i rastegljivo, lako se savija i valja u tanke folije, limove, izvlači u žice i ekstrudira u cijevi.</a:t>
            </a:r>
          </a:p>
          <a:p>
            <a:pPr marL="742950" lvl="1" indent="-285750">
              <a:spcBef>
                <a:spcPct val="20000"/>
              </a:spcBef>
              <a:buFont typeface="Arial" charset="0"/>
              <a:buChar char="–"/>
            </a:pPr>
            <a:r>
              <a:rPr lang="vi-VN" sz="2000" dirty="0">
                <a:solidFill>
                  <a:srgbClr val="0070C0"/>
                </a:solidFill>
              </a:rPr>
              <a:t>Korozijski je vrlo postojano (otporno na koroziju), otporno je prema kloru, sumporovu dioksidu i sumporovodiku. </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Olovo ima 31 izotop, a od toga je 4 stabilno s masenim brojevima 204, 206, 207, 208 (posljednja tri konačni su produkti triju prirodnih raspadnih nizova radioaktivnih elemenata) i više radioizotopa.</a:t>
            </a: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150" y="339161"/>
            <a:ext cx="972000" cy="9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8361360"/>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Ni – TOKSIKOLOŠKI I 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57C4B3A8-9556-43C8-B2D6-6699D56215CF}"/>
              </a:ext>
            </a:extLst>
          </p:cNvPr>
          <p:cNvSpPr/>
          <p:nvPr/>
        </p:nvSpPr>
        <p:spPr>
          <a:xfrm>
            <a:off x="838200" y="1905000"/>
            <a:ext cx="7489371" cy="29391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hr-HR"/>
          </a:p>
        </p:txBody>
      </p:sp>
      <p:sp>
        <p:nvSpPr>
          <p:cNvPr id="3" name="TekstniOkvir 2">
            <a:extLst>
              <a:ext uri="{FF2B5EF4-FFF2-40B4-BE49-F238E27FC236}">
                <a16:creationId xmlns="" xmlns:a16="http://schemas.microsoft.com/office/drawing/2014/main" id="{CDAD1F4C-3C2C-41EF-A369-82297A4F1101}"/>
              </a:ext>
            </a:extLst>
          </p:cNvPr>
          <p:cNvSpPr txBox="1"/>
          <p:nvPr/>
        </p:nvSpPr>
        <p:spPr>
          <a:xfrm>
            <a:off x="1066800" y="2242457"/>
            <a:ext cx="6956370" cy="2308324"/>
          </a:xfrm>
          <a:prstGeom prst="rect">
            <a:avLst/>
          </a:prstGeom>
          <a:noFill/>
        </p:spPr>
        <p:txBody>
          <a:bodyPr wrap="square" rtlCol="0">
            <a:spAutoFit/>
          </a:bodyPr>
          <a:lstStyle/>
          <a:p>
            <a:pPr algn="ctr"/>
            <a:r>
              <a:rPr lang="hr-HR" sz="3600" b="1" spc="50" dirty="0">
                <a:ln w="0"/>
                <a:solidFill>
                  <a:schemeClr val="bg2"/>
                </a:solidFill>
                <a:effectLst>
                  <a:innerShdw blurRad="63500" dist="50800" dir="13500000">
                    <a:srgbClr val="000000">
                      <a:alpha val="50000"/>
                    </a:srgbClr>
                  </a:innerShdw>
                </a:effectLst>
              </a:rPr>
              <a:t>Granična vrijednost (GV) s vremenom usrednjavanja od jedne kalendarske godine za </a:t>
            </a:r>
          </a:p>
          <a:p>
            <a:pPr algn="ctr"/>
            <a:r>
              <a:rPr lang="hr-HR" sz="3600" b="1" spc="50" dirty="0">
                <a:ln w="0"/>
                <a:solidFill>
                  <a:schemeClr val="bg2"/>
                </a:solidFill>
                <a:effectLst>
                  <a:innerShdw blurRad="63500" dist="50800" dir="13500000">
                    <a:srgbClr val="000000">
                      <a:alpha val="50000"/>
                    </a:srgbClr>
                  </a:innerShdw>
                </a:effectLst>
              </a:rPr>
              <a:t>Ni u PM</a:t>
            </a:r>
            <a:r>
              <a:rPr lang="hr-HR" sz="3600" b="1" spc="50" baseline="-25000" dirty="0">
                <a:ln w="0"/>
                <a:solidFill>
                  <a:schemeClr val="bg2"/>
                </a:solidFill>
                <a:effectLst>
                  <a:innerShdw blurRad="63500" dist="50800" dir="13500000">
                    <a:srgbClr val="000000">
                      <a:alpha val="50000"/>
                    </a:srgbClr>
                  </a:innerShdw>
                </a:effectLst>
              </a:rPr>
              <a:t>10</a:t>
            </a:r>
            <a:r>
              <a:rPr lang="hr-HR" sz="3600" b="1" spc="50" dirty="0">
                <a:ln w="0"/>
                <a:solidFill>
                  <a:schemeClr val="bg2"/>
                </a:solidFill>
                <a:effectLst>
                  <a:innerShdw blurRad="63500" dist="50800" dir="13500000">
                    <a:srgbClr val="000000">
                      <a:alpha val="50000"/>
                    </a:srgbClr>
                  </a:innerShdw>
                </a:effectLst>
              </a:rPr>
              <a:t> je </a:t>
            </a:r>
            <a:r>
              <a:rPr lang="hr-HR" sz="3600" b="1" spc="50" dirty="0">
                <a:ln w="0"/>
                <a:solidFill>
                  <a:schemeClr val="tx2"/>
                </a:solidFill>
                <a:effectLst>
                  <a:innerShdw blurRad="63500" dist="50800" dir="13500000">
                    <a:srgbClr val="000000">
                      <a:alpha val="50000"/>
                    </a:srgbClr>
                  </a:innerShdw>
                </a:effectLst>
              </a:rPr>
              <a:t>20 </a:t>
            </a:r>
            <a:r>
              <a:rPr lang="hr-HR" sz="3600" b="1" spc="50" dirty="0" err="1">
                <a:ln w="0"/>
                <a:solidFill>
                  <a:schemeClr val="tx2"/>
                </a:solidFill>
                <a:effectLst>
                  <a:innerShdw blurRad="63500" dist="50800" dir="13500000">
                    <a:srgbClr val="000000">
                      <a:alpha val="50000"/>
                    </a:srgbClr>
                  </a:innerShdw>
                </a:effectLst>
              </a:rPr>
              <a:t>ng</a:t>
            </a:r>
            <a:r>
              <a:rPr lang="hr-HR" sz="3600" b="1" spc="50" dirty="0">
                <a:ln w="0"/>
                <a:solidFill>
                  <a:schemeClr val="tx2"/>
                </a:solidFill>
                <a:effectLst>
                  <a:innerShdw blurRad="63500" dist="50800" dir="13500000">
                    <a:srgbClr val="000000">
                      <a:alpha val="50000"/>
                    </a:srgbClr>
                  </a:innerShdw>
                </a:effectLst>
              </a:rPr>
              <a:t>/m</a:t>
            </a:r>
            <a:r>
              <a:rPr lang="hr-HR" sz="3600" b="1" spc="50" baseline="30000" dirty="0">
                <a:ln w="0"/>
                <a:solidFill>
                  <a:schemeClr val="tx2"/>
                </a:solidFill>
                <a:effectLst>
                  <a:innerShdw blurRad="63500" dist="50800" dir="13500000">
                    <a:srgbClr val="000000">
                      <a:alpha val="50000"/>
                    </a:srgbClr>
                  </a:innerShdw>
                </a:effectLst>
              </a:rPr>
              <a:t>3</a:t>
            </a:r>
          </a:p>
        </p:txBody>
      </p:sp>
      <p:pic>
        <p:nvPicPr>
          <p:cNvPr id="87042" name="Picture 2" descr="Slikovni rezultat za nickel periodic table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3170" y="409126"/>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04541"/>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2.4 Ni – TOKSIKOLOŠKI I JAVNOZDRAVSTVENI ASPEKTI</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09809" y="1323386"/>
            <a:ext cx="284604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20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a:extLst>
              <a:ext uri="{FF2B5EF4-FFF2-40B4-BE49-F238E27FC236}">
                <a16:creationId xmlns="" xmlns:a16="http://schemas.microsoft.com/office/drawing/2014/main" id="{60B49234-E54A-4CD7-A724-4D03A6D6A979}"/>
              </a:ext>
            </a:extLst>
          </p:cNvPr>
          <p:cNvSpPr>
            <a:spLocks/>
          </p:cNvSpPr>
          <p:nvPr/>
        </p:nvSpPr>
        <p:spPr bwMode="auto">
          <a:xfrm>
            <a:off x="6283716" y="1323385"/>
            <a:ext cx="2860284" cy="545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vi-VN" sz="1600" b="1" dirty="0">
              <a:solidFill>
                <a:schemeClr val="tx2"/>
              </a:solidFill>
            </a:endParaRPr>
          </a:p>
        </p:txBody>
      </p:sp>
      <p:sp>
        <p:nvSpPr>
          <p:cNvPr id="18" name="Rounded Rectangle 17"/>
          <p:cNvSpPr/>
          <p:nvPr/>
        </p:nvSpPr>
        <p:spPr>
          <a:xfrm>
            <a:off x="376239" y="2040832"/>
            <a:ext cx="3299158" cy="309107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lvl="0" algn="ctr"/>
            <a:r>
              <a:rPr lang="hr-HR" sz="3600" b="1" dirty="0">
                <a:solidFill>
                  <a:srgbClr val="FF0000"/>
                </a:solidFill>
                <a:effectLst>
                  <a:outerShdw blurRad="38100" dist="38100" dir="2700000" algn="tl">
                    <a:srgbClr val="000000">
                      <a:alpha val="43137"/>
                    </a:srgbClr>
                  </a:outerShdw>
                </a:effectLst>
              </a:rPr>
              <a:t>IARC</a:t>
            </a:r>
            <a:r>
              <a:rPr lang="hr-HR" sz="3600" b="1" dirty="0">
                <a:solidFill>
                  <a:prstClr val="white"/>
                </a:solidFill>
                <a:effectLst>
                  <a:outerShdw blurRad="38100" dist="38100" dir="2700000" algn="tl">
                    <a:srgbClr val="000000">
                      <a:alpha val="43137"/>
                    </a:srgbClr>
                  </a:outerShdw>
                </a:effectLst>
              </a:rPr>
              <a:t> -  </a:t>
            </a:r>
            <a:r>
              <a:rPr lang="vi-VN" sz="3600" b="1" dirty="0">
                <a:solidFill>
                  <a:prstClr val="white"/>
                </a:solidFill>
                <a:effectLst>
                  <a:outerShdw blurRad="38100" dist="38100" dir="2700000" algn="tl">
                    <a:srgbClr val="000000">
                      <a:alpha val="43137"/>
                    </a:srgbClr>
                  </a:outerShdw>
                </a:effectLst>
              </a:rPr>
              <a:t>skupina </a:t>
            </a:r>
            <a:r>
              <a:rPr lang="vi-VN" sz="3600" b="1" dirty="0">
                <a:solidFill>
                  <a:srgbClr val="FF0000"/>
                </a:solidFill>
                <a:effectLst>
                  <a:outerShdw blurRad="38100" dist="38100" dir="2700000" algn="tl">
                    <a:srgbClr val="000000">
                      <a:alpha val="43137"/>
                    </a:srgbClr>
                  </a:outerShdw>
                </a:effectLst>
              </a:rPr>
              <a:t>1</a:t>
            </a:r>
            <a:r>
              <a:rPr lang="vi-VN" sz="3600" b="1" dirty="0">
                <a:solidFill>
                  <a:prstClr val="white"/>
                </a:solidFill>
                <a:effectLst>
                  <a:outerShdw blurRad="38100" dist="38100" dir="2700000" algn="tl">
                    <a:srgbClr val="000000">
                      <a:alpha val="43137"/>
                    </a:srgbClr>
                  </a:outerShdw>
                </a:effectLst>
              </a:rPr>
              <a:t> </a:t>
            </a:r>
            <a:r>
              <a:rPr lang="vi-VN" sz="3200" b="1" dirty="0">
                <a:solidFill>
                  <a:prstClr val="white"/>
                </a:solidFill>
                <a:effectLst>
                  <a:outerShdw blurRad="38100" dist="38100" dir="2700000" algn="tl">
                    <a:srgbClr val="000000">
                      <a:alpha val="43137"/>
                    </a:srgbClr>
                  </a:outerShdw>
                </a:effectLst>
              </a:rPr>
              <a:t>– kancerogeni spojevi za ljude </a:t>
            </a:r>
            <a:endParaRPr lang="en-GB" sz="3200" b="1" dirty="0">
              <a:solidFill>
                <a:prstClr val="white"/>
              </a:solidFill>
              <a:effectLst>
                <a:outerShdw blurRad="38100" dist="38100" dir="2700000" algn="tl">
                  <a:srgbClr val="000000">
                    <a:alpha val="43137"/>
                  </a:srgbClr>
                </a:outerShdw>
              </a:effectLst>
            </a:endParaRPr>
          </a:p>
        </p:txBody>
      </p:sp>
      <p:sp>
        <p:nvSpPr>
          <p:cNvPr id="3" name="TextBox 2"/>
          <p:cNvSpPr txBox="1"/>
          <p:nvPr/>
        </p:nvSpPr>
        <p:spPr>
          <a:xfrm>
            <a:off x="4035286" y="1839274"/>
            <a:ext cx="4591879" cy="3970318"/>
          </a:xfrm>
          <a:prstGeom prst="rect">
            <a:avLst/>
          </a:prstGeom>
          <a:noFill/>
        </p:spPr>
        <p:txBody>
          <a:bodyPr wrap="square" rtlCol="0">
            <a:spAutoFit/>
          </a:bodyPr>
          <a:lstStyle/>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pluća</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nosne šupljine</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želuca</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crijeva ….</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a:t>
            </a:r>
            <a:r>
              <a:rPr lang="hr-HR" sz="28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bukalne</a:t>
            </a: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šupljine</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ždrijela</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grkljana</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gušterače</a:t>
            </a:r>
          </a:p>
          <a:p>
            <a:pPr marL="285750" indent="-285750">
              <a:buFontTx/>
              <a:buChar char="-"/>
            </a:pPr>
            <a:r>
              <a:rPr lang="hr-HR"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karcinom žlijezda slinovnica</a:t>
            </a:r>
            <a:endParaRPr lang="hr-HR"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6018" name="Picture 2" descr="Slikovni rezultat za nickel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34" t="4178" r="8589" b="5010"/>
          <a:stretch/>
        </p:blipFill>
        <p:spPr bwMode="auto">
          <a:xfrm>
            <a:off x="8186309" y="457200"/>
            <a:ext cx="881711"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461048"/>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smtClean="0">
                <a:solidFill>
                  <a:schemeClr val="tx2"/>
                </a:solidFill>
                <a:effectLst>
                  <a:glow>
                    <a:srgbClr val="7F7F7F">
                      <a:alpha val="35000"/>
                    </a:srgbClr>
                  </a:glow>
                </a:effectLst>
              </a:rPr>
              <a:t>Pb</a:t>
            </a:r>
            <a:r>
              <a:rPr lang="hr-HR" sz="2800" b="1" dirty="0" smtClean="0">
                <a:solidFill>
                  <a:schemeClr val="tx2"/>
                </a:solidFill>
                <a:effectLst>
                  <a:glow>
                    <a:srgbClr val="7F7F7F">
                      <a:alpha val="35000"/>
                    </a:srgbClr>
                  </a:glow>
                </a:effectLst>
              </a:rPr>
              <a:t>, Cd, As i Ni </a:t>
            </a:r>
            <a:r>
              <a:rPr lang="hr-HR" sz="2800" b="1" dirty="0">
                <a:solidFill>
                  <a:schemeClr val="tx2"/>
                </a:solidFill>
                <a:effectLst>
                  <a:glow>
                    <a:srgbClr val="7F7F7F">
                      <a:alpha val="35000"/>
                    </a:srgbClr>
                  </a:glow>
                </a:effectLst>
              </a:rPr>
              <a:t>– MJERNE METODE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8" name="Group 7"/>
          <p:cNvGrpSpPr/>
          <p:nvPr/>
        </p:nvGrpSpPr>
        <p:grpSpPr>
          <a:xfrm>
            <a:off x="1317897" y="1988575"/>
            <a:ext cx="6901692" cy="3386614"/>
            <a:chOff x="1330549" y="1830411"/>
            <a:chExt cx="6492082" cy="1988289"/>
          </a:xfrm>
        </p:grpSpPr>
        <p:sp>
          <p:nvSpPr>
            <p:cNvPr id="2" name="Pravokutnik: zaobljeni kutovi 1">
              <a:extLst>
                <a:ext uri="{FF2B5EF4-FFF2-40B4-BE49-F238E27FC236}">
                  <a16:creationId xmlns="" xmlns:a16="http://schemas.microsoft.com/office/drawing/2014/main" id="{8276886F-817C-40BA-ABF7-4E185C891325}"/>
                </a:ext>
              </a:extLst>
            </p:cNvPr>
            <p:cNvSpPr/>
            <p:nvPr/>
          </p:nvSpPr>
          <p:spPr>
            <a:xfrm>
              <a:off x="1330549" y="1830411"/>
              <a:ext cx="6492082" cy="1988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 name="TekstniOkvir 3">
              <a:extLst>
                <a:ext uri="{FF2B5EF4-FFF2-40B4-BE49-F238E27FC236}">
                  <a16:creationId xmlns="" xmlns:a16="http://schemas.microsoft.com/office/drawing/2014/main" id="{C8ACD4D4-C445-457D-B7AA-A25D12246036}"/>
                </a:ext>
              </a:extLst>
            </p:cNvPr>
            <p:cNvSpPr txBox="1"/>
            <p:nvPr/>
          </p:nvSpPr>
          <p:spPr>
            <a:xfrm>
              <a:off x="1779331" y="2255870"/>
              <a:ext cx="5858539" cy="1029969"/>
            </a:xfrm>
            <a:prstGeom prst="rect">
              <a:avLst/>
            </a:prstGeom>
            <a:noFill/>
          </p:spPr>
          <p:txBody>
            <a:bodyPr wrap="square" rtlCol="0" anchor="ctr">
              <a:spAutoFit/>
            </a:bodyPr>
            <a:lstStyle/>
            <a:p>
              <a:pPr algn="ctr"/>
              <a:r>
                <a:rPr lang="hr-HR" sz="5400" b="1" spc="50" dirty="0" err="1" smtClean="0">
                  <a:ln w="0"/>
                  <a:solidFill>
                    <a:schemeClr val="bg1"/>
                  </a:solidFill>
                  <a:effectLst>
                    <a:innerShdw blurRad="63500" dist="50800" dir="13500000">
                      <a:srgbClr val="000000">
                        <a:alpha val="50000"/>
                      </a:srgbClr>
                    </a:innerShdw>
                  </a:effectLst>
                </a:rPr>
                <a:t>Pb</a:t>
              </a:r>
              <a:r>
                <a:rPr lang="hr-HR" sz="5400" b="1" spc="50" dirty="0" smtClean="0">
                  <a:ln w="0"/>
                  <a:solidFill>
                    <a:schemeClr val="bg1"/>
                  </a:solidFill>
                  <a:effectLst>
                    <a:innerShdw blurRad="63500" dist="50800" dir="13500000">
                      <a:srgbClr val="000000">
                        <a:alpha val="50000"/>
                      </a:srgbClr>
                    </a:innerShdw>
                  </a:effectLst>
                </a:rPr>
                <a:t>, Cd, As i Ni </a:t>
              </a:r>
              <a:r>
                <a:rPr lang="hr-HR" sz="5400" b="1" spc="50" dirty="0">
                  <a:ln w="0"/>
                  <a:solidFill>
                    <a:schemeClr val="bg1"/>
                  </a:solidFill>
                  <a:effectLst>
                    <a:innerShdw blurRad="63500" dist="50800" dir="13500000">
                      <a:srgbClr val="000000">
                        <a:alpha val="50000"/>
                      </a:srgbClr>
                    </a:innerShdw>
                  </a:effectLst>
                  <a:sym typeface="Wingdings" panose="05000000000000000000" pitchFamily="2" charset="2"/>
                </a:rPr>
                <a:t> </a:t>
              </a:r>
              <a:r>
                <a:rPr lang="hr-HR" sz="5400" b="1" spc="50" dirty="0">
                  <a:ln w="0"/>
                  <a:solidFill>
                    <a:srgbClr val="FF0000"/>
                  </a:solidFill>
                  <a:effectLst>
                    <a:innerShdw blurRad="63500" dist="50800" dir="13500000">
                      <a:srgbClr val="000000">
                        <a:alpha val="50000"/>
                      </a:srgbClr>
                    </a:innerShdw>
                  </a:effectLst>
                  <a:sym typeface="Wingdings" panose="05000000000000000000" pitchFamily="2" charset="2"/>
                </a:rPr>
                <a:t>HRN EN </a:t>
              </a:r>
              <a:r>
                <a:rPr lang="hr-HR" sz="5400" b="1" spc="50" dirty="0" smtClean="0">
                  <a:ln w="0"/>
                  <a:solidFill>
                    <a:srgbClr val="FF0000"/>
                  </a:solidFill>
                  <a:effectLst>
                    <a:innerShdw blurRad="63500" dist="50800" dir="13500000">
                      <a:srgbClr val="000000">
                        <a:alpha val="50000"/>
                      </a:srgbClr>
                    </a:innerShdw>
                  </a:effectLst>
                  <a:sym typeface="Wingdings" panose="05000000000000000000" pitchFamily="2" charset="2"/>
                </a:rPr>
                <a:t>14902</a:t>
              </a:r>
              <a:endParaRPr lang="hr-HR" sz="5400" b="1" spc="50" dirty="0">
                <a:ln w="0"/>
                <a:solidFill>
                  <a:srgbClr val="FF0000"/>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56908912"/>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248032"/>
            <a:ext cx="8914105" cy="533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sv-SE" sz="2400" b="1" dirty="0">
                <a:solidFill>
                  <a:srgbClr val="FF0000"/>
                </a:solidFill>
              </a:rPr>
              <a:t>Pb, Cd, As i Ni </a:t>
            </a:r>
            <a:r>
              <a:rPr lang="hr-HR" sz="2400" b="1" dirty="0" smtClean="0">
                <a:solidFill>
                  <a:schemeClr val="tx2"/>
                </a:solidFill>
                <a:sym typeface="Wingdings" panose="05000000000000000000" pitchFamily="2" charset="2"/>
              </a:rPr>
              <a:t></a:t>
            </a:r>
            <a:r>
              <a:rPr lang="sv-SE" sz="2400" b="1" dirty="0" smtClean="0">
                <a:solidFill>
                  <a:srgbClr val="FF0000"/>
                </a:solidFill>
              </a:rPr>
              <a:t> </a:t>
            </a:r>
            <a:r>
              <a:rPr lang="sv-SE" sz="2400" b="1" dirty="0">
                <a:solidFill>
                  <a:srgbClr val="FF0000"/>
                </a:solidFill>
              </a:rPr>
              <a:t>HRN EN 14902</a:t>
            </a:r>
          </a:p>
          <a:p>
            <a:pPr marL="342900" indent="-342900">
              <a:spcBef>
                <a:spcPct val="20000"/>
              </a:spcBef>
              <a:buFont typeface="Arial" charset="0"/>
              <a:buChar char="•"/>
            </a:pPr>
            <a:r>
              <a:rPr lang="vi-VN" sz="2000" b="1" dirty="0" smtClean="0">
                <a:solidFill>
                  <a:schemeClr val="tx2"/>
                </a:solidFill>
              </a:rPr>
              <a:t>opisuje </a:t>
            </a:r>
            <a:r>
              <a:rPr lang="vi-VN" sz="2000" b="1" dirty="0">
                <a:solidFill>
                  <a:schemeClr val="tx2"/>
                </a:solidFill>
              </a:rPr>
              <a:t>analitičke procese za određivanje </a:t>
            </a:r>
            <a:r>
              <a:rPr lang="nn-NO" sz="2000" b="1" dirty="0">
                <a:solidFill>
                  <a:srgbClr val="FF0000"/>
                </a:solidFill>
              </a:rPr>
              <a:t>Pb, Cd, As i Ni </a:t>
            </a:r>
            <a:r>
              <a:rPr lang="pl-PL" sz="2000" b="1" dirty="0" smtClean="0">
                <a:solidFill>
                  <a:schemeClr val="tx2"/>
                </a:solidFill>
              </a:rPr>
              <a:t>vezane </a:t>
            </a:r>
            <a:r>
              <a:rPr lang="pl-PL" sz="2000" b="1" dirty="0">
                <a:solidFill>
                  <a:schemeClr val="tx2"/>
                </a:solidFill>
              </a:rPr>
              <a:t>za čestice u zraku </a:t>
            </a:r>
            <a:r>
              <a:rPr lang="hr-HR" sz="2000" b="1" dirty="0" smtClean="0">
                <a:solidFill>
                  <a:schemeClr val="tx2"/>
                </a:solidFill>
              </a:rPr>
              <a:t>(</a:t>
            </a:r>
            <a:r>
              <a:rPr lang="hr-HR" sz="2000" b="1" dirty="0">
                <a:solidFill>
                  <a:srgbClr val="FF0000"/>
                </a:solidFill>
              </a:rPr>
              <a:t>PM</a:t>
            </a:r>
            <a:r>
              <a:rPr lang="hr-HR" sz="2000" b="1" baseline="-25000" dirty="0">
                <a:solidFill>
                  <a:srgbClr val="FF0000"/>
                </a:solidFill>
              </a:rPr>
              <a:t>10</a:t>
            </a:r>
            <a:r>
              <a:rPr lang="hr-HR" sz="2000" b="1" dirty="0">
                <a:solidFill>
                  <a:schemeClr val="tx2"/>
                </a:solidFill>
              </a:rPr>
              <a:t>)</a:t>
            </a:r>
          </a:p>
          <a:p>
            <a:pPr marL="342900" lvl="0" indent="-342900">
              <a:spcBef>
                <a:spcPct val="20000"/>
              </a:spcBef>
              <a:buFont typeface="Arial" charset="0"/>
              <a:buChar char="•"/>
            </a:pPr>
            <a:r>
              <a:rPr lang="hr-HR" sz="2000" b="1" dirty="0">
                <a:solidFill>
                  <a:srgbClr val="1F497D"/>
                </a:solidFill>
              </a:rPr>
              <a:t>vrijeme sakupljanje uzorka je 24 h </a:t>
            </a:r>
          </a:p>
          <a:p>
            <a:pPr marL="342900" lvl="0" indent="-342900">
              <a:spcBef>
                <a:spcPct val="20000"/>
              </a:spcBef>
              <a:buFont typeface="Arial" charset="0"/>
              <a:buChar char="•"/>
            </a:pPr>
            <a:r>
              <a:rPr lang="hr-HR" sz="2400" b="1" dirty="0">
                <a:solidFill>
                  <a:srgbClr val="1F497D"/>
                </a:solidFill>
              </a:rPr>
              <a:t>sukladno </a:t>
            </a:r>
            <a:r>
              <a:rPr lang="hr-HR" sz="2400" b="1" dirty="0">
                <a:solidFill>
                  <a:srgbClr val="FF0000"/>
                </a:solidFill>
              </a:rPr>
              <a:t>HR EN 12341: (</a:t>
            </a:r>
            <a:r>
              <a:rPr lang="hr-HR" sz="2400" b="1" dirty="0">
                <a:solidFill>
                  <a:srgbClr val="FF0000"/>
                </a:solidFill>
                <a:sym typeface="Wingdings" panose="05000000000000000000" pitchFamily="2" charset="2"/>
              </a:rPr>
              <a:t>1998) </a:t>
            </a:r>
            <a:r>
              <a:rPr lang="hr-HR" sz="2400" b="1" dirty="0">
                <a:solidFill>
                  <a:srgbClr val="FF0000"/>
                </a:solidFill>
              </a:rPr>
              <a:t>2014  </a:t>
            </a:r>
            <a:r>
              <a:rPr lang="hr-HR" sz="2400" b="1" dirty="0">
                <a:solidFill>
                  <a:srgbClr val="1F497D"/>
                </a:solidFill>
              </a:rPr>
              <a:t>za </a:t>
            </a:r>
            <a:r>
              <a:rPr lang="hr-HR" sz="2400" b="1" dirty="0">
                <a:solidFill>
                  <a:srgbClr val="FF0000"/>
                </a:solidFill>
              </a:rPr>
              <a:t>PM</a:t>
            </a:r>
            <a:r>
              <a:rPr lang="hr-HR" sz="2400" b="1" baseline="-25000" dirty="0">
                <a:solidFill>
                  <a:srgbClr val="FF0000"/>
                </a:solidFill>
              </a:rPr>
              <a:t>10</a:t>
            </a:r>
            <a:endParaRPr lang="vi-VN" sz="2400" b="1" baseline="-25000" dirty="0">
              <a:solidFill>
                <a:srgbClr val="FF0000"/>
              </a:solidFill>
            </a:endParaRPr>
          </a:p>
          <a:p>
            <a:pPr marL="342900" indent="-342900">
              <a:spcBef>
                <a:spcPct val="20000"/>
              </a:spcBef>
              <a:buFont typeface="Arial" charset="0"/>
              <a:buChar char="•"/>
            </a:pPr>
            <a:r>
              <a:rPr lang="hr-HR" sz="2400" b="1" dirty="0" smtClean="0">
                <a:solidFill>
                  <a:schemeClr val="tx2"/>
                </a:solidFill>
              </a:rPr>
              <a:t>razgradnja pomoću mikrovalova i </a:t>
            </a:r>
            <a:r>
              <a:rPr lang="hr-HR" sz="2400" b="1" dirty="0">
                <a:solidFill>
                  <a:schemeClr val="tx2"/>
                </a:solidFill>
              </a:rPr>
              <a:t>analiza na: </a:t>
            </a:r>
          </a:p>
          <a:p>
            <a:pPr marL="800100" lvl="1" indent="-342900">
              <a:spcBef>
                <a:spcPct val="20000"/>
              </a:spcBef>
              <a:buFont typeface="Wingdings" panose="05000000000000000000" pitchFamily="2" charset="2"/>
              <a:buChar char="Ø"/>
            </a:pPr>
            <a:r>
              <a:rPr lang="hr-HR" sz="2200" b="1" dirty="0" smtClean="0">
                <a:solidFill>
                  <a:schemeClr val="tx2"/>
                </a:solidFill>
              </a:rPr>
              <a:t>atomska apsorpcijska spektrometrija s grafitnom peći (GFAAS)</a:t>
            </a:r>
            <a:endParaRPr lang="hr-HR" sz="2200" b="1" dirty="0">
              <a:solidFill>
                <a:schemeClr val="tx2"/>
              </a:solidFill>
            </a:endParaRPr>
          </a:p>
          <a:p>
            <a:pPr marL="800100" lvl="1" indent="-342900">
              <a:spcBef>
                <a:spcPct val="20000"/>
              </a:spcBef>
              <a:buFont typeface="Wingdings" panose="05000000000000000000" pitchFamily="2" charset="2"/>
              <a:buChar char="Ø"/>
            </a:pPr>
            <a:r>
              <a:rPr lang="hr-HR" sz="2200" b="1" dirty="0" smtClean="0">
                <a:solidFill>
                  <a:schemeClr val="tx2"/>
                </a:solidFill>
              </a:rPr>
              <a:t>masena spektrometrija uz induktivno spregnutu plazmu (ICP-MS)</a:t>
            </a:r>
            <a:endParaRPr lang="hr-HR" sz="2200" b="1" dirty="0">
              <a:solidFill>
                <a:schemeClr val="tx2"/>
              </a:solidFill>
            </a:endParaRPr>
          </a:p>
          <a:p>
            <a:pPr marL="342900" indent="-342900">
              <a:spcBef>
                <a:spcPct val="20000"/>
              </a:spcBef>
              <a:buFont typeface="Arial" charset="0"/>
              <a:buChar char="•"/>
            </a:pPr>
            <a:r>
              <a:rPr lang="hr-HR" sz="2000" b="1" dirty="0">
                <a:solidFill>
                  <a:schemeClr val="tx2"/>
                </a:solidFill>
              </a:rPr>
              <a:t>Za koncentracijski raspon </a:t>
            </a:r>
            <a:r>
              <a:rPr lang="hr-HR" sz="2000" b="1" dirty="0" err="1" smtClean="0">
                <a:solidFill>
                  <a:schemeClr val="tx2"/>
                </a:solidFill>
              </a:rPr>
              <a:t>Pb</a:t>
            </a:r>
            <a:r>
              <a:rPr lang="hr-HR" sz="2000" b="1" dirty="0" smtClean="0">
                <a:solidFill>
                  <a:schemeClr val="tx2"/>
                </a:solidFill>
              </a:rPr>
              <a:t>:</a:t>
            </a:r>
            <a:r>
              <a:rPr lang="vi-VN" sz="2000" b="1" dirty="0" smtClean="0">
                <a:solidFill>
                  <a:schemeClr val="tx2"/>
                </a:solidFill>
              </a:rPr>
              <a:t> </a:t>
            </a:r>
            <a:r>
              <a:rPr lang="hr-HR" sz="2000" dirty="0" smtClean="0">
                <a:solidFill>
                  <a:srgbClr val="0070C0"/>
                </a:solidFill>
              </a:rPr>
              <a:t>1 </a:t>
            </a:r>
            <a:r>
              <a:rPr lang="hr-HR" sz="2000" dirty="0">
                <a:solidFill>
                  <a:srgbClr val="0070C0"/>
                </a:solidFill>
              </a:rPr>
              <a:t>ng/m</a:t>
            </a:r>
            <a:r>
              <a:rPr lang="hr-HR" sz="2000" baseline="30000" dirty="0">
                <a:solidFill>
                  <a:srgbClr val="0070C0"/>
                </a:solidFill>
              </a:rPr>
              <a:t>3</a:t>
            </a:r>
            <a:r>
              <a:rPr lang="hr-HR" sz="2000" dirty="0">
                <a:solidFill>
                  <a:srgbClr val="0070C0"/>
                </a:solidFill>
              </a:rPr>
              <a:t> do </a:t>
            </a:r>
            <a:r>
              <a:rPr lang="hr-HR" sz="2000" dirty="0" smtClean="0">
                <a:solidFill>
                  <a:srgbClr val="0070C0"/>
                </a:solidFill>
              </a:rPr>
              <a:t>4000 </a:t>
            </a:r>
            <a:r>
              <a:rPr lang="hr-HR" sz="2000" dirty="0">
                <a:solidFill>
                  <a:srgbClr val="0070C0"/>
                </a:solidFill>
              </a:rPr>
              <a:t>ng/m</a:t>
            </a:r>
            <a:r>
              <a:rPr lang="hr-HR" sz="2000" baseline="30000" dirty="0">
                <a:solidFill>
                  <a:srgbClr val="0070C0"/>
                </a:solidFill>
              </a:rPr>
              <a:t>3</a:t>
            </a:r>
          </a:p>
          <a:p>
            <a:pPr marL="342900" lvl="0" indent="-342900">
              <a:spcBef>
                <a:spcPct val="20000"/>
              </a:spcBef>
              <a:buFont typeface="Arial" charset="0"/>
              <a:buChar char="•"/>
            </a:pPr>
            <a:r>
              <a:rPr lang="hr-HR" sz="2000" b="1" dirty="0">
                <a:solidFill>
                  <a:srgbClr val="1F497D"/>
                </a:solidFill>
              </a:rPr>
              <a:t>Za koncentracijski raspon </a:t>
            </a:r>
            <a:r>
              <a:rPr lang="hr-HR" sz="2000" b="1" dirty="0" smtClean="0">
                <a:solidFill>
                  <a:srgbClr val="1F497D"/>
                </a:solidFill>
              </a:rPr>
              <a:t>Cd:</a:t>
            </a:r>
            <a:r>
              <a:rPr lang="vi-VN" sz="2000" b="1" dirty="0" smtClean="0">
                <a:solidFill>
                  <a:srgbClr val="1F497D"/>
                </a:solidFill>
              </a:rPr>
              <a:t> </a:t>
            </a:r>
            <a:r>
              <a:rPr lang="hr-HR" sz="2000" dirty="0" smtClean="0">
                <a:solidFill>
                  <a:srgbClr val="0070C0"/>
                </a:solidFill>
              </a:rPr>
              <a:t>0,1 </a:t>
            </a:r>
            <a:r>
              <a:rPr lang="hr-HR" sz="2000" dirty="0">
                <a:solidFill>
                  <a:srgbClr val="0070C0"/>
                </a:solidFill>
              </a:rPr>
              <a:t>ng/m</a:t>
            </a:r>
            <a:r>
              <a:rPr lang="hr-HR" sz="2000" baseline="30000" dirty="0">
                <a:solidFill>
                  <a:srgbClr val="0070C0"/>
                </a:solidFill>
              </a:rPr>
              <a:t>3</a:t>
            </a:r>
            <a:r>
              <a:rPr lang="hr-HR" sz="2000" dirty="0">
                <a:solidFill>
                  <a:srgbClr val="0070C0"/>
                </a:solidFill>
              </a:rPr>
              <a:t> do </a:t>
            </a:r>
            <a:r>
              <a:rPr lang="hr-HR" sz="2000" dirty="0" smtClean="0">
                <a:solidFill>
                  <a:srgbClr val="0070C0"/>
                </a:solidFill>
              </a:rPr>
              <a:t>50 </a:t>
            </a:r>
            <a:r>
              <a:rPr lang="hr-HR" sz="2000" dirty="0">
                <a:solidFill>
                  <a:srgbClr val="0070C0"/>
                </a:solidFill>
              </a:rPr>
              <a:t>ng/m</a:t>
            </a:r>
            <a:r>
              <a:rPr lang="hr-HR" sz="2000" baseline="30000" dirty="0">
                <a:solidFill>
                  <a:srgbClr val="0070C0"/>
                </a:solidFill>
              </a:rPr>
              <a:t>3</a:t>
            </a:r>
          </a:p>
          <a:p>
            <a:pPr marL="342900" lvl="0" indent="-342900">
              <a:spcBef>
                <a:spcPct val="20000"/>
              </a:spcBef>
              <a:buFont typeface="Arial" charset="0"/>
              <a:buChar char="•"/>
            </a:pPr>
            <a:r>
              <a:rPr lang="hr-HR" sz="2000" b="1" dirty="0">
                <a:solidFill>
                  <a:srgbClr val="1F497D"/>
                </a:solidFill>
              </a:rPr>
              <a:t>Za koncentracijski raspon </a:t>
            </a:r>
            <a:r>
              <a:rPr lang="hr-HR" sz="2000" b="1" dirty="0" smtClean="0">
                <a:solidFill>
                  <a:srgbClr val="1F497D"/>
                </a:solidFill>
              </a:rPr>
              <a:t>As:</a:t>
            </a:r>
            <a:r>
              <a:rPr lang="vi-VN" sz="2000" b="1" dirty="0" smtClean="0">
                <a:solidFill>
                  <a:srgbClr val="1F497D"/>
                </a:solidFill>
              </a:rPr>
              <a:t> </a:t>
            </a:r>
            <a:r>
              <a:rPr lang="hr-HR" sz="2000" dirty="0" smtClean="0">
                <a:solidFill>
                  <a:srgbClr val="0070C0"/>
                </a:solidFill>
              </a:rPr>
              <a:t>0,5 </a:t>
            </a:r>
            <a:r>
              <a:rPr lang="hr-HR" sz="2000" dirty="0">
                <a:solidFill>
                  <a:srgbClr val="0070C0"/>
                </a:solidFill>
              </a:rPr>
              <a:t>ng/m</a:t>
            </a:r>
            <a:r>
              <a:rPr lang="hr-HR" sz="2000" baseline="30000" dirty="0">
                <a:solidFill>
                  <a:srgbClr val="0070C0"/>
                </a:solidFill>
              </a:rPr>
              <a:t>3</a:t>
            </a:r>
            <a:r>
              <a:rPr lang="hr-HR" sz="2000" dirty="0">
                <a:solidFill>
                  <a:srgbClr val="0070C0"/>
                </a:solidFill>
              </a:rPr>
              <a:t> do </a:t>
            </a:r>
            <a:r>
              <a:rPr lang="hr-HR" sz="2000" dirty="0" smtClean="0">
                <a:solidFill>
                  <a:srgbClr val="0070C0"/>
                </a:solidFill>
              </a:rPr>
              <a:t>350 ng/m</a:t>
            </a:r>
            <a:r>
              <a:rPr lang="hr-HR" sz="2000" baseline="30000" dirty="0" smtClean="0">
                <a:solidFill>
                  <a:srgbClr val="0070C0"/>
                </a:solidFill>
              </a:rPr>
              <a:t>3</a:t>
            </a:r>
          </a:p>
          <a:p>
            <a:pPr marL="342900" lvl="0" indent="-342900">
              <a:spcBef>
                <a:spcPct val="20000"/>
              </a:spcBef>
              <a:buFont typeface="Arial" charset="0"/>
              <a:buChar char="•"/>
            </a:pPr>
            <a:r>
              <a:rPr lang="hr-HR" sz="2000" b="1" dirty="0">
                <a:solidFill>
                  <a:srgbClr val="1F497D"/>
                </a:solidFill>
              </a:rPr>
              <a:t>Za koncentracijski raspon </a:t>
            </a:r>
            <a:r>
              <a:rPr lang="hr-HR" sz="2000" b="1" dirty="0" smtClean="0">
                <a:solidFill>
                  <a:srgbClr val="1F497D"/>
                </a:solidFill>
              </a:rPr>
              <a:t>Ni:</a:t>
            </a:r>
            <a:r>
              <a:rPr lang="vi-VN" sz="2000" b="1" dirty="0" smtClean="0">
                <a:solidFill>
                  <a:srgbClr val="1F497D"/>
                </a:solidFill>
              </a:rPr>
              <a:t> </a:t>
            </a:r>
            <a:r>
              <a:rPr lang="hr-HR" sz="2000" dirty="0" smtClean="0">
                <a:solidFill>
                  <a:srgbClr val="0070C0"/>
                </a:solidFill>
              </a:rPr>
              <a:t>2 </a:t>
            </a:r>
            <a:r>
              <a:rPr lang="hr-HR" sz="2000" dirty="0">
                <a:solidFill>
                  <a:srgbClr val="0070C0"/>
                </a:solidFill>
              </a:rPr>
              <a:t>ng/m</a:t>
            </a:r>
            <a:r>
              <a:rPr lang="hr-HR" sz="2000" baseline="30000" dirty="0">
                <a:solidFill>
                  <a:srgbClr val="0070C0"/>
                </a:solidFill>
              </a:rPr>
              <a:t>3</a:t>
            </a:r>
            <a:r>
              <a:rPr lang="hr-HR" sz="2000" dirty="0">
                <a:solidFill>
                  <a:srgbClr val="0070C0"/>
                </a:solidFill>
              </a:rPr>
              <a:t> do </a:t>
            </a:r>
            <a:r>
              <a:rPr lang="hr-HR" sz="2000" dirty="0" smtClean="0">
                <a:solidFill>
                  <a:srgbClr val="0070C0"/>
                </a:solidFill>
              </a:rPr>
              <a:t>100 ng/m</a:t>
            </a:r>
            <a:r>
              <a:rPr lang="hr-HR" sz="2000" baseline="30000" dirty="0" smtClean="0">
                <a:solidFill>
                  <a:srgbClr val="0070C0"/>
                </a:solidFill>
              </a:rPr>
              <a:t>3</a:t>
            </a:r>
            <a:endParaRPr lang="hr-HR" sz="2000" baseline="30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Tree>
    <p:extLst>
      <p:ext uri="{BB962C8B-B14F-4D97-AF65-F5344CB8AC3E}">
        <p14:creationId xmlns:p14="http://schemas.microsoft.com/office/powerpoint/2010/main" val="2739849864"/>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smtClean="0">
                <a:solidFill>
                  <a:srgbClr val="FF0000"/>
                </a:solidFill>
              </a:rPr>
              <a:t>sustav za razgradnju uzoraka  pomoću mikrovalova</a:t>
            </a:r>
          </a:p>
          <a:p>
            <a:pPr marL="342900" indent="-342900">
              <a:spcBef>
                <a:spcPct val="20000"/>
              </a:spcBef>
              <a:buFont typeface="Arial" charset="0"/>
              <a:buChar char="•"/>
            </a:pPr>
            <a:r>
              <a:rPr lang="pl-PL" sz="2400" b="1" dirty="0" smtClean="0">
                <a:solidFill>
                  <a:schemeClr val="tx2"/>
                </a:solidFill>
              </a:rPr>
              <a:t>uređaj </a:t>
            </a:r>
            <a:r>
              <a:rPr lang="pl-PL" sz="2400" b="1" dirty="0">
                <a:solidFill>
                  <a:schemeClr val="tx2"/>
                </a:solidFill>
              </a:rPr>
              <a:t>je konstruiran za razaranje uzoraka u zatvorenim posudama</a:t>
            </a:r>
            <a:r>
              <a:rPr lang="vi-VN" sz="2400" b="1" dirty="0" smtClean="0">
                <a:solidFill>
                  <a:schemeClr val="tx2"/>
                </a:solidFill>
              </a:rPr>
              <a:t>u </a:t>
            </a:r>
            <a:r>
              <a:rPr lang="vi-VN" sz="2400" b="1" dirty="0">
                <a:solidFill>
                  <a:schemeClr val="tx2"/>
                </a:solidFill>
              </a:rPr>
              <a:t>laboratoriju</a:t>
            </a:r>
            <a:r>
              <a:rPr lang="vi-VN" sz="2400" b="1" dirty="0" smtClean="0">
                <a:solidFill>
                  <a:schemeClr val="tx2"/>
                </a:solidFill>
              </a:rPr>
              <a:t>,</a:t>
            </a:r>
            <a:endParaRPr lang="hr-HR" sz="2400" b="1" dirty="0" smtClean="0">
              <a:solidFill>
                <a:schemeClr val="tx2"/>
              </a:solidFill>
            </a:endParaRPr>
          </a:p>
          <a:p>
            <a:pPr marL="342900" indent="-342900">
              <a:spcBef>
                <a:spcPct val="20000"/>
              </a:spcBef>
              <a:buFont typeface="Arial" charset="0"/>
              <a:buChar char="•"/>
            </a:pPr>
            <a:r>
              <a:rPr lang="vi-VN" sz="2400" b="1" dirty="0" smtClean="0">
                <a:solidFill>
                  <a:schemeClr val="tx2"/>
                </a:solidFill>
              </a:rPr>
              <a:t>s </a:t>
            </a:r>
            <a:r>
              <a:rPr lang="vi-VN" sz="2400" b="1" dirty="0">
                <a:solidFill>
                  <a:schemeClr val="tx2"/>
                </a:solidFill>
              </a:rPr>
              <a:t>regulacijom </a:t>
            </a:r>
            <a:r>
              <a:rPr lang="vi-VN" sz="2400" b="1" dirty="0" smtClean="0">
                <a:solidFill>
                  <a:schemeClr val="tx2"/>
                </a:solidFill>
              </a:rPr>
              <a:t>izlaz</a:t>
            </a:r>
            <a:r>
              <a:rPr lang="hr-HR" sz="2400" b="1" dirty="0" smtClean="0">
                <a:solidFill>
                  <a:schemeClr val="tx2"/>
                </a:solidFill>
              </a:rPr>
              <a:t>ne</a:t>
            </a:r>
            <a:r>
              <a:rPr lang="vi-VN" sz="2400" b="1" dirty="0" smtClean="0">
                <a:solidFill>
                  <a:schemeClr val="tx2"/>
                </a:solidFill>
              </a:rPr>
              <a:t> </a:t>
            </a:r>
            <a:r>
              <a:rPr lang="hr-HR" sz="2400" b="1" dirty="0" smtClean="0">
                <a:solidFill>
                  <a:schemeClr val="tx2"/>
                </a:solidFill>
              </a:rPr>
              <a:t>snage</a:t>
            </a:r>
            <a:r>
              <a:rPr lang="vi-VN" sz="2400" b="1" dirty="0" smtClean="0">
                <a:solidFill>
                  <a:schemeClr val="tx2"/>
                </a:solidFill>
              </a:rPr>
              <a:t>, </a:t>
            </a:r>
            <a:endParaRPr lang="hr-HR" sz="2400" b="1" dirty="0" smtClean="0">
              <a:solidFill>
                <a:schemeClr val="tx2"/>
              </a:solidFill>
            </a:endParaRPr>
          </a:p>
          <a:p>
            <a:pPr marL="342900" indent="-342900">
              <a:spcBef>
                <a:spcPct val="20000"/>
              </a:spcBef>
              <a:buFont typeface="Arial" charset="0"/>
              <a:buChar char="•"/>
            </a:pPr>
            <a:r>
              <a:rPr lang="vi-VN" sz="2400" b="1" dirty="0" smtClean="0">
                <a:solidFill>
                  <a:schemeClr val="tx2"/>
                </a:solidFill>
              </a:rPr>
              <a:t>opremljen </a:t>
            </a:r>
            <a:r>
              <a:rPr lang="vi-VN" sz="2400" b="1" dirty="0">
                <a:solidFill>
                  <a:schemeClr val="tx2"/>
                </a:solidFill>
              </a:rPr>
              <a:t>sustavom kontrole temperature koji </a:t>
            </a:r>
            <a:r>
              <a:rPr lang="hr-HR" sz="2400" b="1" dirty="0" smtClean="0">
                <a:solidFill>
                  <a:schemeClr val="tx2"/>
                </a:solidFill>
              </a:rPr>
              <a:t>je osjetljiv na promjene </a:t>
            </a:r>
            <a:r>
              <a:rPr lang="vi-VN" sz="2400" b="1" dirty="0" smtClean="0">
                <a:solidFill>
                  <a:schemeClr val="tx2"/>
                </a:solidFill>
              </a:rPr>
              <a:t>temperatur</a:t>
            </a:r>
            <a:r>
              <a:rPr lang="hr-HR" sz="2400" b="1" dirty="0" smtClean="0">
                <a:solidFill>
                  <a:schemeClr val="tx2"/>
                </a:solidFill>
              </a:rPr>
              <a:t>e</a:t>
            </a:r>
            <a:r>
              <a:rPr lang="vi-VN" sz="2400" b="1" dirty="0" smtClean="0">
                <a:solidFill>
                  <a:schemeClr val="tx2"/>
                </a:solidFill>
              </a:rPr>
              <a:t> </a:t>
            </a:r>
            <a:r>
              <a:rPr lang="vi-VN" sz="2400" b="1" dirty="0">
                <a:solidFill>
                  <a:schemeClr val="tx2"/>
                </a:solidFill>
              </a:rPr>
              <a:t>i automatski </a:t>
            </a:r>
            <a:r>
              <a:rPr lang="vi-VN" sz="2400" b="1" dirty="0" smtClean="0">
                <a:solidFill>
                  <a:schemeClr val="tx2"/>
                </a:solidFill>
              </a:rPr>
              <a:t>prilagođava</a:t>
            </a:r>
            <a:r>
              <a:rPr lang="hr-HR" sz="2400" b="1" dirty="0" smtClean="0">
                <a:solidFill>
                  <a:schemeClr val="tx2"/>
                </a:solidFill>
              </a:rPr>
              <a:t>nje</a:t>
            </a:r>
            <a:r>
              <a:rPr lang="vi-VN" sz="2400" b="1" dirty="0" smtClean="0">
                <a:solidFill>
                  <a:schemeClr val="tx2"/>
                </a:solidFill>
              </a:rPr>
              <a:t> izlazn</a:t>
            </a:r>
            <a:r>
              <a:rPr lang="hr-HR" sz="2400" b="1" dirty="0" smtClean="0">
                <a:solidFill>
                  <a:schemeClr val="tx2"/>
                </a:solidFill>
              </a:rPr>
              <a:t>e</a:t>
            </a:r>
            <a:r>
              <a:rPr lang="vi-VN" sz="2400" b="1" dirty="0" smtClean="0">
                <a:solidFill>
                  <a:schemeClr val="tx2"/>
                </a:solidFill>
              </a:rPr>
              <a:t> snag</a:t>
            </a:r>
            <a:r>
              <a:rPr lang="hr-HR" sz="2400" b="1" dirty="0" smtClean="0">
                <a:solidFill>
                  <a:schemeClr val="tx2"/>
                </a:solidFill>
              </a:rPr>
              <a:t>e</a:t>
            </a:r>
            <a:r>
              <a:rPr lang="vi-VN" sz="2400" b="1" dirty="0" smtClean="0">
                <a:solidFill>
                  <a:schemeClr val="tx2"/>
                </a:solidFill>
              </a:rPr>
              <a:t> mikrovalova</a:t>
            </a:r>
            <a:endParaRPr lang="hr-HR" sz="2400" b="1" dirty="0" smtClean="0">
              <a:solidFill>
                <a:schemeClr val="tx2"/>
              </a:solidFill>
            </a:endParaRPr>
          </a:p>
          <a:p>
            <a:pPr marL="342900" indent="-342900">
              <a:spcBef>
                <a:spcPct val="20000"/>
              </a:spcBef>
              <a:buFont typeface="Arial" charset="0"/>
              <a:buChar char="•"/>
            </a:pPr>
            <a:r>
              <a:rPr lang="hr-HR" sz="2400" b="1" dirty="0" smtClean="0">
                <a:solidFill>
                  <a:schemeClr val="tx2"/>
                </a:solidFill>
              </a:rPr>
              <a:t>j</a:t>
            </a:r>
            <a:r>
              <a:rPr lang="vi-VN" sz="2400" b="1" dirty="0" smtClean="0">
                <a:solidFill>
                  <a:schemeClr val="tx2"/>
                </a:solidFill>
              </a:rPr>
              <a:t>edinica </a:t>
            </a:r>
            <a:r>
              <a:rPr lang="vi-VN" sz="2400" b="1" dirty="0">
                <a:solidFill>
                  <a:schemeClr val="tx2"/>
                </a:solidFill>
              </a:rPr>
              <a:t>s reaktorom napravljena je od materijala otpornog na koroziju i spojena na sustav za </a:t>
            </a:r>
            <a:r>
              <a:rPr lang="vi-VN" sz="2400" b="1" dirty="0" smtClean="0">
                <a:solidFill>
                  <a:schemeClr val="tx2"/>
                </a:solidFill>
              </a:rPr>
              <a:t>ventilaciju</a:t>
            </a:r>
            <a:endParaRPr lang="hr-HR" sz="2400" b="1" dirty="0" smtClean="0">
              <a:solidFill>
                <a:schemeClr val="tx2"/>
              </a:solidFill>
            </a:endParaRPr>
          </a:p>
          <a:p>
            <a:pPr marL="342900" indent="-342900">
              <a:spcBef>
                <a:spcPct val="20000"/>
              </a:spcBef>
              <a:buFont typeface="Arial" charset="0"/>
              <a:buChar char="•"/>
            </a:pPr>
            <a:r>
              <a:rPr lang="hr-HR" sz="2400" b="1" dirty="0" smtClean="0">
                <a:solidFill>
                  <a:schemeClr val="tx2"/>
                </a:solidFill>
              </a:rPr>
              <a:t>s</a:t>
            </a:r>
            <a:r>
              <a:rPr lang="vi-VN" sz="2400" b="1" dirty="0" smtClean="0">
                <a:solidFill>
                  <a:schemeClr val="tx2"/>
                </a:solidFill>
              </a:rPr>
              <a:t> </a:t>
            </a:r>
            <a:r>
              <a:rPr lang="vi-VN" sz="2400" b="1" dirty="0">
                <a:solidFill>
                  <a:schemeClr val="tx2"/>
                </a:solidFill>
              </a:rPr>
              <a:t>vanjske strane dimnjaka nalazi se dodatni ventilator koji pomaže učinkovitijem odvođenju plinova i para iz </a:t>
            </a:r>
            <a:r>
              <a:rPr lang="vi-VN" sz="2400" b="1" dirty="0" smtClean="0">
                <a:solidFill>
                  <a:schemeClr val="tx2"/>
                </a:solidFill>
              </a:rPr>
              <a:t>reaktora</a:t>
            </a:r>
            <a:endParaRPr lang="hr-HR" sz="2400" b="1" dirty="0" smtClean="0">
              <a:solidFill>
                <a:schemeClr val="tx2"/>
              </a:solidFill>
            </a:endParaRPr>
          </a:p>
          <a:p>
            <a:pPr marL="342900" indent="-342900">
              <a:spcBef>
                <a:spcPct val="20000"/>
              </a:spcBef>
              <a:buFont typeface="Arial" charset="0"/>
              <a:buChar char="•"/>
            </a:pPr>
            <a:r>
              <a:rPr lang="pl-PL" sz="2400" b="1" dirty="0" smtClean="0">
                <a:solidFill>
                  <a:schemeClr val="tx2"/>
                </a:solidFill>
              </a:rPr>
              <a:t>sva </a:t>
            </a:r>
            <a:r>
              <a:rPr lang="pl-PL" sz="2400" b="1" dirty="0">
                <a:solidFill>
                  <a:schemeClr val="tx2"/>
                </a:solidFill>
              </a:rPr>
              <a:t>elektronika zaštićena je od korozije i djelovanja kemikalija</a:t>
            </a:r>
            <a:endParaRPr lang="sv-SE"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6557559"/>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atomska apsorpcijska spektrometrija s grafitnom peći (GFAAS)</a:t>
            </a:r>
          </a:p>
          <a:p>
            <a:pPr marL="342900" indent="-342900">
              <a:spcBef>
                <a:spcPct val="20000"/>
              </a:spcBef>
              <a:buFont typeface="Arial" charset="0"/>
              <a:buChar char="•"/>
            </a:pPr>
            <a:r>
              <a:rPr lang="vi-VN" sz="2400" b="1" dirty="0" smtClean="0">
                <a:solidFill>
                  <a:schemeClr val="tx2"/>
                </a:solidFill>
              </a:rPr>
              <a:t>opremljen </a:t>
            </a:r>
            <a:r>
              <a:rPr lang="vi-VN" sz="2400" b="1" dirty="0">
                <a:solidFill>
                  <a:schemeClr val="tx2"/>
                </a:solidFill>
              </a:rPr>
              <a:t>sa šupljim katodnim </a:t>
            </a:r>
            <a:r>
              <a:rPr lang="hr-HR" sz="2400" b="1" dirty="0" smtClean="0">
                <a:solidFill>
                  <a:schemeClr val="tx2"/>
                </a:solidFill>
              </a:rPr>
              <a:t>lampama</a:t>
            </a:r>
            <a:r>
              <a:rPr lang="vi-VN" sz="2400" b="1" dirty="0" smtClean="0">
                <a:solidFill>
                  <a:schemeClr val="tx2"/>
                </a:solidFill>
              </a:rPr>
              <a:t> </a:t>
            </a:r>
            <a:r>
              <a:rPr lang="vi-VN" sz="2400" b="1" dirty="0">
                <a:solidFill>
                  <a:schemeClr val="tx2"/>
                </a:solidFill>
              </a:rPr>
              <a:t>ili elektrodama bez pražnjenja za elemente od </a:t>
            </a:r>
            <a:r>
              <a:rPr lang="vi-VN" sz="2400" b="1" dirty="0" smtClean="0">
                <a:solidFill>
                  <a:schemeClr val="tx2"/>
                </a:solidFill>
              </a:rPr>
              <a:t>interesa</a:t>
            </a:r>
            <a:r>
              <a:rPr lang="hr-HR" sz="2400" b="1" dirty="0" smtClean="0">
                <a:solidFill>
                  <a:schemeClr val="tx2"/>
                </a:solidFill>
              </a:rPr>
              <a:t>,</a:t>
            </a:r>
          </a:p>
          <a:p>
            <a:pPr marL="342900" indent="-342900">
              <a:spcBef>
                <a:spcPct val="20000"/>
              </a:spcBef>
              <a:buFont typeface="Arial" charset="0"/>
              <a:buChar char="•"/>
            </a:pPr>
            <a:r>
              <a:rPr lang="vi-VN" sz="2400" b="1" dirty="0" smtClean="0">
                <a:solidFill>
                  <a:schemeClr val="tx2"/>
                </a:solidFill>
              </a:rPr>
              <a:t>koji </a:t>
            </a:r>
            <a:r>
              <a:rPr lang="vi-VN" sz="2400" b="1" dirty="0">
                <a:solidFill>
                  <a:schemeClr val="tx2"/>
                </a:solidFill>
              </a:rPr>
              <a:t>mogu izvršiti istodobnu korekciju pozadine na mjernim </a:t>
            </a:r>
            <a:r>
              <a:rPr lang="vi-VN" sz="2400" b="1" dirty="0" smtClean="0">
                <a:solidFill>
                  <a:schemeClr val="tx2"/>
                </a:solidFill>
              </a:rPr>
              <a:t>val</a:t>
            </a:r>
            <a:r>
              <a:rPr lang="hr-HR" sz="2400" b="1" dirty="0" err="1" smtClean="0">
                <a:solidFill>
                  <a:schemeClr val="tx2"/>
                </a:solidFill>
              </a:rPr>
              <a:t>nim</a:t>
            </a:r>
            <a:r>
              <a:rPr lang="hr-HR" sz="2400" b="1" dirty="0" smtClean="0">
                <a:solidFill>
                  <a:schemeClr val="tx2"/>
                </a:solidFill>
              </a:rPr>
              <a:t> duljinama</a:t>
            </a:r>
          </a:p>
          <a:p>
            <a:pPr marL="342900" indent="-342900">
              <a:spcBef>
                <a:spcPct val="20000"/>
              </a:spcBef>
              <a:buFont typeface="Arial" charset="0"/>
              <a:buChar char="•"/>
            </a:pPr>
            <a:r>
              <a:rPr lang="vi-VN" sz="2400" b="1" dirty="0" smtClean="0">
                <a:solidFill>
                  <a:schemeClr val="tx2"/>
                </a:solidFill>
              </a:rPr>
              <a:t>pomoću </a:t>
            </a:r>
            <a:r>
              <a:rPr lang="hr-HR" sz="2400" b="1" dirty="0" smtClean="0">
                <a:solidFill>
                  <a:schemeClr val="tx2"/>
                </a:solidFill>
              </a:rPr>
              <a:t>kontinuiranog </a:t>
            </a:r>
            <a:r>
              <a:rPr lang="vi-VN" sz="2400" b="1" dirty="0" smtClean="0">
                <a:solidFill>
                  <a:schemeClr val="tx2"/>
                </a:solidFill>
              </a:rPr>
              <a:t>izvora kao </a:t>
            </a:r>
            <a:r>
              <a:rPr lang="vi-VN" sz="2400" b="1" dirty="0">
                <a:solidFill>
                  <a:schemeClr val="tx2"/>
                </a:solidFill>
              </a:rPr>
              <a:t>što je deuterijska </a:t>
            </a:r>
            <a:r>
              <a:rPr lang="hr-HR" sz="2400" b="1" dirty="0" smtClean="0">
                <a:solidFill>
                  <a:schemeClr val="tx2"/>
                </a:solidFill>
              </a:rPr>
              <a:t>lampa</a:t>
            </a:r>
            <a:r>
              <a:rPr lang="vi-VN" sz="2400" b="1" dirty="0" smtClean="0">
                <a:solidFill>
                  <a:schemeClr val="tx2"/>
                </a:solidFill>
              </a:rPr>
              <a:t> </a:t>
            </a:r>
            <a:r>
              <a:rPr lang="vi-VN" sz="2400" b="1" dirty="0">
                <a:solidFill>
                  <a:schemeClr val="tx2"/>
                </a:solidFill>
              </a:rPr>
              <a:t>za ispravljanje nespecifičnog prigušenja </a:t>
            </a:r>
            <a:endParaRPr lang="hr-HR" sz="2400" b="1" dirty="0" smtClean="0">
              <a:solidFill>
                <a:schemeClr val="tx2"/>
              </a:solidFill>
            </a:endParaRPr>
          </a:p>
          <a:p>
            <a:pPr marL="342900" indent="-342900">
              <a:spcBef>
                <a:spcPct val="20000"/>
              </a:spcBef>
              <a:buFont typeface="Arial" charset="0"/>
              <a:buChar char="•"/>
            </a:pPr>
            <a:r>
              <a:rPr lang="vi-VN" sz="2400" b="1" dirty="0" smtClean="0">
                <a:solidFill>
                  <a:schemeClr val="tx2"/>
                </a:solidFill>
              </a:rPr>
              <a:t>ili </a:t>
            </a:r>
            <a:r>
              <a:rPr lang="vi-VN" sz="2400" b="1" dirty="0">
                <a:solidFill>
                  <a:schemeClr val="tx2"/>
                </a:solidFill>
              </a:rPr>
              <a:t>korištenjem Zeemanovog sustava za korekciju pozadine</a:t>
            </a:r>
            <a:endParaRPr lang="sv-SE"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Tree>
    <p:extLst>
      <p:ext uri="{BB962C8B-B14F-4D97-AF65-F5344CB8AC3E}">
        <p14:creationId xmlns:p14="http://schemas.microsoft.com/office/powerpoint/2010/main" val="2240762584"/>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atomska apsorpcijska spektrometrija s grafitnom peći (GFAAS</a:t>
            </a:r>
            <a:r>
              <a:rPr lang="hr-HR" sz="2400" b="1" dirty="0" smtClean="0">
                <a:solidFill>
                  <a:srgbClr val="FF0000"/>
                </a:solidFill>
              </a:rPr>
              <a:t>)</a:t>
            </a:r>
            <a:endParaRPr lang="hr-HR" sz="2400" b="1" dirty="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110070513"/>
              </p:ext>
            </p:extLst>
          </p:nvPr>
        </p:nvGraphicFramePr>
        <p:xfrm>
          <a:off x="376239" y="2500996"/>
          <a:ext cx="4018434" cy="2042160"/>
        </p:xfrm>
        <a:graphic>
          <a:graphicData uri="http://schemas.openxmlformats.org/drawingml/2006/table">
            <a:tbl>
              <a:tblPr firstRow="1" bandRow="1">
                <a:tableStyleId>{125E5076-3810-47DD-B79F-674D7AD40C01}</a:tableStyleId>
              </a:tblPr>
              <a:tblGrid>
                <a:gridCol w="1115658"/>
                <a:gridCol w="2902776"/>
              </a:tblGrid>
              <a:tr h="370840">
                <a:tc>
                  <a:txBody>
                    <a:bodyPr/>
                    <a:lstStyle/>
                    <a:p>
                      <a:pPr algn="ctr"/>
                      <a:r>
                        <a:rPr lang="hr-HR" sz="2400" dirty="0" smtClean="0"/>
                        <a:t>metal</a:t>
                      </a:r>
                      <a:endParaRPr lang="en-GB" sz="2400" b="1" dirty="0"/>
                    </a:p>
                  </a:txBody>
                  <a:tcPr/>
                </a:tc>
                <a:tc>
                  <a:txBody>
                    <a:bodyPr/>
                    <a:lstStyle/>
                    <a:p>
                      <a:pPr algn="ctr"/>
                      <a:r>
                        <a:rPr lang="hr-HR" sz="2400" dirty="0" smtClean="0"/>
                        <a:t>valna linija</a:t>
                      </a:r>
                      <a:endParaRPr lang="en-GB" sz="2400" b="1" dirty="0"/>
                    </a:p>
                  </a:txBody>
                  <a:tcPr/>
                </a:tc>
              </a:tr>
              <a:tr h="370840">
                <a:tc>
                  <a:txBody>
                    <a:bodyPr/>
                    <a:lstStyle/>
                    <a:p>
                      <a:pPr algn="ctr"/>
                      <a:r>
                        <a:rPr lang="hr-HR" sz="2000" dirty="0" err="1" smtClean="0"/>
                        <a:t>Pb</a:t>
                      </a:r>
                      <a:endParaRPr lang="en-GB" sz="2000" b="1" dirty="0"/>
                    </a:p>
                  </a:txBody>
                  <a:tcPr/>
                </a:tc>
                <a:tc>
                  <a:txBody>
                    <a:bodyPr/>
                    <a:lstStyle/>
                    <a:p>
                      <a:pPr algn="ctr"/>
                      <a:r>
                        <a:rPr lang="hr-HR" sz="2000" dirty="0" smtClean="0"/>
                        <a:t>283,2 nm ili 217,0 nm</a:t>
                      </a:r>
                      <a:endParaRPr lang="en-GB" sz="2000" b="1" dirty="0"/>
                    </a:p>
                  </a:txBody>
                  <a:tcPr/>
                </a:tc>
              </a:tr>
              <a:tr h="370840">
                <a:tc>
                  <a:txBody>
                    <a:bodyPr/>
                    <a:lstStyle/>
                    <a:p>
                      <a:pPr algn="ctr"/>
                      <a:r>
                        <a:rPr lang="hr-HR" sz="2000" dirty="0" smtClean="0"/>
                        <a:t>Cd</a:t>
                      </a:r>
                      <a:endParaRPr lang="en-GB" sz="2000" b="1" dirty="0"/>
                    </a:p>
                  </a:txBody>
                  <a:tcPr/>
                </a:tc>
                <a:tc>
                  <a:txBody>
                    <a:bodyPr/>
                    <a:lstStyle/>
                    <a:p>
                      <a:pPr algn="ctr"/>
                      <a:r>
                        <a:rPr lang="hr-HR" sz="2000" dirty="0" smtClean="0"/>
                        <a:t>228,8 nm</a:t>
                      </a:r>
                      <a:endParaRPr lang="en-GB" sz="2000" b="1" dirty="0"/>
                    </a:p>
                  </a:txBody>
                  <a:tcPr/>
                </a:tc>
              </a:tr>
              <a:tr h="370840">
                <a:tc>
                  <a:txBody>
                    <a:bodyPr/>
                    <a:lstStyle/>
                    <a:p>
                      <a:pPr algn="ctr"/>
                      <a:r>
                        <a:rPr lang="hr-HR" sz="2000" dirty="0" smtClean="0"/>
                        <a:t>As</a:t>
                      </a:r>
                      <a:endParaRPr lang="en-GB" sz="2000" b="1" dirty="0"/>
                    </a:p>
                  </a:txBody>
                  <a:tcPr/>
                </a:tc>
                <a:tc>
                  <a:txBody>
                    <a:bodyPr/>
                    <a:lstStyle/>
                    <a:p>
                      <a:pPr algn="ctr"/>
                      <a:r>
                        <a:rPr lang="hr-HR" sz="2000" dirty="0" smtClean="0"/>
                        <a:t>193,7 nm</a:t>
                      </a:r>
                      <a:endParaRPr lang="en-GB" sz="2000" b="1" dirty="0"/>
                    </a:p>
                  </a:txBody>
                  <a:tcPr/>
                </a:tc>
              </a:tr>
              <a:tr h="370840">
                <a:tc>
                  <a:txBody>
                    <a:bodyPr/>
                    <a:lstStyle/>
                    <a:p>
                      <a:pPr algn="ctr"/>
                      <a:r>
                        <a:rPr lang="hr-HR" sz="2000" dirty="0" smtClean="0"/>
                        <a:t>Ni</a:t>
                      </a:r>
                      <a:endParaRPr lang="en-GB" sz="2000" b="1" dirty="0"/>
                    </a:p>
                  </a:txBody>
                  <a:tcPr/>
                </a:tc>
                <a:tc>
                  <a:txBody>
                    <a:bodyPr/>
                    <a:lstStyle/>
                    <a:p>
                      <a:pPr algn="ctr"/>
                      <a:r>
                        <a:rPr lang="hr-HR" sz="2000" dirty="0" smtClean="0"/>
                        <a:t>232,0 nm</a:t>
                      </a:r>
                      <a:endParaRPr lang="en-GB" sz="2000" b="1" dirty="0"/>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632262334"/>
              </p:ext>
            </p:extLst>
          </p:nvPr>
        </p:nvGraphicFramePr>
        <p:xfrm>
          <a:off x="4865691" y="2511741"/>
          <a:ext cx="3739978" cy="1994242"/>
        </p:xfrm>
        <a:graphic>
          <a:graphicData uri="http://schemas.openxmlformats.org/drawingml/2006/table">
            <a:tbl>
              <a:tblPr firstRow="1" bandRow="1">
                <a:tableStyleId>{8FD4443E-F989-4FC4-A0C8-D5A2AF1F390B}</a:tableStyleId>
              </a:tblPr>
              <a:tblGrid>
                <a:gridCol w="1869989"/>
                <a:gridCol w="1869989"/>
              </a:tblGrid>
              <a:tr h="409282">
                <a:tc>
                  <a:txBody>
                    <a:bodyPr/>
                    <a:lstStyle/>
                    <a:p>
                      <a:pPr algn="ctr"/>
                      <a:r>
                        <a:rPr lang="hr-HR" sz="2000" dirty="0" smtClean="0"/>
                        <a:t>metal</a:t>
                      </a:r>
                      <a:endParaRPr lang="en-GB" sz="2000" dirty="0"/>
                    </a:p>
                  </a:txBody>
                  <a:tcPr/>
                </a:tc>
                <a:tc>
                  <a:txBody>
                    <a:bodyPr/>
                    <a:lstStyle/>
                    <a:p>
                      <a:pPr algn="ctr"/>
                      <a:r>
                        <a:rPr lang="hr-HR" sz="2000" dirty="0" smtClean="0"/>
                        <a:t>raspon povrata</a:t>
                      </a:r>
                      <a:endParaRPr lang="en-GB" sz="2000" dirty="0"/>
                    </a:p>
                  </a:txBody>
                  <a:tcPr/>
                </a:tc>
              </a:tr>
              <a:tr h="370840">
                <a:tc>
                  <a:txBody>
                    <a:bodyPr/>
                    <a:lstStyle/>
                    <a:p>
                      <a:pPr algn="ctr"/>
                      <a:r>
                        <a:rPr lang="hr-HR" sz="2000" dirty="0" err="1" smtClean="0"/>
                        <a:t>Pb</a:t>
                      </a:r>
                      <a:endParaRPr lang="en-GB" sz="2000" dirty="0"/>
                    </a:p>
                  </a:txBody>
                  <a:tcPr/>
                </a:tc>
                <a:tc>
                  <a:txBody>
                    <a:bodyPr/>
                    <a:lstStyle/>
                    <a:p>
                      <a:pPr algn="ctr"/>
                      <a:r>
                        <a:rPr lang="hr-HR" sz="2000" dirty="0" smtClean="0"/>
                        <a:t>90 - 110</a:t>
                      </a:r>
                      <a:endParaRPr lang="en-GB" sz="2000" dirty="0"/>
                    </a:p>
                  </a:txBody>
                  <a:tcPr/>
                </a:tc>
              </a:tr>
              <a:tr h="370840">
                <a:tc>
                  <a:txBody>
                    <a:bodyPr/>
                    <a:lstStyle/>
                    <a:p>
                      <a:pPr algn="ctr"/>
                      <a:r>
                        <a:rPr lang="hr-HR" sz="2000" dirty="0" smtClean="0"/>
                        <a:t>Cd</a:t>
                      </a:r>
                      <a:endParaRPr lang="en-GB" sz="2000" dirty="0"/>
                    </a:p>
                  </a:txBody>
                  <a:tcPr/>
                </a:tc>
                <a:tc>
                  <a:txBody>
                    <a:bodyPr/>
                    <a:lstStyle/>
                    <a:p>
                      <a:pPr algn="ctr"/>
                      <a:r>
                        <a:rPr lang="hr-HR" sz="2000" dirty="0" smtClean="0"/>
                        <a:t>90 - 110</a:t>
                      </a:r>
                      <a:endParaRPr lang="en-GB" sz="2000" dirty="0"/>
                    </a:p>
                  </a:txBody>
                  <a:tcPr/>
                </a:tc>
              </a:tr>
              <a:tr h="370840">
                <a:tc>
                  <a:txBody>
                    <a:bodyPr/>
                    <a:lstStyle/>
                    <a:p>
                      <a:pPr algn="ctr"/>
                      <a:r>
                        <a:rPr lang="hr-HR" sz="2000" dirty="0" smtClean="0"/>
                        <a:t>As</a:t>
                      </a:r>
                      <a:endParaRPr lang="en-GB" sz="2000" dirty="0"/>
                    </a:p>
                  </a:txBody>
                  <a:tcPr/>
                </a:tc>
                <a:tc>
                  <a:txBody>
                    <a:bodyPr/>
                    <a:lstStyle/>
                    <a:p>
                      <a:pPr algn="ctr"/>
                      <a:r>
                        <a:rPr lang="hr-HR" sz="2000" dirty="0" smtClean="0"/>
                        <a:t>85 – 115</a:t>
                      </a:r>
                      <a:endParaRPr lang="en-GB" sz="2000" dirty="0"/>
                    </a:p>
                  </a:txBody>
                  <a:tcPr/>
                </a:tc>
              </a:tr>
              <a:tr h="370840">
                <a:tc>
                  <a:txBody>
                    <a:bodyPr/>
                    <a:lstStyle/>
                    <a:p>
                      <a:pPr algn="ctr"/>
                      <a:r>
                        <a:rPr lang="hr-HR" sz="2000" dirty="0" smtClean="0"/>
                        <a:t>Ni</a:t>
                      </a:r>
                      <a:endParaRPr lang="en-GB" sz="2000" dirty="0"/>
                    </a:p>
                  </a:txBody>
                  <a:tcPr/>
                </a:tc>
                <a:tc>
                  <a:txBody>
                    <a:bodyPr/>
                    <a:lstStyle/>
                    <a:p>
                      <a:pPr algn="ctr"/>
                      <a:r>
                        <a:rPr lang="hr-HR" sz="2000" dirty="0" smtClean="0"/>
                        <a:t>85 - 115</a:t>
                      </a:r>
                      <a:endParaRPr lang="en-GB" sz="2000" dirty="0"/>
                    </a:p>
                  </a:txBody>
                  <a:tcPr/>
                </a:tc>
              </a:tr>
            </a:tbl>
          </a:graphicData>
        </a:graphic>
      </p:graphicFrame>
    </p:spTree>
    <p:extLst>
      <p:ext uri="{BB962C8B-B14F-4D97-AF65-F5344CB8AC3E}">
        <p14:creationId xmlns:p14="http://schemas.microsoft.com/office/powerpoint/2010/main" val="3398618034"/>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masena spektrometrija uz induktivno spregnutu plazmu (ICP-MS)</a:t>
            </a:r>
          </a:p>
          <a:p>
            <a:pPr marL="342900" indent="-342900">
              <a:spcBef>
                <a:spcPct val="20000"/>
              </a:spcBef>
              <a:buFont typeface="Arial" charset="0"/>
              <a:buChar char="•"/>
            </a:pPr>
            <a:r>
              <a:rPr lang="hr-HR" sz="2400" b="1" dirty="0" smtClean="0">
                <a:solidFill>
                  <a:schemeClr val="tx2"/>
                </a:solidFill>
              </a:rPr>
              <a:t>instrument opremljen </a:t>
            </a:r>
            <a:r>
              <a:rPr lang="vi-VN" sz="2400" b="1" dirty="0" smtClean="0">
                <a:solidFill>
                  <a:schemeClr val="tx2"/>
                </a:solidFill>
              </a:rPr>
              <a:t>kvadrupol</a:t>
            </a:r>
            <a:r>
              <a:rPr lang="hr-HR" sz="2400" b="1" dirty="0" smtClean="0">
                <a:solidFill>
                  <a:schemeClr val="tx2"/>
                </a:solidFill>
              </a:rPr>
              <a:t>om koji </a:t>
            </a:r>
            <a:r>
              <a:rPr lang="vi-VN" sz="2400" b="1" dirty="0" smtClean="0">
                <a:solidFill>
                  <a:schemeClr val="tx2"/>
                </a:solidFill>
              </a:rPr>
              <a:t>skenira </a:t>
            </a:r>
            <a:r>
              <a:rPr lang="hr-HR" sz="2400" b="1" dirty="0" smtClean="0">
                <a:solidFill>
                  <a:schemeClr val="tx2"/>
                </a:solidFill>
              </a:rPr>
              <a:t>raspon </a:t>
            </a:r>
            <a:r>
              <a:rPr lang="vi-VN" sz="2400" b="1" dirty="0" smtClean="0">
                <a:solidFill>
                  <a:schemeClr val="tx2"/>
                </a:solidFill>
              </a:rPr>
              <a:t>mas</a:t>
            </a:r>
            <a:r>
              <a:rPr lang="hr-HR" sz="2400" b="1" dirty="0" smtClean="0">
                <a:solidFill>
                  <a:schemeClr val="tx2"/>
                </a:solidFill>
              </a:rPr>
              <a:t>a</a:t>
            </a:r>
            <a:r>
              <a:rPr lang="vi-VN" sz="2400" b="1" dirty="0" smtClean="0">
                <a:solidFill>
                  <a:schemeClr val="tx2"/>
                </a:solidFill>
              </a:rPr>
              <a:t> od </a:t>
            </a:r>
            <a:r>
              <a:rPr lang="vi-VN" sz="2400" b="1" dirty="0">
                <a:solidFill>
                  <a:schemeClr val="tx2"/>
                </a:solidFill>
              </a:rPr>
              <a:t>5 amu do 250 amu s minimalnom sposobnošću rezolucije od 1 amu širine </a:t>
            </a:r>
            <a:r>
              <a:rPr lang="hr-HR" sz="2400" b="1" dirty="0" smtClean="0">
                <a:solidFill>
                  <a:schemeClr val="tx2"/>
                </a:solidFill>
              </a:rPr>
              <a:t>pika</a:t>
            </a:r>
            <a:r>
              <a:rPr lang="vi-VN" sz="2400" b="1" dirty="0" smtClean="0">
                <a:solidFill>
                  <a:schemeClr val="tx2"/>
                </a:solidFill>
              </a:rPr>
              <a:t> </a:t>
            </a:r>
            <a:r>
              <a:rPr lang="vi-VN" sz="2400" b="1" dirty="0">
                <a:solidFill>
                  <a:schemeClr val="tx2"/>
                </a:solidFill>
              </a:rPr>
              <a:t>na 5% </a:t>
            </a:r>
            <a:r>
              <a:rPr lang="vi-VN" sz="2400" b="1" dirty="0" smtClean="0">
                <a:solidFill>
                  <a:schemeClr val="tx2"/>
                </a:solidFill>
              </a:rPr>
              <a:t>visine</a:t>
            </a:r>
            <a:r>
              <a:rPr lang="hr-HR" sz="2400" b="1" dirty="0" smtClean="0">
                <a:solidFill>
                  <a:schemeClr val="tx2"/>
                </a:solidFill>
              </a:rPr>
              <a:t> pika</a:t>
            </a:r>
            <a:r>
              <a:rPr lang="vi-VN" sz="2400" b="1" dirty="0" smtClean="0">
                <a:solidFill>
                  <a:schemeClr val="tx2"/>
                </a:solidFill>
              </a:rPr>
              <a:t>, </a:t>
            </a:r>
            <a:endParaRPr lang="hr-HR" sz="2400" b="1" dirty="0" smtClean="0">
              <a:solidFill>
                <a:schemeClr val="tx2"/>
              </a:solidFill>
            </a:endParaRPr>
          </a:p>
          <a:p>
            <a:pPr marL="342900" indent="-342900">
              <a:spcBef>
                <a:spcPct val="20000"/>
              </a:spcBef>
              <a:buFont typeface="Arial" charset="0"/>
              <a:buChar char="•"/>
            </a:pPr>
            <a:r>
              <a:rPr lang="vi-VN" sz="2400" b="1" dirty="0" smtClean="0">
                <a:solidFill>
                  <a:schemeClr val="tx2"/>
                </a:solidFill>
              </a:rPr>
              <a:t>opremljenu </a:t>
            </a:r>
            <a:r>
              <a:rPr lang="vi-VN" sz="2400" b="1" dirty="0">
                <a:solidFill>
                  <a:schemeClr val="tx2"/>
                </a:solidFill>
              </a:rPr>
              <a:t>podatkovnim sustavom koji omogućuje korekciju izobarskih interferencija </a:t>
            </a:r>
            <a:endParaRPr lang="hr-HR" sz="2400" b="1" dirty="0" smtClean="0">
              <a:solidFill>
                <a:schemeClr val="tx2"/>
              </a:solidFill>
            </a:endParaRPr>
          </a:p>
          <a:p>
            <a:pPr marL="342900" indent="-342900">
              <a:spcBef>
                <a:spcPct val="20000"/>
              </a:spcBef>
              <a:buFont typeface="Arial" charset="0"/>
              <a:buChar char="•"/>
            </a:pPr>
            <a:r>
              <a:rPr lang="vi-VN" sz="2400" b="1" dirty="0" smtClean="0">
                <a:solidFill>
                  <a:schemeClr val="tx2"/>
                </a:solidFill>
              </a:rPr>
              <a:t>i </a:t>
            </a:r>
            <a:r>
              <a:rPr lang="vi-VN" sz="2400" b="1" dirty="0">
                <a:solidFill>
                  <a:schemeClr val="tx2"/>
                </a:solidFill>
              </a:rPr>
              <a:t>primjenu na internoj standardnoj tehnici</a:t>
            </a:r>
            <a:endParaRPr lang="sv-SE"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Tree>
    <p:extLst>
      <p:ext uri="{BB962C8B-B14F-4D97-AF65-F5344CB8AC3E}">
        <p14:creationId xmlns:p14="http://schemas.microsoft.com/office/powerpoint/2010/main" val="1803616865"/>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masena spektrometrija uz induktivno spregnutu plazmu (ICP-MS</a:t>
            </a:r>
            <a:r>
              <a:rPr lang="hr-HR" sz="2400" b="1" dirty="0" smtClean="0">
                <a:solidFill>
                  <a:srgbClr val="FF0000"/>
                </a:solidFill>
              </a:rPr>
              <a:t>)</a:t>
            </a:r>
            <a:endParaRPr lang="hr-HR" sz="2400" b="1" dirty="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822677140"/>
              </p:ext>
            </p:extLst>
          </p:nvPr>
        </p:nvGraphicFramePr>
        <p:xfrm>
          <a:off x="192153" y="2232011"/>
          <a:ext cx="8776934" cy="3846920"/>
        </p:xfrm>
        <a:graphic>
          <a:graphicData uri="http://schemas.openxmlformats.org/drawingml/2006/table">
            <a:tbl>
              <a:tblPr firstRow="1" bandRow="1">
                <a:tableStyleId>{E929F9F4-4A8F-4326-A1B4-22849713DDAB}</a:tableStyleId>
              </a:tblPr>
              <a:tblGrid>
                <a:gridCol w="1071160"/>
                <a:gridCol w="2244178"/>
                <a:gridCol w="1950823"/>
                <a:gridCol w="1300946"/>
                <a:gridCol w="2209827"/>
              </a:tblGrid>
              <a:tr h="607388">
                <a:tc>
                  <a:txBody>
                    <a:bodyPr/>
                    <a:lstStyle/>
                    <a:p>
                      <a:pPr algn="ctr"/>
                      <a:r>
                        <a:rPr lang="hr-HR" sz="1800" dirty="0" err="1" smtClean="0"/>
                        <a:t>analit</a:t>
                      </a:r>
                      <a:endParaRPr lang="en-GB" sz="1800" dirty="0"/>
                    </a:p>
                  </a:txBody>
                  <a:tcPr anchor="ctr"/>
                </a:tc>
                <a:tc>
                  <a:txBody>
                    <a:bodyPr/>
                    <a:lstStyle/>
                    <a:p>
                      <a:pPr algn="ctr"/>
                      <a:r>
                        <a:rPr lang="hr-HR" sz="1800" dirty="0" smtClean="0"/>
                        <a:t>rasprostranjenost (%)</a:t>
                      </a:r>
                      <a:endParaRPr lang="en-GB" sz="1800" dirty="0"/>
                    </a:p>
                  </a:txBody>
                  <a:tcPr anchor="ctr"/>
                </a:tc>
                <a:tc>
                  <a:txBody>
                    <a:bodyPr/>
                    <a:lstStyle/>
                    <a:p>
                      <a:pPr algn="ctr"/>
                      <a:r>
                        <a:rPr lang="hr-HR" sz="1800" dirty="0" smtClean="0"/>
                        <a:t>glavna masa </a:t>
                      </a:r>
                      <a:r>
                        <a:rPr lang="hr-HR" sz="1800" dirty="0" err="1" smtClean="0"/>
                        <a:t>analita</a:t>
                      </a:r>
                      <a:r>
                        <a:rPr lang="hr-HR" sz="1800" dirty="0" smtClean="0"/>
                        <a:t> (</a:t>
                      </a:r>
                      <a:r>
                        <a:rPr lang="hr-HR" sz="1800" dirty="0" err="1" smtClean="0"/>
                        <a:t>amu</a:t>
                      </a:r>
                      <a:r>
                        <a:rPr lang="hr-HR" sz="1800" dirty="0" smtClean="0"/>
                        <a:t>)</a:t>
                      </a:r>
                      <a:endParaRPr lang="en-GB" sz="1800" dirty="0"/>
                    </a:p>
                  </a:txBody>
                  <a:tcPr anchor="ctr"/>
                </a:tc>
                <a:tc>
                  <a:txBody>
                    <a:bodyPr/>
                    <a:lstStyle/>
                    <a:p>
                      <a:pPr algn="ctr"/>
                      <a:r>
                        <a:rPr lang="hr-HR" sz="1800" dirty="0" smtClean="0"/>
                        <a:t>unutarnji standardi</a:t>
                      </a:r>
                      <a:endParaRPr lang="en-GB" sz="1800" dirty="0"/>
                    </a:p>
                  </a:txBody>
                  <a:tcPr anchor="ctr"/>
                </a:tc>
                <a:tc>
                  <a:txBody>
                    <a:bodyPr/>
                    <a:lstStyle/>
                    <a:p>
                      <a:pPr algn="ctr"/>
                      <a:r>
                        <a:rPr lang="hr-HR" sz="1800" dirty="0" smtClean="0"/>
                        <a:t>interferencija</a:t>
                      </a:r>
                      <a:endParaRPr lang="en-GB" sz="1800" dirty="0"/>
                    </a:p>
                  </a:txBody>
                  <a:tcPr anchor="ctr"/>
                </a:tc>
              </a:tr>
              <a:tr h="289232">
                <a:tc>
                  <a:txBody>
                    <a:bodyPr/>
                    <a:lstStyle/>
                    <a:p>
                      <a:pPr algn="ctr"/>
                      <a:r>
                        <a:rPr lang="hr-HR" sz="1400" smtClean="0"/>
                        <a:t>Pb</a:t>
                      </a:r>
                      <a:endParaRPr lang="en-GB" sz="1400" dirty="0"/>
                    </a:p>
                  </a:txBody>
                  <a:tcPr anchor="ctr"/>
                </a:tc>
                <a:tc>
                  <a:txBody>
                    <a:bodyPr/>
                    <a:lstStyle/>
                    <a:p>
                      <a:pPr algn="ctr"/>
                      <a:r>
                        <a:rPr lang="hr-HR" sz="1400" dirty="0" smtClean="0"/>
                        <a:t>23,6</a:t>
                      </a:r>
                      <a:endParaRPr lang="en-GB" sz="1400" dirty="0"/>
                    </a:p>
                  </a:txBody>
                  <a:tcPr anchor="ctr"/>
                </a:tc>
                <a:tc>
                  <a:txBody>
                    <a:bodyPr/>
                    <a:lstStyle/>
                    <a:p>
                      <a:pPr algn="ctr"/>
                      <a:r>
                        <a:rPr lang="hr-HR" sz="1400" dirty="0" smtClean="0"/>
                        <a:t>206</a:t>
                      </a:r>
                      <a:endParaRPr lang="en-GB" sz="1400" dirty="0"/>
                    </a:p>
                  </a:txBody>
                  <a:tcPr anchor="ctr"/>
                </a:tc>
                <a:tc rowSpan="3">
                  <a:txBody>
                    <a:bodyPr/>
                    <a:lstStyle/>
                    <a:p>
                      <a:pPr algn="ctr"/>
                      <a:r>
                        <a:rPr lang="hr-HR" sz="1400" baseline="30000" dirty="0" smtClean="0"/>
                        <a:t>103</a:t>
                      </a:r>
                      <a:r>
                        <a:rPr lang="hr-HR" sz="1400" dirty="0" smtClean="0"/>
                        <a:t>Rh, </a:t>
                      </a:r>
                      <a:r>
                        <a:rPr lang="hr-HR" sz="1400" baseline="30000" dirty="0" smtClean="0"/>
                        <a:t>85</a:t>
                      </a:r>
                      <a:r>
                        <a:rPr lang="hr-HR" sz="1400" dirty="0" smtClean="0"/>
                        <a:t>Re, </a:t>
                      </a:r>
                      <a:r>
                        <a:rPr lang="hr-HR" sz="1400" baseline="30000" dirty="0" smtClean="0"/>
                        <a:t>209</a:t>
                      </a:r>
                      <a:r>
                        <a:rPr lang="hr-HR" sz="1400" dirty="0" smtClean="0"/>
                        <a:t>Bi, </a:t>
                      </a:r>
                      <a:r>
                        <a:rPr lang="hr-HR" sz="1400" baseline="30000" dirty="0" smtClean="0"/>
                        <a:t>175</a:t>
                      </a:r>
                      <a:r>
                        <a:rPr lang="hr-HR" sz="1400" dirty="0" smtClean="0"/>
                        <a:t>Lu</a:t>
                      </a:r>
                      <a:endParaRPr lang="en-GB" sz="1400" dirty="0"/>
                    </a:p>
                  </a:txBody>
                  <a:tcPr anchor="ctr"/>
                </a:tc>
                <a:tc>
                  <a:txBody>
                    <a:bodyPr/>
                    <a:lstStyle/>
                    <a:p>
                      <a:pPr algn="ctr"/>
                      <a:endParaRPr lang="en-GB" sz="1400" dirty="0"/>
                    </a:p>
                  </a:txBody>
                  <a:tcPr anchor="ctr"/>
                </a:tc>
              </a:tr>
              <a:tr h="289232">
                <a:tc>
                  <a:txBody>
                    <a:bodyPr/>
                    <a:lstStyle/>
                    <a:p>
                      <a:pPr algn="ctr"/>
                      <a:r>
                        <a:rPr lang="hr-HR" sz="1400" dirty="0" err="1" smtClean="0"/>
                        <a:t>Pb</a:t>
                      </a:r>
                      <a:endParaRPr lang="en-GB" sz="1400" dirty="0"/>
                    </a:p>
                  </a:txBody>
                  <a:tcPr anchor="ctr"/>
                </a:tc>
                <a:tc>
                  <a:txBody>
                    <a:bodyPr/>
                    <a:lstStyle/>
                    <a:p>
                      <a:pPr algn="ctr"/>
                      <a:r>
                        <a:rPr lang="hr-HR" sz="1400" dirty="0" smtClean="0"/>
                        <a:t>22,6</a:t>
                      </a:r>
                      <a:endParaRPr lang="en-GB" sz="1400" dirty="0"/>
                    </a:p>
                  </a:txBody>
                  <a:tcPr anchor="ctr"/>
                </a:tc>
                <a:tc>
                  <a:txBody>
                    <a:bodyPr/>
                    <a:lstStyle/>
                    <a:p>
                      <a:pPr algn="ctr"/>
                      <a:r>
                        <a:rPr lang="hr-HR" sz="1400" dirty="0" smtClean="0"/>
                        <a:t>207</a:t>
                      </a:r>
                      <a:endParaRPr lang="en-GB" sz="1400" dirty="0"/>
                    </a:p>
                  </a:txBody>
                  <a:tcPr anchor="ctr"/>
                </a:tc>
                <a:tc vMerge="1">
                  <a:txBody>
                    <a:bodyPr/>
                    <a:lstStyle/>
                    <a:p>
                      <a:endParaRPr lang="en-GB" dirty="0"/>
                    </a:p>
                  </a:txBody>
                  <a:tcPr/>
                </a:tc>
                <a:tc>
                  <a:txBody>
                    <a:bodyPr/>
                    <a:lstStyle/>
                    <a:p>
                      <a:pPr algn="ctr"/>
                      <a:endParaRPr lang="en-GB" sz="1400"/>
                    </a:p>
                  </a:txBody>
                  <a:tcPr anchor="ctr"/>
                </a:tc>
              </a:tr>
              <a:tr h="289232">
                <a:tc>
                  <a:txBody>
                    <a:bodyPr/>
                    <a:lstStyle/>
                    <a:p>
                      <a:pPr algn="ctr"/>
                      <a:r>
                        <a:rPr lang="hr-HR" sz="1400" dirty="0" err="1" smtClean="0"/>
                        <a:t>Pb</a:t>
                      </a:r>
                      <a:endParaRPr lang="en-GB" sz="1400" dirty="0"/>
                    </a:p>
                  </a:txBody>
                  <a:tcPr anchor="ctr"/>
                </a:tc>
                <a:tc>
                  <a:txBody>
                    <a:bodyPr/>
                    <a:lstStyle/>
                    <a:p>
                      <a:pPr algn="ctr"/>
                      <a:r>
                        <a:rPr lang="hr-HR" sz="1400" dirty="0" smtClean="0"/>
                        <a:t>52,3</a:t>
                      </a:r>
                      <a:endParaRPr lang="en-GB" sz="1400" dirty="0"/>
                    </a:p>
                  </a:txBody>
                  <a:tcPr anchor="ctr"/>
                </a:tc>
                <a:tc>
                  <a:txBody>
                    <a:bodyPr/>
                    <a:lstStyle/>
                    <a:p>
                      <a:pPr algn="ctr"/>
                      <a:r>
                        <a:rPr lang="hr-HR" sz="1400" dirty="0" smtClean="0"/>
                        <a:t>208</a:t>
                      </a:r>
                      <a:endParaRPr lang="en-GB" sz="1400" dirty="0"/>
                    </a:p>
                  </a:txBody>
                  <a:tcPr anchor="ctr"/>
                </a:tc>
                <a:tc vMerge="1">
                  <a:txBody>
                    <a:bodyPr/>
                    <a:lstStyle/>
                    <a:p>
                      <a:endParaRPr lang="en-GB" dirty="0"/>
                    </a:p>
                  </a:txBody>
                  <a:tcPr/>
                </a:tc>
                <a:tc>
                  <a:txBody>
                    <a:bodyPr/>
                    <a:lstStyle/>
                    <a:p>
                      <a:pPr algn="ctr"/>
                      <a:endParaRPr lang="en-GB" sz="1400"/>
                    </a:p>
                  </a:txBody>
                  <a:tcPr anchor="ctr"/>
                </a:tc>
              </a:tr>
              <a:tr h="289232">
                <a:tc>
                  <a:txBody>
                    <a:bodyPr/>
                    <a:lstStyle/>
                    <a:p>
                      <a:pPr algn="ctr"/>
                      <a:r>
                        <a:rPr lang="hr-HR" sz="1400" dirty="0" smtClean="0"/>
                        <a:t>Cd</a:t>
                      </a:r>
                      <a:endParaRPr lang="en-GB" sz="1400" dirty="0"/>
                    </a:p>
                  </a:txBody>
                  <a:tcPr anchor="ctr"/>
                </a:tc>
                <a:tc>
                  <a:txBody>
                    <a:bodyPr/>
                    <a:lstStyle/>
                    <a:p>
                      <a:pPr algn="ctr"/>
                      <a:r>
                        <a:rPr lang="hr-HR" sz="1400" dirty="0" smtClean="0"/>
                        <a:t>12,8</a:t>
                      </a:r>
                      <a:endParaRPr lang="en-GB" sz="1400" dirty="0"/>
                    </a:p>
                  </a:txBody>
                  <a:tcPr anchor="ctr"/>
                </a:tc>
                <a:tc>
                  <a:txBody>
                    <a:bodyPr/>
                    <a:lstStyle/>
                    <a:p>
                      <a:pPr algn="ctr"/>
                      <a:r>
                        <a:rPr lang="hr-HR" sz="1400" dirty="0" smtClean="0"/>
                        <a:t>111</a:t>
                      </a:r>
                      <a:endParaRPr lang="en-GB" sz="1400" dirty="0"/>
                    </a:p>
                  </a:txBody>
                  <a:tcPr anchor="ctr"/>
                </a:tc>
                <a:tc rowSpan="3">
                  <a:txBody>
                    <a:bodyPr/>
                    <a:lstStyle/>
                    <a:p>
                      <a:pPr algn="ctr"/>
                      <a:r>
                        <a:rPr lang="hr-HR" sz="1400" baseline="30000" dirty="0" smtClean="0"/>
                        <a:t>89</a:t>
                      </a:r>
                      <a:r>
                        <a:rPr lang="hr-HR" sz="1400" dirty="0" smtClean="0"/>
                        <a:t> Y, </a:t>
                      </a:r>
                      <a:r>
                        <a:rPr kumimoji="0" lang="hr-HR" sz="1400" u="none" strike="noStrike" kern="1200" cap="none" spc="0" normalizeH="0" baseline="30000" noProof="0" dirty="0" smtClean="0">
                          <a:ln>
                            <a:noFill/>
                          </a:ln>
                          <a:effectLst/>
                          <a:uLnTx/>
                          <a:uFillTx/>
                        </a:rPr>
                        <a:t>103</a:t>
                      </a:r>
                      <a:r>
                        <a:rPr kumimoji="0" lang="hr-HR" sz="1400" u="none" strike="noStrike" kern="1200" cap="none" spc="0" normalizeH="0" baseline="0" noProof="0" dirty="0" smtClean="0">
                          <a:ln>
                            <a:noFill/>
                          </a:ln>
                          <a:effectLst/>
                          <a:uLnTx/>
                          <a:uFillTx/>
                        </a:rPr>
                        <a:t>Rh,</a:t>
                      </a:r>
                      <a:r>
                        <a:rPr lang="hr-HR" sz="1400" dirty="0" smtClean="0"/>
                        <a:t> </a:t>
                      </a:r>
                      <a:r>
                        <a:rPr lang="hr-HR" sz="1400" baseline="30000" dirty="0" smtClean="0"/>
                        <a:t>115</a:t>
                      </a:r>
                      <a:r>
                        <a:rPr lang="hr-HR" sz="1400" dirty="0" smtClean="0"/>
                        <a:t>In</a:t>
                      </a:r>
                      <a:endParaRPr lang="en-GB" sz="1400" dirty="0"/>
                    </a:p>
                  </a:txBody>
                  <a:tcPr anchor="ctr"/>
                </a:tc>
                <a:tc>
                  <a:txBody>
                    <a:bodyPr/>
                    <a:lstStyle/>
                    <a:p>
                      <a:pPr algn="ctr"/>
                      <a:r>
                        <a:rPr lang="hr-HR" sz="1400" baseline="30000" dirty="0" smtClean="0"/>
                        <a:t>95</a:t>
                      </a:r>
                      <a:r>
                        <a:rPr lang="hr-HR" sz="1400" dirty="0" smtClean="0"/>
                        <a:t>Mo</a:t>
                      </a:r>
                      <a:r>
                        <a:rPr lang="hr-HR" sz="1400" baseline="30000" dirty="0" smtClean="0"/>
                        <a:t>16</a:t>
                      </a:r>
                      <a:r>
                        <a:rPr lang="hr-HR" sz="1400" dirty="0" smtClean="0"/>
                        <a:t>O</a:t>
                      </a:r>
                      <a:endParaRPr lang="en-GB" sz="1400" dirty="0"/>
                    </a:p>
                  </a:txBody>
                  <a:tcPr anchor="ctr"/>
                </a:tc>
              </a:tr>
              <a:tr h="289232">
                <a:tc>
                  <a:txBody>
                    <a:bodyPr/>
                    <a:lstStyle/>
                    <a:p>
                      <a:pPr algn="ctr"/>
                      <a:r>
                        <a:rPr lang="hr-HR" sz="1400" dirty="0" smtClean="0"/>
                        <a:t>Cd</a:t>
                      </a:r>
                      <a:endParaRPr lang="en-GB" sz="1400" dirty="0"/>
                    </a:p>
                  </a:txBody>
                  <a:tcPr anchor="ctr"/>
                </a:tc>
                <a:tc>
                  <a:txBody>
                    <a:bodyPr/>
                    <a:lstStyle/>
                    <a:p>
                      <a:pPr algn="ctr"/>
                      <a:r>
                        <a:rPr lang="hr-HR" sz="1400" dirty="0" smtClean="0"/>
                        <a:t>24,1</a:t>
                      </a:r>
                      <a:endParaRPr lang="en-GB" sz="1400" dirty="0"/>
                    </a:p>
                  </a:txBody>
                  <a:tcPr anchor="ctr"/>
                </a:tc>
                <a:tc>
                  <a:txBody>
                    <a:bodyPr/>
                    <a:lstStyle/>
                    <a:p>
                      <a:pPr algn="ctr"/>
                      <a:r>
                        <a:rPr lang="hr-HR" sz="1400" dirty="0" smtClean="0"/>
                        <a:t>112</a:t>
                      </a:r>
                      <a:endParaRPr lang="en-GB" sz="1400" dirty="0"/>
                    </a:p>
                  </a:txBody>
                  <a:tcPr anchor="ctr"/>
                </a:tc>
                <a:tc vMerge="1">
                  <a:txBody>
                    <a:bodyPr/>
                    <a:lstStyle/>
                    <a:p>
                      <a:endParaRPr lang="en-GB" dirty="0"/>
                    </a:p>
                  </a:txBody>
                  <a:tcPr/>
                </a:tc>
                <a:tc>
                  <a:txBody>
                    <a:bodyPr/>
                    <a:lstStyle/>
                    <a:p>
                      <a:pPr algn="ctr"/>
                      <a:r>
                        <a:rPr lang="hr-HR" sz="1400" baseline="30000" dirty="0" smtClean="0"/>
                        <a:t>96</a:t>
                      </a:r>
                      <a:r>
                        <a:rPr lang="hr-HR" sz="1400" dirty="0" smtClean="0"/>
                        <a:t>Mo</a:t>
                      </a:r>
                      <a:r>
                        <a:rPr lang="hr-HR" sz="1400" baseline="30000" dirty="0" smtClean="0"/>
                        <a:t>16</a:t>
                      </a:r>
                      <a:r>
                        <a:rPr lang="hr-HR" sz="1400" dirty="0" smtClean="0"/>
                        <a:t>O</a:t>
                      </a:r>
                      <a:endParaRPr lang="en-GB" sz="1400" dirty="0"/>
                    </a:p>
                  </a:txBody>
                  <a:tcPr anchor="ctr"/>
                </a:tc>
              </a:tr>
              <a:tr h="289232">
                <a:tc>
                  <a:txBody>
                    <a:bodyPr/>
                    <a:lstStyle/>
                    <a:p>
                      <a:pPr algn="ctr"/>
                      <a:r>
                        <a:rPr lang="hr-HR" sz="1400" dirty="0" smtClean="0"/>
                        <a:t>Cd</a:t>
                      </a:r>
                      <a:endParaRPr lang="en-GB" sz="1400" dirty="0"/>
                    </a:p>
                  </a:txBody>
                  <a:tcPr anchor="ctr"/>
                </a:tc>
                <a:tc>
                  <a:txBody>
                    <a:bodyPr/>
                    <a:lstStyle/>
                    <a:p>
                      <a:pPr algn="ctr"/>
                      <a:r>
                        <a:rPr lang="hr-HR" sz="1400" dirty="0" smtClean="0"/>
                        <a:t>28,9</a:t>
                      </a:r>
                      <a:endParaRPr lang="en-GB" sz="1400" dirty="0"/>
                    </a:p>
                  </a:txBody>
                  <a:tcPr anchor="ctr"/>
                </a:tc>
                <a:tc>
                  <a:txBody>
                    <a:bodyPr/>
                    <a:lstStyle/>
                    <a:p>
                      <a:pPr algn="ctr"/>
                      <a:r>
                        <a:rPr lang="hr-HR" sz="1400" dirty="0" smtClean="0"/>
                        <a:t>114</a:t>
                      </a:r>
                      <a:endParaRPr lang="en-GB" sz="1400" dirty="0"/>
                    </a:p>
                  </a:txBody>
                  <a:tcPr anchor="ctr"/>
                </a:tc>
                <a:tc vMerge="1">
                  <a:txBody>
                    <a:bodyPr/>
                    <a:lstStyle/>
                    <a:p>
                      <a:endParaRPr lang="en-GB" dirty="0"/>
                    </a:p>
                  </a:txBody>
                  <a:tcPr/>
                </a:tc>
                <a:tc>
                  <a:txBody>
                    <a:bodyPr/>
                    <a:lstStyle/>
                    <a:p>
                      <a:pPr algn="ctr"/>
                      <a:r>
                        <a:rPr lang="hr-HR" sz="1400" baseline="30000" dirty="0" smtClean="0"/>
                        <a:t>114</a:t>
                      </a:r>
                      <a:r>
                        <a:rPr lang="hr-HR" sz="1400" dirty="0" smtClean="0"/>
                        <a:t>Sn, </a:t>
                      </a:r>
                      <a:r>
                        <a:rPr lang="hr-HR" sz="1400" baseline="30000" dirty="0" smtClean="0"/>
                        <a:t>98</a:t>
                      </a:r>
                      <a:r>
                        <a:rPr lang="hr-HR" sz="1400" dirty="0" smtClean="0"/>
                        <a:t>Mo</a:t>
                      </a:r>
                      <a:r>
                        <a:rPr lang="hr-HR" sz="1400" baseline="30000" dirty="0" smtClean="0"/>
                        <a:t>16</a:t>
                      </a:r>
                      <a:r>
                        <a:rPr lang="hr-HR" sz="1400" dirty="0" smtClean="0"/>
                        <a:t>O</a:t>
                      </a:r>
                      <a:endParaRPr lang="en-GB" sz="1400" dirty="0"/>
                    </a:p>
                  </a:txBody>
                  <a:tcPr anchor="ctr"/>
                </a:tc>
              </a:tr>
              <a:tr h="429940">
                <a:tc>
                  <a:txBody>
                    <a:bodyPr/>
                    <a:lstStyle/>
                    <a:p>
                      <a:pPr algn="ctr"/>
                      <a:r>
                        <a:rPr lang="hr-HR" sz="1400" dirty="0" smtClean="0"/>
                        <a:t>As</a:t>
                      </a:r>
                      <a:endParaRPr lang="en-GB" sz="1400" dirty="0"/>
                    </a:p>
                  </a:txBody>
                  <a:tcPr anchor="ctr"/>
                </a:tc>
                <a:tc>
                  <a:txBody>
                    <a:bodyPr/>
                    <a:lstStyle/>
                    <a:p>
                      <a:pPr algn="ctr"/>
                      <a:r>
                        <a:rPr lang="hr-HR" sz="1400" dirty="0" smtClean="0"/>
                        <a:t>100,0</a:t>
                      </a:r>
                      <a:endParaRPr lang="en-GB" sz="1400" dirty="0"/>
                    </a:p>
                  </a:txBody>
                  <a:tcPr anchor="ctr"/>
                </a:tc>
                <a:tc>
                  <a:txBody>
                    <a:bodyPr/>
                    <a:lstStyle/>
                    <a:p>
                      <a:pPr algn="ctr"/>
                      <a:r>
                        <a:rPr lang="hr-HR" sz="1400" dirty="0" smtClean="0"/>
                        <a:t>75</a:t>
                      </a:r>
                      <a:endParaRPr lang="en-GB"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r-HR" sz="1400" baseline="30000" dirty="0" smtClean="0"/>
                        <a:t>45</a:t>
                      </a:r>
                      <a:r>
                        <a:rPr lang="hr-HR" sz="1400" dirty="0" smtClean="0"/>
                        <a:t>Sc, </a:t>
                      </a:r>
                      <a:r>
                        <a:rPr kumimoji="0" lang="hr-HR" sz="1400" u="none" strike="noStrike" kern="1200" cap="none" spc="0" normalizeH="0" baseline="30000" noProof="0" dirty="0" smtClean="0">
                          <a:ln>
                            <a:noFill/>
                          </a:ln>
                          <a:effectLst/>
                          <a:uLnTx/>
                          <a:uFillTx/>
                        </a:rPr>
                        <a:t>89</a:t>
                      </a:r>
                      <a:r>
                        <a:rPr kumimoji="0" lang="hr-HR" sz="1400" u="none" strike="noStrike" kern="1200" cap="none" spc="0" normalizeH="0" baseline="0" noProof="0" dirty="0" smtClean="0">
                          <a:ln>
                            <a:noFill/>
                          </a:ln>
                          <a:effectLst/>
                          <a:uLnTx/>
                          <a:uFillTx/>
                        </a:rPr>
                        <a:t> Y, </a:t>
                      </a:r>
                      <a:r>
                        <a:rPr kumimoji="0" lang="hr-HR" sz="1400" u="none" strike="noStrike" kern="1200" cap="none" spc="0" normalizeH="0" baseline="30000" noProof="0" dirty="0" smtClean="0">
                          <a:ln>
                            <a:noFill/>
                          </a:ln>
                          <a:effectLst/>
                          <a:uLnTx/>
                          <a:uFillTx/>
                        </a:rPr>
                        <a:t>103</a:t>
                      </a:r>
                      <a:r>
                        <a:rPr kumimoji="0" lang="hr-HR" sz="1400" u="none" strike="noStrike" kern="1200" cap="none" spc="0" normalizeH="0" baseline="0" noProof="0" dirty="0" smtClean="0">
                          <a:ln>
                            <a:noFill/>
                          </a:ln>
                          <a:effectLst/>
                          <a:uLnTx/>
                          <a:uFillTx/>
                        </a:rPr>
                        <a:t>Rh</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hr-HR" sz="1400" baseline="30000" dirty="0" smtClean="0"/>
                        <a:t>40</a:t>
                      </a:r>
                      <a:r>
                        <a:rPr lang="hr-HR" sz="1400" dirty="0" smtClean="0"/>
                        <a:t>Ar</a:t>
                      </a:r>
                      <a:r>
                        <a:rPr lang="hr-HR" sz="1400" baseline="30000" dirty="0" smtClean="0"/>
                        <a:t>35</a:t>
                      </a:r>
                      <a:r>
                        <a:rPr lang="hr-HR" sz="1400" dirty="0" smtClean="0"/>
                        <a:t>Cl,</a:t>
                      </a:r>
                      <a:r>
                        <a:rPr lang="hr-HR" sz="1400" baseline="0" dirty="0" smtClean="0"/>
                        <a:t> </a:t>
                      </a:r>
                      <a:r>
                        <a:rPr lang="hr-HR" sz="1400" baseline="30000" dirty="0" smtClean="0"/>
                        <a:t>59</a:t>
                      </a:r>
                      <a:r>
                        <a:rPr lang="hr-HR" sz="1400" baseline="0" dirty="0" smtClean="0"/>
                        <a:t>Co</a:t>
                      </a:r>
                      <a:r>
                        <a:rPr lang="hr-HR" sz="1400" baseline="30000" dirty="0" smtClean="0"/>
                        <a:t>16</a:t>
                      </a:r>
                      <a:r>
                        <a:rPr lang="hr-HR" sz="1400" baseline="0" dirty="0" smtClean="0"/>
                        <a:t>O, </a:t>
                      </a:r>
                      <a:r>
                        <a:rPr lang="hr-HR" sz="1400" baseline="30000" dirty="0" smtClean="0"/>
                        <a:t>40</a:t>
                      </a:r>
                      <a:r>
                        <a:rPr lang="hr-HR" sz="1400" baseline="0" dirty="0" smtClean="0"/>
                        <a:t>Ca</a:t>
                      </a:r>
                      <a:r>
                        <a:rPr lang="hr-HR" sz="1400" baseline="30000" dirty="0" smtClean="0"/>
                        <a:t>35</a:t>
                      </a:r>
                      <a:r>
                        <a:rPr lang="hr-HR" sz="1400" baseline="0" dirty="0" smtClean="0"/>
                        <a:t>Cl</a:t>
                      </a:r>
                      <a:endParaRPr lang="en-GB" sz="1400" dirty="0"/>
                    </a:p>
                  </a:txBody>
                  <a:tcPr anchor="ctr"/>
                </a:tc>
              </a:tr>
              <a:tr h="491695">
                <a:tc>
                  <a:txBody>
                    <a:bodyPr/>
                    <a:lstStyle/>
                    <a:p>
                      <a:pPr algn="ctr"/>
                      <a:r>
                        <a:rPr lang="hr-HR" sz="1400" dirty="0" smtClean="0"/>
                        <a:t>Ni</a:t>
                      </a:r>
                      <a:endParaRPr lang="en-GB" sz="1400" dirty="0"/>
                    </a:p>
                  </a:txBody>
                  <a:tcPr anchor="ctr"/>
                </a:tc>
                <a:tc>
                  <a:txBody>
                    <a:bodyPr/>
                    <a:lstStyle/>
                    <a:p>
                      <a:pPr algn="ctr"/>
                      <a:r>
                        <a:rPr lang="hr-HR" sz="1400" dirty="0" smtClean="0"/>
                        <a:t>68,3</a:t>
                      </a:r>
                      <a:endParaRPr lang="en-GB" sz="1400" dirty="0"/>
                    </a:p>
                  </a:txBody>
                  <a:tcPr anchor="ctr"/>
                </a:tc>
                <a:tc>
                  <a:txBody>
                    <a:bodyPr/>
                    <a:lstStyle/>
                    <a:p>
                      <a:pPr algn="ctr"/>
                      <a:r>
                        <a:rPr lang="hr-HR" sz="1400" dirty="0" smtClean="0"/>
                        <a:t>58</a:t>
                      </a:r>
                      <a:endParaRPr lang="en-GB" sz="1400"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400" u="none" strike="noStrike" kern="1200" cap="none" spc="0" normalizeH="0" baseline="30000" noProof="0" dirty="0" smtClean="0">
                          <a:ln>
                            <a:noFill/>
                          </a:ln>
                          <a:effectLst/>
                          <a:uLnTx/>
                          <a:uFillTx/>
                        </a:rPr>
                        <a:t>45</a:t>
                      </a:r>
                      <a:r>
                        <a:rPr kumimoji="0" lang="hr-HR" sz="1400" u="none" strike="noStrike" kern="1200" cap="none" spc="0" normalizeH="0" baseline="0" noProof="0" dirty="0" smtClean="0">
                          <a:ln>
                            <a:noFill/>
                          </a:ln>
                          <a:effectLst/>
                          <a:uLnTx/>
                          <a:uFillTx/>
                        </a:rPr>
                        <a:t>Sc, </a:t>
                      </a:r>
                      <a:r>
                        <a:rPr kumimoji="0" lang="hr-HR" sz="1400" u="none" strike="noStrike" kern="1200" cap="none" spc="0" normalizeH="0" baseline="30000" noProof="0" dirty="0" smtClean="0">
                          <a:ln>
                            <a:noFill/>
                          </a:ln>
                          <a:effectLst/>
                          <a:uLnTx/>
                          <a:uFillTx/>
                        </a:rPr>
                        <a:t>89</a:t>
                      </a:r>
                      <a:r>
                        <a:rPr kumimoji="0" lang="hr-HR" sz="1400" u="none" strike="noStrike" kern="1200" cap="none" spc="0" normalizeH="0" baseline="0" noProof="0" dirty="0" smtClean="0">
                          <a:ln>
                            <a:noFill/>
                          </a:ln>
                          <a:effectLst/>
                          <a:uLnTx/>
                          <a:uFillTx/>
                        </a:rPr>
                        <a:t> Y, </a:t>
                      </a:r>
                      <a:r>
                        <a:rPr kumimoji="0" lang="hr-HR" sz="1400" u="none" strike="noStrike" kern="1200" cap="none" spc="0" normalizeH="0" baseline="30000" noProof="0" dirty="0" smtClean="0">
                          <a:ln>
                            <a:noFill/>
                          </a:ln>
                          <a:effectLst/>
                          <a:uLnTx/>
                          <a:uFillTx/>
                        </a:rPr>
                        <a:t>103</a:t>
                      </a:r>
                      <a:r>
                        <a:rPr kumimoji="0" lang="hr-HR" sz="1400" u="none" strike="noStrike" kern="1200" cap="none" spc="0" normalizeH="0" baseline="0" noProof="0" dirty="0" smtClean="0">
                          <a:ln>
                            <a:noFill/>
                          </a:ln>
                          <a:effectLst/>
                          <a:uLnTx/>
                          <a:uFillTx/>
                        </a:rPr>
                        <a:t>Rh</a:t>
                      </a:r>
                      <a:endParaRPr kumimoji="0" lang="en-GB" sz="14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hr-HR" sz="1400" baseline="30000" dirty="0" smtClean="0"/>
                        <a:t>58</a:t>
                      </a:r>
                      <a:r>
                        <a:rPr lang="hr-HR" sz="1400" dirty="0" smtClean="0"/>
                        <a:t>Fe, </a:t>
                      </a:r>
                      <a:r>
                        <a:rPr lang="hr-HR" sz="1400" baseline="30000" dirty="0" smtClean="0"/>
                        <a:t>42</a:t>
                      </a:r>
                      <a:r>
                        <a:rPr lang="hr-HR" sz="1400" dirty="0" smtClean="0"/>
                        <a:t>Ca</a:t>
                      </a:r>
                      <a:r>
                        <a:rPr lang="hr-HR" sz="1400" baseline="30000" dirty="0" smtClean="0"/>
                        <a:t>16</a:t>
                      </a:r>
                      <a:r>
                        <a:rPr lang="hr-HR" sz="1400" dirty="0" smtClean="0"/>
                        <a:t>O, </a:t>
                      </a:r>
                      <a:r>
                        <a:rPr lang="hr-HR" sz="1400" baseline="30000" dirty="0" smtClean="0"/>
                        <a:t>26</a:t>
                      </a:r>
                      <a:r>
                        <a:rPr lang="hr-HR" sz="1400" dirty="0" smtClean="0"/>
                        <a:t>Mg</a:t>
                      </a:r>
                      <a:r>
                        <a:rPr lang="hr-HR" sz="1400" baseline="30000" dirty="0" smtClean="0"/>
                        <a:t>32</a:t>
                      </a:r>
                      <a:r>
                        <a:rPr lang="hr-HR" sz="1400" dirty="0" smtClean="0"/>
                        <a:t>S, </a:t>
                      </a:r>
                      <a:r>
                        <a:rPr lang="hr-HR" sz="1400" baseline="30000" dirty="0" smtClean="0"/>
                        <a:t>23</a:t>
                      </a:r>
                      <a:r>
                        <a:rPr lang="hr-HR" sz="1400" dirty="0" smtClean="0"/>
                        <a:t>Na</a:t>
                      </a:r>
                      <a:r>
                        <a:rPr lang="hr-HR" sz="1400" baseline="30000" dirty="0" smtClean="0"/>
                        <a:t>35</a:t>
                      </a:r>
                      <a:r>
                        <a:rPr lang="hr-HR" sz="1400" dirty="0" smtClean="0"/>
                        <a:t>Cl</a:t>
                      </a:r>
                      <a:endParaRPr lang="en-GB" sz="1400" dirty="0"/>
                    </a:p>
                  </a:txBody>
                  <a:tcPr anchor="ctr"/>
                </a:tc>
              </a:tr>
              <a:tr h="429940">
                <a:tc>
                  <a:txBody>
                    <a:bodyPr/>
                    <a:lstStyle/>
                    <a:p>
                      <a:pPr algn="ctr"/>
                      <a:r>
                        <a:rPr lang="hr-HR" sz="1400" dirty="0" smtClean="0"/>
                        <a:t>Ni</a:t>
                      </a:r>
                      <a:endParaRPr lang="en-GB" sz="1400" dirty="0"/>
                    </a:p>
                  </a:txBody>
                  <a:tcPr anchor="ctr"/>
                </a:tc>
                <a:tc>
                  <a:txBody>
                    <a:bodyPr/>
                    <a:lstStyle/>
                    <a:p>
                      <a:pPr algn="ctr"/>
                      <a:r>
                        <a:rPr lang="hr-HR" sz="1400" dirty="0" smtClean="0"/>
                        <a:t>26,1</a:t>
                      </a:r>
                      <a:endParaRPr lang="en-GB" sz="1400" dirty="0"/>
                    </a:p>
                  </a:txBody>
                  <a:tcPr anchor="ctr"/>
                </a:tc>
                <a:tc>
                  <a:txBody>
                    <a:bodyPr/>
                    <a:lstStyle/>
                    <a:p>
                      <a:pPr algn="ctr"/>
                      <a:r>
                        <a:rPr lang="hr-HR" sz="1400" dirty="0" smtClean="0"/>
                        <a:t>60</a:t>
                      </a:r>
                      <a:endParaRPr lang="en-GB" sz="1400" dirty="0"/>
                    </a:p>
                  </a:txBody>
                  <a:tcPr anchor="ctr"/>
                </a:tc>
                <a:tc vMerge="1">
                  <a:txBody>
                    <a:bodyPr/>
                    <a:lstStyle/>
                    <a:p>
                      <a:endParaRPr lang="en-GB" dirty="0"/>
                    </a:p>
                  </a:txBody>
                  <a:tcPr/>
                </a:tc>
                <a:tc>
                  <a:txBody>
                    <a:bodyPr/>
                    <a:lstStyle/>
                    <a:p>
                      <a:pPr algn="ctr"/>
                      <a:r>
                        <a:rPr lang="hr-HR" sz="1400" baseline="30000" dirty="0" smtClean="0"/>
                        <a:t>44</a:t>
                      </a:r>
                      <a:r>
                        <a:rPr lang="hr-HR" sz="1400" dirty="0" smtClean="0"/>
                        <a:t>Ca</a:t>
                      </a:r>
                      <a:r>
                        <a:rPr lang="hr-HR" sz="1400" baseline="30000" dirty="0" smtClean="0"/>
                        <a:t>16</a:t>
                      </a:r>
                      <a:r>
                        <a:rPr lang="hr-HR" sz="1400" dirty="0" smtClean="0"/>
                        <a:t>O, </a:t>
                      </a:r>
                      <a:r>
                        <a:rPr lang="hr-HR" sz="1400" baseline="30000" dirty="0" smtClean="0"/>
                        <a:t>25</a:t>
                      </a:r>
                      <a:r>
                        <a:rPr lang="hr-HR" sz="1400" dirty="0" smtClean="0"/>
                        <a:t>Mg</a:t>
                      </a:r>
                      <a:r>
                        <a:rPr lang="hr-HR" sz="1400" baseline="30000" dirty="0" smtClean="0"/>
                        <a:t>35</a:t>
                      </a:r>
                      <a:r>
                        <a:rPr lang="hr-HR" sz="1400" dirty="0" smtClean="0"/>
                        <a:t>Cl,</a:t>
                      </a:r>
                      <a:r>
                        <a:rPr lang="hr-HR" sz="1400" baseline="0" dirty="0" smtClean="0"/>
                        <a:t> </a:t>
                      </a:r>
                      <a:r>
                        <a:rPr lang="hr-HR" sz="1400" baseline="30000" dirty="0" smtClean="0"/>
                        <a:t>23</a:t>
                      </a:r>
                      <a:r>
                        <a:rPr lang="hr-HR" sz="1400" baseline="0" dirty="0" smtClean="0"/>
                        <a:t>Na</a:t>
                      </a:r>
                      <a:r>
                        <a:rPr lang="hr-HR" sz="1400" baseline="30000" dirty="0" smtClean="0"/>
                        <a:t>37</a:t>
                      </a:r>
                      <a:r>
                        <a:rPr lang="hr-HR" sz="1400" baseline="0" dirty="0" smtClean="0"/>
                        <a:t>Cl</a:t>
                      </a:r>
                      <a:endParaRPr lang="en-GB" sz="1400" dirty="0"/>
                    </a:p>
                  </a:txBody>
                  <a:tcPr anchor="ctr"/>
                </a:tc>
              </a:tr>
            </a:tbl>
          </a:graphicData>
        </a:graphic>
      </p:graphicFrame>
    </p:spTree>
    <p:extLst>
      <p:ext uri="{BB962C8B-B14F-4D97-AF65-F5344CB8AC3E}">
        <p14:creationId xmlns:p14="http://schemas.microsoft.com/office/powerpoint/2010/main" val="962571606"/>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a:t>
            </a:r>
            <a:r>
              <a:rPr lang="hr-HR" sz="2800" b="1" dirty="0" err="1">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MJERNE METODE</a:t>
            </a: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sv-SE"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376239" y="2019175"/>
                <a:ext cx="8222816" cy="2725233"/>
              </a:xfrm>
              <a:prstGeom prst="rect">
                <a:avLst/>
              </a:prstGeom>
            </p:spPr>
            <p:txBody>
              <a:bodyPr wrap="square">
                <a:spAutoFit/>
              </a:bodyPr>
              <a:lstStyle/>
              <a:p>
                <a:pPr marL="342900" lvl="0" indent="-342900">
                  <a:spcBef>
                    <a:spcPct val="20000"/>
                  </a:spcBef>
                  <a:buFont typeface="Arial" charset="0"/>
                  <a:buChar char="•"/>
                </a:pPr>
                <a:r>
                  <a:rPr lang="hr-HR" sz="2000" b="1" dirty="0" smtClean="0">
                    <a:solidFill>
                      <a:srgbClr val="1F497D"/>
                    </a:solidFill>
                  </a:rPr>
                  <a:t>za obje tehnike mjerenja </a:t>
                </a:r>
                <a:r>
                  <a:rPr lang="hr-HR" sz="2000" b="1" dirty="0" smtClean="0">
                    <a:solidFill>
                      <a:srgbClr val="1F497D"/>
                    </a:solidFill>
                    <a:sym typeface="Wingdings" panose="05000000000000000000" pitchFamily="2" charset="2"/>
                  </a:rPr>
                  <a:t></a:t>
                </a:r>
                <a:endParaRPr lang="hr-HR" sz="2000" b="1" dirty="0" smtClean="0">
                  <a:solidFill>
                    <a:srgbClr val="1F497D"/>
                  </a:solidFill>
                </a:endParaRPr>
              </a:p>
              <a:p>
                <a:pPr marL="342900" lvl="0" indent="-342900">
                  <a:spcBef>
                    <a:spcPct val="20000"/>
                  </a:spcBef>
                  <a:buFont typeface="Arial" charset="0"/>
                  <a:buChar char="•"/>
                </a:pPr>
                <a:r>
                  <a:rPr lang="hr-HR" sz="2000" b="1" dirty="0" smtClean="0">
                    <a:solidFill>
                      <a:srgbClr val="1F497D"/>
                    </a:solidFill>
                  </a:rPr>
                  <a:t>izračun mase </a:t>
                </a:r>
                <a:r>
                  <a:rPr lang="hr-HR" sz="2000" b="1" dirty="0" err="1" smtClean="0">
                    <a:solidFill>
                      <a:srgbClr val="1F497D"/>
                    </a:solidFill>
                  </a:rPr>
                  <a:t>analita</a:t>
                </a:r>
                <a:r>
                  <a:rPr lang="hr-HR" sz="2000" b="1" dirty="0" smtClean="0">
                    <a:solidFill>
                      <a:srgbClr val="1F497D"/>
                    </a:solidFill>
                  </a:rPr>
                  <a:t> (određenog metala) na filtru: </a:t>
                </a:r>
                <a:endParaRPr lang="hr-HR" sz="2000" b="1" dirty="0">
                  <a:solidFill>
                    <a:srgbClr val="1F497D"/>
                  </a:solidFill>
                </a:endParaRPr>
              </a:p>
              <a:p>
                <a:pPr lvl="0">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hr-HR" sz="2000" i="1">
                              <a:solidFill>
                                <a:prstClr val="black"/>
                              </a:solidFill>
                              <a:latin typeface="Cambria Math"/>
                              <a:ea typeface="Calibri" panose="020F0502020204030204" pitchFamily="34" charset="0"/>
                              <a:cs typeface="Times New Roman" panose="02020603050405020304" pitchFamily="18" charset="0"/>
                            </a:rPr>
                          </m:ctrlPr>
                        </m:sSubPr>
                        <m:e>
                          <m:r>
                            <a:rPr lang="hr-HR" sz="2000"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𝑚</m:t>
                          </m:r>
                        </m:e>
                        <m:sub>
                          <m:r>
                            <a:rPr lang="hr-HR" sz="2000" b="0" i="1" smtClean="0">
                              <a:solidFill>
                                <a:prstClr val="black"/>
                              </a:solidFill>
                              <a:latin typeface="Cambria Math"/>
                              <a:ea typeface="Calibri" panose="020F0502020204030204" pitchFamily="34" charset="0"/>
                              <a:cs typeface="Times New Roman" panose="02020603050405020304" pitchFamily="18" charset="0"/>
                            </a:rPr>
                            <m:t>𝑎</m:t>
                          </m:r>
                        </m:sub>
                      </m:sSub>
                      <m:r>
                        <a:rPr lang="hr-HR" sz="2000" i="1">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hr-HR" sz="2000" i="1" smtClean="0">
                              <a:solidFill>
                                <a:prstClr val="black"/>
                              </a:solidFill>
                              <a:latin typeface="Cambria Math"/>
                              <a:cs typeface="Times New Roman" panose="02020603050405020304" pitchFamily="18" charset="0"/>
                            </a:rPr>
                          </m:ctrlPr>
                        </m:sSubPr>
                        <m:e>
                          <m:r>
                            <a:rPr lang="hr-HR" sz="2000" i="1" smtClean="0">
                              <a:solidFill>
                                <a:prstClr val="black"/>
                              </a:solidFill>
                              <a:latin typeface="Cambria Math"/>
                              <a:ea typeface="Cambria Math"/>
                              <a:cs typeface="Times New Roman" panose="02020603050405020304" pitchFamily="18" charset="0"/>
                            </a:rPr>
                            <m:t>𝛽</m:t>
                          </m:r>
                        </m:e>
                        <m:sub>
                          <m:r>
                            <a:rPr lang="hr-HR" sz="2000" b="0" i="1" smtClean="0">
                              <a:solidFill>
                                <a:prstClr val="black"/>
                              </a:solidFill>
                              <a:latin typeface="Cambria Math"/>
                              <a:cs typeface="Times New Roman" panose="02020603050405020304" pitchFamily="18" charset="0"/>
                            </a:rPr>
                            <m:t>𝑎</m:t>
                          </m:r>
                        </m:sub>
                      </m:sSub>
                      <m:r>
                        <a:rPr lang="hr-HR" sz="2000" i="1" smtClean="0">
                          <a:solidFill>
                            <a:prstClr val="black"/>
                          </a:solidFill>
                          <a:latin typeface="Cambria Math"/>
                          <a:ea typeface="Cambria Math"/>
                          <a:cs typeface="Times New Roman" panose="02020603050405020304" pitchFamily="18" charset="0"/>
                        </a:rPr>
                        <m:t>×</m:t>
                      </m:r>
                      <m:sSub>
                        <m:sSubPr>
                          <m:ctrlPr>
                            <a:rPr lang="hr-HR" sz="2000" i="1" smtClean="0">
                              <a:solidFill>
                                <a:prstClr val="black"/>
                              </a:solidFill>
                              <a:latin typeface="Cambria Math"/>
                              <a:cs typeface="Times New Roman" panose="02020603050405020304" pitchFamily="18" charset="0"/>
                            </a:rPr>
                          </m:ctrlPr>
                        </m:sSubPr>
                        <m:e>
                          <m:r>
                            <a:rPr lang="hr-HR" sz="2000" b="0" i="1" smtClean="0">
                              <a:solidFill>
                                <a:prstClr val="black"/>
                              </a:solidFill>
                              <a:latin typeface="Cambria Math"/>
                              <a:cs typeface="Times New Roman" panose="02020603050405020304" pitchFamily="18" charset="0"/>
                            </a:rPr>
                            <m:t>𝑉</m:t>
                          </m:r>
                        </m:e>
                        <m:sub>
                          <m:r>
                            <a:rPr lang="hr-HR" sz="2000" b="0" i="1" smtClean="0">
                              <a:solidFill>
                                <a:prstClr val="black"/>
                              </a:solidFill>
                              <a:latin typeface="Cambria Math"/>
                              <a:cs typeface="Times New Roman" panose="02020603050405020304" pitchFamily="18" charset="0"/>
                            </a:rPr>
                            <m:t>𝑠</m:t>
                          </m:r>
                        </m:sub>
                      </m:sSub>
                      <m:r>
                        <a:rPr lang="hr-HR" sz="2000" i="1" smtClean="0">
                          <a:solidFill>
                            <a:prstClr val="black"/>
                          </a:solidFill>
                          <a:latin typeface="Cambria Math"/>
                          <a:ea typeface="Cambria Math"/>
                          <a:cs typeface="Times New Roman" panose="02020603050405020304" pitchFamily="18" charset="0"/>
                        </a:rPr>
                        <m:t>×</m:t>
                      </m:r>
                      <m:r>
                        <a:rPr lang="hr-HR" sz="2000" b="0" i="1" smtClean="0">
                          <a:solidFill>
                            <a:prstClr val="black"/>
                          </a:solidFill>
                          <a:latin typeface="Cambria Math"/>
                          <a:ea typeface="Cambria Math"/>
                          <a:cs typeface="Times New Roman" panose="02020603050405020304" pitchFamily="18" charset="0"/>
                        </a:rPr>
                        <m:t>𝐹</m:t>
                      </m:r>
                      <m:r>
                        <a:rPr lang="hr-HR" sz="2000" b="0" i="1" smtClean="0">
                          <a:solidFill>
                            <a:prstClr val="black"/>
                          </a:solidFill>
                          <a:latin typeface="Cambria Math"/>
                          <a:ea typeface="Cambria Math"/>
                          <a:cs typeface="Times New Roman" panose="02020603050405020304" pitchFamily="18" charset="0"/>
                        </a:rPr>
                        <m:t>×</m:t>
                      </m:r>
                      <m:f>
                        <m:fPr>
                          <m:ctrlPr>
                            <a:rPr lang="hr-HR" sz="2000" i="1">
                              <a:solidFill>
                                <a:prstClr val="black"/>
                              </a:solidFill>
                              <a:latin typeface="Cambria Math"/>
                              <a:ea typeface="Calibri" panose="020F0502020204030204" pitchFamily="34" charset="0"/>
                              <a:cs typeface="Times New Roman" panose="02020603050405020304" pitchFamily="18" charset="0"/>
                            </a:rPr>
                          </m:ctrlPr>
                        </m:fPr>
                        <m:num>
                          <m:sSub>
                            <m:sSubPr>
                              <m:ctrlPr>
                                <a:rPr lang="hr-HR" sz="2000" i="1">
                                  <a:solidFill>
                                    <a:prstClr val="black"/>
                                  </a:solidFill>
                                  <a:latin typeface="Cambria Math"/>
                                  <a:ea typeface="Calibri" panose="020F0502020204030204" pitchFamily="34" charset="0"/>
                                  <a:cs typeface="Times New Roman" panose="02020603050405020304" pitchFamily="18" charset="0"/>
                                </a:rPr>
                              </m:ctrlPr>
                            </m:sSubPr>
                            <m:e>
                              <m:r>
                                <a:rPr lang="hr-HR" sz="2000" i="1">
                                  <a:solidFill>
                                    <a:prstClr val="black"/>
                                  </a:solidFill>
                                  <a:latin typeface="Cambria Math" panose="02040503050406030204" pitchFamily="18" charset="0"/>
                                  <a:ea typeface="Calibri" panose="020F0502020204030204" pitchFamily="34" charset="0"/>
                                  <a:cs typeface="Times New Roman" panose="02020603050405020304" pitchFamily="18" charset="0"/>
                                </a:rPr>
                                <m:t>𝐴</m:t>
                              </m:r>
                            </m:e>
                            <m:sub>
                              <m:r>
                                <a:rPr lang="hr-HR" sz="2000" b="0" i="1" smtClean="0">
                                  <a:solidFill>
                                    <a:prstClr val="black"/>
                                  </a:solidFill>
                                  <a:latin typeface="Cambria Math"/>
                                  <a:ea typeface="Calibri" panose="020F0502020204030204" pitchFamily="34" charset="0"/>
                                  <a:cs typeface="Times New Roman" panose="02020603050405020304" pitchFamily="18" charset="0"/>
                                </a:rPr>
                                <m:t>𝑡𝑜𝑡</m:t>
                              </m:r>
                            </m:sub>
                          </m:sSub>
                        </m:num>
                        <m:den>
                          <m:sSub>
                            <m:sSubPr>
                              <m:ctrlPr>
                                <a:rPr lang="hr-HR" sz="2000" i="1">
                                  <a:solidFill>
                                    <a:prstClr val="black"/>
                                  </a:solidFill>
                                  <a:latin typeface="Cambria Math"/>
                                  <a:cs typeface="Times New Roman" panose="02020603050405020304" pitchFamily="18" charset="0"/>
                                </a:rPr>
                              </m:ctrlPr>
                            </m:sSubPr>
                            <m:e>
                              <m:r>
                                <a:rPr lang="hr-HR" sz="2000" i="1">
                                  <a:solidFill>
                                    <a:prstClr val="black"/>
                                  </a:solidFill>
                                  <a:latin typeface="Cambria Math" panose="02040503050406030204" pitchFamily="18" charset="0"/>
                                  <a:cs typeface="Times New Roman" panose="02020603050405020304" pitchFamily="18" charset="0"/>
                                </a:rPr>
                                <m:t>𝐴</m:t>
                              </m:r>
                            </m:e>
                            <m:sub>
                              <m:r>
                                <a:rPr lang="hr-HR" sz="2000" b="0" i="1" smtClean="0">
                                  <a:solidFill>
                                    <a:prstClr val="black"/>
                                  </a:solidFill>
                                  <a:latin typeface="Cambria Math"/>
                                  <a:cs typeface="Times New Roman" panose="02020603050405020304" pitchFamily="18" charset="0"/>
                                </a:rPr>
                                <m:t>𝑝𝑎𝑟𝑡</m:t>
                              </m:r>
                            </m:sub>
                          </m:sSub>
                        </m:den>
                      </m:f>
                    </m:oMath>
                  </m:oMathPara>
                </a14:m>
                <a:endParaRPr lang="hr-HR" sz="2400" dirty="0" smtClean="0">
                  <a:solidFill>
                    <a:prstClr val="black"/>
                  </a:solidFill>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pPr>
                <a:r>
                  <a:rPr lang="hr-HR" sz="2000" b="1" dirty="0" smtClean="0">
                    <a:solidFill>
                      <a:schemeClr val="tx2"/>
                    </a:solidFill>
                    <a:ea typeface="Calibri" panose="020F0502020204030204" pitchFamily="34" charset="0"/>
                    <a:cs typeface="Times New Roman" panose="02020603050405020304" pitchFamily="18" charset="0"/>
                  </a:rPr>
                  <a:t>masena koncentracija </a:t>
                </a:r>
                <a:r>
                  <a:rPr lang="hr-HR" sz="2000" b="1" dirty="0" err="1" smtClean="0">
                    <a:solidFill>
                      <a:schemeClr val="tx2"/>
                    </a:solidFill>
                    <a:ea typeface="Calibri" panose="020F0502020204030204" pitchFamily="34" charset="0"/>
                    <a:cs typeface="Times New Roman" panose="02020603050405020304" pitchFamily="18" charset="0"/>
                  </a:rPr>
                  <a:t>analita</a:t>
                </a:r>
                <a:r>
                  <a:rPr lang="hr-HR" sz="2000" b="1" dirty="0" smtClean="0">
                    <a:solidFill>
                      <a:schemeClr val="tx2"/>
                    </a:solidFill>
                    <a:ea typeface="Calibri" panose="020F0502020204030204" pitchFamily="34" charset="0"/>
                    <a:cs typeface="Times New Roman" panose="02020603050405020304" pitchFamily="18" charset="0"/>
                  </a:rPr>
                  <a:t> u zraku:</a:t>
                </a:r>
              </a:p>
              <a:p>
                <a:pPr lvl="0">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hr-HR" sz="2000" i="1">
                              <a:solidFill>
                                <a:prstClr val="black"/>
                              </a:solidFill>
                              <a:latin typeface="Cambria Math"/>
                              <a:ea typeface="Calibri" panose="020F0502020204030204" pitchFamily="34" charset="0"/>
                              <a:cs typeface="Times New Roman" panose="02020603050405020304" pitchFamily="18" charset="0"/>
                            </a:rPr>
                          </m:ctrlPr>
                        </m:sSubPr>
                        <m:e>
                          <m:r>
                            <a:rPr lang="hr-HR" sz="2000" b="0" i="1" smtClean="0">
                              <a:solidFill>
                                <a:prstClr val="black"/>
                              </a:solidFill>
                              <a:latin typeface="Cambria Math"/>
                              <a:ea typeface="Calibri" panose="020F0502020204030204" pitchFamily="34" charset="0"/>
                              <a:cs typeface="Times New Roman" panose="02020603050405020304" pitchFamily="18" charset="0"/>
                            </a:rPr>
                            <m:t>𝐶</m:t>
                          </m:r>
                        </m:e>
                        <m:sub>
                          <m:r>
                            <a:rPr lang="hr-HR" sz="2000" i="1">
                              <a:solidFill>
                                <a:prstClr val="black"/>
                              </a:solidFill>
                              <a:latin typeface="Cambria Math"/>
                              <a:ea typeface="Calibri" panose="020F0502020204030204" pitchFamily="34" charset="0"/>
                              <a:cs typeface="Times New Roman" panose="02020603050405020304" pitchFamily="18" charset="0"/>
                            </a:rPr>
                            <m:t>𝑎</m:t>
                          </m:r>
                        </m:sub>
                      </m:sSub>
                      <m:r>
                        <a:rPr lang="hr-HR" sz="2000" i="1">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f>
                        <m:fPr>
                          <m:ctrlPr>
                            <a:rPr lang="hr-HR" sz="2000" i="1">
                              <a:solidFill>
                                <a:prstClr val="black"/>
                              </a:solidFill>
                              <a:latin typeface="Cambria Math"/>
                              <a:ea typeface="Calibri" panose="020F0502020204030204" pitchFamily="34" charset="0"/>
                              <a:cs typeface="Times New Roman" panose="02020603050405020304" pitchFamily="18" charset="0"/>
                            </a:rPr>
                          </m:ctrlPr>
                        </m:fPr>
                        <m:num>
                          <m:sSub>
                            <m:sSubPr>
                              <m:ctrlPr>
                                <a:rPr lang="hr-HR" sz="2000" i="1">
                                  <a:solidFill>
                                    <a:prstClr val="black"/>
                                  </a:solidFill>
                                  <a:latin typeface="Cambria Math"/>
                                  <a:ea typeface="Calibri" panose="020F0502020204030204" pitchFamily="34" charset="0"/>
                                  <a:cs typeface="Times New Roman" panose="02020603050405020304" pitchFamily="18" charset="0"/>
                                </a:rPr>
                              </m:ctrlPr>
                            </m:sSubPr>
                            <m:e>
                              <m:r>
                                <a:rPr lang="hr-HR" sz="2000" b="0" i="1" smtClean="0">
                                  <a:solidFill>
                                    <a:prstClr val="black"/>
                                  </a:solidFill>
                                  <a:latin typeface="Cambria Math"/>
                                  <a:ea typeface="Calibri" panose="020F0502020204030204" pitchFamily="34" charset="0"/>
                                  <a:cs typeface="Times New Roman" panose="02020603050405020304" pitchFamily="18" charset="0"/>
                                </a:rPr>
                                <m:t>𝑚</m:t>
                              </m:r>
                            </m:e>
                            <m:sub>
                              <m:r>
                                <a:rPr lang="hr-HR" sz="2000" b="0" i="1" smtClean="0">
                                  <a:solidFill>
                                    <a:prstClr val="black"/>
                                  </a:solidFill>
                                  <a:latin typeface="Cambria Math"/>
                                  <a:ea typeface="Calibri" panose="020F0502020204030204" pitchFamily="34" charset="0"/>
                                  <a:cs typeface="Times New Roman" panose="02020603050405020304" pitchFamily="18" charset="0"/>
                                </a:rPr>
                                <m:t>𝑎</m:t>
                              </m:r>
                            </m:sub>
                          </m:sSub>
                          <m:r>
                            <a:rPr lang="hr-HR" sz="2000" b="0" i="1" smtClean="0">
                              <a:solidFill>
                                <a:prstClr val="black"/>
                              </a:solidFill>
                              <a:latin typeface="Cambria Math"/>
                              <a:ea typeface="Calibri" panose="020F0502020204030204" pitchFamily="34" charset="0"/>
                              <a:cs typeface="Times New Roman" panose="02020603050405020304" pitchFamily="18" charset="0"/>
                            </a:rPr>
                            <m:t>−</m:t>
                          </m:r>
                          <m:sSub>
                            <m:sSubPr>
                              <m:ctrlPr>
                                <a:rPr lang="hr-HR" sz="2000" b="0" i="1" smtClean="0">
                                  <a:solidFill>
                                    <a:prstClr val="black"/>
                                  </a:solidFill>
                                  <a:latin typeface="Cambria Math"/>
                                  <a:cs typeface="Times New Roman" panose="02020603050405020304" pitchFamily="18" charset="0"/>
                                </a:rPr>
                              </m:ctrlPr>
                            </m:sSubPr>
                            <m:e>
                              <m:acc>
                                <m:accPr>
                                  <m:chr m:val="̅"/>
                                  <m:ctrlPr>
                                    <a:rPr lang="hr-HR" sz="2000" b="0" i="1" smtClean="0">
                                      <a:solidFill>
                                        <a:prstClr val="black"/>
                                      </a:solidFill>
                                      <a:latin typeface="Cambria Math"/>
                                      <a:cs typeface="Times New Roman" panose="02020603050405020304" pitchFamily="18" charset="0"/>
                                    </a:rPr>
                                  </m:ctrlPr>
                                </m:accPr>
                                <m:e>
                                  <m:r>
                                    <a:rPr lang="hr-HR" sz="2000" b="0" i="1" smtClean="0">
                                      <a:solidFill>
                                        <a:prstClr val="black"/>
                                      </a:solidFill>
                                      <a:latin typeface="Cambria Math"/>
                                      <a:cs typeface="Times New Roman" panose="02020603050405020304" pitchFamily="18" charset="0"/>
                                    </a:rPr>
                                    <m:t>𝑚</m:t>
                                  </m:r>
                                </m:e>
                              </m:acc>
                            </m:e>
                            <m:sub>
                              <m:r>
                                <a:rPr lang="hr-HR" sz="2000" b="0" i="1" smtClean="0">
                                  <a:solidFill>
                                    <a:prstClr val="black"/>
                                  </a:solidFill>
                                  <a:latin typeface="Cambria Math"/>
                                  <a:cs typeface="Times New Roman" panose="02020603050405020304" pitchFamily="18" charset="0"/>
                                </a:rPr>
                                <m:t>𝐿𝑎</m:t>
                              </m:r>
                            </m:sub>
                          </m:sSub>
                        </m:num>
                        <m:den>
                          <m:r>
                            <a:rPr lang="hr-HR" sz="2000" b="0" i="1" smtClean="0">
                              <a:solidFill>
                                <a:prstClr val="black"/>
                              </a:solidFill>
                              <a:latin typeface="Cambria Math"/>
                              <a:cs typeface="Times New Roman" panose="02020603050405020304" pitchFamily="18" charset="0"/>
                            </a:rPr>
                            <m:t>𝑉</m:t>
                          </m:r>
                        </m:den>
                      </m:f>
                    </m:oMath>
                  </m:oMathPara>
                </a14:m>
                <a:endParaRPr lang="hr-HR" sz="2000" b="1" dirty="0">
                  <a:solidFill>
                    <a:schemeClr val="tx2"/>
                  </a:solidFill>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76239" y="2019175"/>
                <a:ext cx="8222816" cy="2725233"/>
              </a:xfrm>
              <a:prstGeom prst="rect">
                <a:avLst/>
              </a:prstGeom>
              <a:blipFill rotWithShape="1">
                <a:blip r:embed="rId5" cstate="print"/>
                <a:stretch>
                  <a:fillRect l="-667" t="-1342"/>
                </a:stretch>
              </a:blipFill>
            </p:spPr>
            <p:txBody>
              <a:bodyPr/>
              <a:lstStyle/>
              <a:p>
                <a:r>
                  <a:rPr lang="en-GB">
                    <a:noFill/>
                  </a:rPr>
                  <a:t> </a:t>
                </a:r>
              </a:p>
            </p:txBody>
          </p:sp>
        </mc:Fallback>
      </mc:AlternateContent>
    </p:spTree>
    <p:extLst>
      <p:ext uri="{BB962C8B-B14F-4D97-AF65-F5344CB8AC3E}">
        <p14:creationId xmlns:p14="http://schemas.microsoft.com/office/powerpoint/2010/main" val="392009276"/>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3825" y="493713"/>
            <a:ext cx="9020175"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dirty="0">
                <a:solidFill>
                  <a:schemeClr val="tx2"/>
                </a:solidFill>
                <a:effectLst>
                  <a:glow>
                    <a:srgbClr val="7F7F7F">
                      <a:alpha val="35000"/>
                    </a:srgbClr>
                  </a:glow>
                </a:effectLst>
              </a:rPr>
              <a:t> 2.1  Pb – KEMIJSKE KARAKTERISTIKE </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Content Placeholder 8">
            <a:extLst>
              <a:ext uri="{FF2B5EF4-FFF2-40B4-BE49-F238E27FC236}">
                <a16:creationId xmlns="" xmlns:a16="http://schemas.microsoft.com/office/drawing/2014/main" id="{670EB7F4-08A5-4004-9C80-44480AFA5313}"/>
              </a:ext>
            </a:extLst>
          </p:cNvPr>
          <p:cNvSpPr>
            <a:spLocks/>
          </p:cNvSpPr>
          <p:nvPr/>
        </p:nvSpPr>
        <p:spPr bwMode="auto">
          <a:xfrm>
            <a:off x="123825" y="1311161"/>
            <a:ext cx="8696325"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OLOVO (Pb)</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Neke organske oksidirajuće kiseline i alkalijske lužine polako ga nagrizaju, ali je otporan prema većini kiselina; ne otapa se u klorovodičnoj, fluorovodičnoj i sumpornoj kiselini (do koncentracije; masenog udjela od 80%, zbog stvaranja netopljivog PbSO</a:t>
            </a:r>
            <a:r>
              <a:rPr lang="vi-VN" sz="2000" baseline="-25000" dirty="0">
                <a:solidFill>
                  <a:srgbClr val="0070C0"/>
                </a:solidFill>
              </a:rPr>
              <a:t>4</a:t>
            </a:r>
            <a:r>
              <a:rPr lang="vi-VN" sz="2000" dirty="0">
                <a:solidFill>
                  <a:srgbClr val="0070C0"/>
                </a:solidFill>
              </a:rPr>
              <a:t>), ali se lako otapa u razrijeđenoj oksidirajućoj dušičnoj kiselini, octenoj kiselini, mravljoj kiselini i vinskoj kiselini, samo u prisutnosti kisika, i s njima tvori topljive soli.</a:t>
            </a:r>
          </a:p>
          <a:p>
            <a:pPr marL="742950" lvl="1" indent="-285750">
              <a:spcBef>
                <a:spcPct val="20000"/>
              </a:spcBef>
              <a:buFont typeface="Arial" charset="0"/>
              <a:buChar char="–"/>
            </a:pPr>
            <a:r>
              <a:rPr lang="vi-VN" sz="2000" dirty="0">
                <a:solidFill>
                  <a:srgbClr val="0070C0"/>
                </a:solidFill>
              </a:rPr>
              <a:t>Ne otapa se u destiliranoj vodi i u vodi koja ne sadržava otopljeni kisik, ali se zbog elektrokemijskih procesa otapa u prirodnim vodama (tzv. olovna korozija).</a:t>
            </a:r>
          </a:p>
          <a:p>
            <a:pPr marL="742950" lvl="1" indent="-285750">
              <a:spcBef>
                <a:spcPct val="20000"/>
              </a:spcBef>
              <a:buFont typeface="Arial" charset="0"/>
              <a:buChar char="–"/>
            </a:pPr>
            <a:r>
              <a:rPr lang="vi-VN" sz="2000" dirty="0">
                <a:solidFill>
                  <a:srgbClr val="0070C0"/>
                </a:solidFill>
              </a:rPr>
              <a:t>U vodenoj otopini daje slabo hidratizirani Pb</a:t>
            </a:r>
            <a:r>
              <a:rPr lang="vi-VN" sz="2000" baseline="30000" dirty="0">
                <a:solidFill>
                  <a:srgbClr val="0070C0"/>
                </a:solidFill>
              </a:rPr>
              <a:t>2+ </a:t>
            </a:r>
            <a:r>
              <a:rPr lang="vi-VN" sz="2000" dirty="0">
                <a:solidFill>
                  <a:srgbClr val="0070C0"/>
                </a:solidFill>
              </a:rPr>
              <a:t>ion, koji je bezbojan. </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U jako lužnatoj otopini olovo se nalazi kao HPbO</a:t>
            </a:r>
            <a:r>
              <a:rPr lang="vi-VN" sz="2000" baseline="30000" dirty="0">
                <a:solidFill>
                  <a:srgbClr val="0070C0"/>
                </a:solidFill>
              </a:rPr>
              <a:t>2-</a:t>
            </a:r>
            <a:r>
              <a:rPr lang="vi-VN" sz="2000" dirty="0">
                <a:solidFill>
                  <a:srgbClr val="0070C0"/>
                </a:solidFill>
              </a:rPr>
              <a:t> (meta-plumbit-ion).</a:t>
            </a:r>
          </a:p>
          <a:p>
            <a:pPr marL="742950" lvl="1" indent="-285750">
              <a:spcBef>
                <a:spcPct val="20000"/>
              </a:spcBef>
              <a:buFont typeface="Arial" charset="0"/>
              <a:buChar char="–"/>
            </a:pPr>
            <a:r>
              <a:rPr lang="vi-VN" sz="2000" dirty="0">
                <a:solidFill>
                  <a:srgbClr val="0070C0"/>
                </a:solidFill>
              </a:rPr>
              <a:t>Reakcijom s hidrogen-karbonatima i sulfatima sadržanima u vodi, na površini olova nastaje sloj teško topljiva baznoga olovnoga karbonata i sulfata, što ga štiti od daljnje korozije.</a:t>
            </a:r>
          </a:p>
        </p:txBody>
      </p:sp>
      <p:pic>
        <p:nvPicPr>
          <p:cNvPr id="10242" name="Picture 2" descr="Slikovni rezultat za lead periodic t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4705" y="428720"/>
            <a:ext cx="972000" cy="9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296598"/>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err="1" smtClean="0">
                <a:solidFill>
                  <a:srgbClr val="1F497D"/>
                </a:solidFill>
                <a:effectLst>
                  <a:glow>
                    <a:srgbClr val="7F7F7F">
                      <a:alpha val="35000"/>
                    </a:srgbClr>
                  </a:glow>
                </a:effectLst>
              </a:rPr>
              <a:t>Pb</a:t>
            </a:r>
            <a:r>
              <a:rPr lang="hr-HR" sz="2800" b="1" dirty="0">
                <a:solidFill>
                  <a:srgbClr val="1F497D"/>
                </a:solidFill>
                <a:effectLst>
                  <a:glow>
                    <a:srgbClr val="7F7F7F">
                      <a:alpha val="35000"/>
                    </a:srgbClr>
                  </a:glow>
                </a:effectLst>
              </a:rPr>
              <a:t>, Cd, As i Ni</a:t>
            </a:r>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literatura</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23568" y="1371600"/>
            <a:ext cx="8914105" cy="52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sv-SE"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376239" y="2019175"/>
            <a:ext cx="8222816" cy="3046988"/>
          </a:xfrm>
          <a:prstGeom prst="rect">
            <a:avLst/>
          </a:prstGeom>
        </p:spPr>
        <p:txBody>
          <a:bodyPr wrap="square">
            <a:spAutoFit/>
          </a:bodyPr>
          <a:lstStyle/>
          <a:p>
            <a:pPr marL="342900" lvl="0" indent="-342900">
              <a:spcBef>
                <a:spcPct val="20000"/>
              </a:spcBef>
              <a:buFont typeface="Arial" charset="0"/>
              <a:buChar char="•"/>
            </a:pPr>
            <a:r>
              <a:rPr lang="vi-VN" sz="2000" dirty="0" smtClean="0">
                <a:solidFill>
                  <a:schemeClr val="tx2"/>
                </a:solidFill>
                <a:ea typeface="Calibri" panose="020F0502020204030204" pitchFamily="34" charset="0"/>
                <a:cs typeface="Times New Roman" panose="02020603050405020304" pitchFamily="18" charset="0"/>
              </a:rPr>
              <a:t>Vađić</a:t>
            </a:r>
            <a:r>
              <a:rPr lang="vi-VN" sz="2000" dirty="0">
                <a:solidFill>
                  <a:schemeClr val="tx2"/>
                </a:solidFill>
                <a:ea typeface="Calibri" panose="020F0502020204030204" pitchFamily="34" charset="0"/>
                <a:cs typeface="Times New Roman" panose="02020603050405020304" pitchFamily="18" charset="0"/>
              </a:rPr>
              <a:t>, Vladimira; Žužul, Silva; Rinkovec, Jasmina; Pehnec, </a:t>
            </a:r>
            <a:r>
              <a:rPr lang="vi-VN" sz="2000" dirty="0" smtClean="0">
                <a:solidFill>
                  <a:schemeClr val="tx2"/>
                </a:solidFill>
                <a:ea typeface="Calibri" panose="020F0502020204030204" pitchFamily="34" charset="0"/>
                <a:cs typeface="Times New Roman" panose="02020603050405020304" pitchFamily="18" charset="0"/>
              </a:rPr>
              <a:t>Gordana.</a:t>
            </a:r>
            <a:r>
              <a:rPr lang="hr-HR" sz="2000" dirty="0" smtClean="0">
                <a:solidFill>
                  <a:schemeClr val="tx2"/>
                </a:solidFill>
                <a:ea typeface="Calibri" panose="020F0502020204030204" pitchFamily="34" charset="0"/>
                <a:cs typeface="Times New Roman" panose="02020603050405020304" pitchFamily="18" charset="0"/>
              </a:rPr>
              <a:t> </a:t>
            </a:r>
            <a:r>
              <a:rPr lang="vi-VN" sz="2000" dirty="0" smtClean="0">
                <a:solidFill>
                  <a:schemeClr val="tx2"/>
                </a:solidFill>
                <a:ea typeface="Calibri" panose="020F0502020204030204" pitchFamily="34" charset="0"/>
                <a:cs typeface="Times New Roman" panose="02020603050405020304" pitchFamily="18" charset="0"/>
              </a:rPr>
              <a:t>Metali </a:t>
            </a:r>
            <a:r>
              <a:rPr lang="vi-VN" sz="2000" dirty="0">
                <a:solidFill>
                  <a:schemeClr val="tx2"/>
                </a:solidFill>
                <a:ea typeface="Calibri" panose="020F0502020204030204" pitchFamily="34" charset="0"/>
                <a:cs typeface="Times New Roman" panose="02020603050405020304" pitchFamily="18" charset="0"/>
              </a:rPr>
              <a:t>u sitnim česticama u zraku Zagreba. </a:t>
            </a:r>
            <a:r>
              <a:rPr lang="vi-VN" sz="2000" i="1" dirty="0" smtClean="0">
                <a:solidFill>
                  <a:schemeClr val="tx2"/>
                </a:solidFill>
                <a:ea typeface="Calibri" panose="020F0502020204030204" pitchFamily="34" charset="0"/>
                <a:cs typeface="Times New Roman" panose="02020603050405020304" pitchFamily="18" charset="0"/>
              </a:rPr>
              <a:t>Sigurnost </a:t>
            </a:r>
            <a:r>
              <a:rPr lang="vi-VN" sz="2000" i="1" dirty="0">
                <a:solidFill>
                  <a:schemeClr val="tx2"/>
                </a:solidFill>
                <a:ea typeface="Calibri" panose="020F0502020204030204" pitchFamily="34" charset="0"/>
                <a:cs typeface="Times New Roman" panose="02020603050405020304" pitchFamily="18" charset="0"/>
              </a:rPr>
              <a:t>: časopis za sigurnost u radnoj i životnoj okolini</a:t>
            </a:r>
            <a:r>
              <a:rPr lang="vi-VN" sz="2000" dirty="0">
                <a:solidFill>
                  <a:schemeClr val="tx2"/>
                </a:solidFill>
                <a:ea typeface="Calibri" panose="020F0502020204030204" pitchFamily="34" charset="0"/>
                <a:cs typeface="Times New Roman" panose="02020603050405020304" pitchFamily="18" charset="0"/>
              </a:rPr>
              <a:t>. </a:t>
            </a:r>
            <a:r>
              <a:rPr lang="vi-VN" sz="2000" b="1" dirty="0">
                <a:solidFill>
                  <a:schemeClr val="tx2"/>
                </a:solidFill>
                <a:ea typeface="Calibri" panose="020F0502020204030204" pitchFamily="34" charset="0"/>
                <a:cs typeface="Times New Roman" panose="02020603050405020304" pitchFamily="18" charset="0"/>
              </a:rPr>
              <a:t>55</a:t>
            </a:r>
            <a:r>
              <a:rPr lang="vi-VN" sz="2000" dirty="0">
                <a:solidFill>
                  <a:schemeClr val="tx2"/>
                </a:solidFill>
                <a:ea typeface="Calibri" panose="020F0502020204030204" pitchFamily="34" charset="0"/>
                <a:cs typeface="Times New Roman" panose="02020603050405020304" pitchFamily="18" charset="0"/>
              </a:rPr>
              <a:t> (2013</a:t>
            </a:r>
            <a:r>
              <a:rPr lang="vi-VN" sz="2000" dirty="0" smtClean="0">
                <a:solidFill>
                  <a:schemeClr val="tx2"/>
                </a:solidFill>
                <a:ea typeface="Calibri" panose="020F0502020204030204" pitchFamily="34" charset="0"/>
                <a:cs typeface="Times New Roman" panose="02020603050405020304" pitchFamily="18" charset="0"/>
              </a:rPr>
              <a:t>), </a:t>
            </a:r>
            <a:r>
              <a:rPr lang="vi-VN" sz="2000" dirty="0">
                <a:solidFill>
                  <a:schemeClr val="tx2"/>
                </a:solidFill>
                <a:ea typeface="Calibri" panose="020F0502020204030204" pitchFamily="34" charset="0"/>
                <a:cs typeface="Times New Roman" panose="02020603050405020304" pitchFamily="18" charset="0"/>
              </a:rPr>
              <a:t>1; 9-17 </a:t>
            </a:r>
            <a:endParaRPr lang="hr-HR" sz="2000" dirty="0" smtClean="0">
              <a:solidFill>
                <a:schemeClr val="tx2"/>
              </a:solidFill>
              <a:ea typeface="Calibri" panose="020F0502020204030204" pitchFamily="34" charset="0"/>
              <a:cs typeface="Times New Roman" panose="02020603050405020304" pitchFamily="18" charset="0"/>
            </a:endParaRPr>
          </a:p>
          <a:p>
            <a:pPr marL="342900" lvl="0" indent="-342900">
              <a:spcBef>
                <a:spcPct val="20000"/>
              </a:spcBef>
              <a:buFont typeface="Arial" charset="0"/>
              <a:buChar char="•"/>
            </a:pPr>
            <a:endParaRPr lang="hr-HR" sz="2000" dirty="0">
              <a:solidFill>
                <a:schemeClr val="tx2"/>
              </a:solidFill>
              <a:ea typeface="Calibri" panose="020F0502020204030204" pitchFamily="34" charset="0"/>
              <a:cs typeface="Times New Roman" panose="02020603050405020304" pitchFamily="18" charset="0"/>
            </a:endParaRPr>
          </a:p>
          <a:p>
            <a:pPr marL="342900" lvl="0" indent="-342900">
              <a:spcBef>
                <a:spcPct val="20000"/>
              </a:spcBef>
              <a:buFont typeface="Arial" charset="0"/>
              <a:buChar char="•"/>
            </a:pPr>
            <a:r>
              <a:rPr lang="vi-VN" sz="2000" dirty="0">
                <a:solidFill>
                  <a:schemeClr val="tx2"/>
                </a:solidFill>
                <a:ea typeface="Calibri" panose="020F0502020204030204" pitchFamily="34" charset="0"/>
                <a:cs typeface="Times New Roman" panose="02020603050405020304" pitchFamily="18" charset="0"/>
              </a:rPr>
              <a:t>Vađić</a:t>
            </a:r>
            <a:r>
              <a:rPr lang="hr-HR" sz="2000" dirty="0" smtClean="0">
                <a:solidFill>
                  <a:schemeClr val="tx2"/>
                </a:solidFill>
                <a:ea typeface="Calibri" panose="020F0502020204030204" pitchFamily="34" charset="0"/>
                <a:cs typeface="Times New Roman" panose="02020603050405020304" pitchFamily="18" charset="0"/>
              </a:rPr>
              <a:t>, Vladimira i  </a:t>
            </a:r>
            <a:r>
              <a:rPr lang="hr-HR" sz="2000" dirty="0">
                <a:solidFill>
                  <a:schemeClr val="tx2"/>
                </a:solidFill>
                <a:ea typeface="Calibri" panose="020F0502020204030204" pitchFamily="34" charset="0"/>
                <a:cs typeface="Times New Roman" panose="02020603050405020304" pitchFamily="18" charset="0"/>
              </a:rPr>
              <a:t>Žužul, Silva</a:t>
            </a:r>
            <a:r>
              <a:rPr lang="hr-HR" sz="2000" dirty="0" smtClean="0">
                <a:solidFill>
                  <a:schemeClr val="tx2"/>
                </a:solidFill>
                <a:ea typeface="Calibri" panose="020F0502020204030204" pitchFamily="34" charset="0"/>
                <a:cs typeface="Times New Roman" panose="02020603050405020304" pitchFamily="18" charset="0"/>
              </a:rPr>
              <a:t>. </a:t>
            </a:r>
            <a:r>
              <a:rPr lang="hr-HR" sz="2000" dirty="0" err="1" smtClean="0">
                <a:solidFill>
                  <a:schemeClr val="tx2"/>
                </a:solidFill>
                <a:ea typeface="Calibri" panose="020F0502020204030204" pitchFamily="34" charset="0"/>
                <a:cs typeface="Times New Roman" panose="02020603050405020304" pitchFamily="18" charset="0"/>
              </a:rPr>
              <a:t>Cadmium</a:t>
            </a:r>
            <a:r>
              <a:rPr lang="hr-HR" sz="2000" dirty="0" smtClean="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levels</a:t>
            </a:r>
            <a:r>
              <a:rPr lang="hr-HR" sz="2000" dirty="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in</a:t>
            </a:r>
            <a:r>
              <a:rPr lang="hr-HR" sz="2000" dirty="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suspended</a:t>
            </a:r>
            <a:r>
              <a:rPr lang="hr-HR" sz="2000" dirty="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particulate</a:t>
            </a:r>
            <a:r>
              <a:rPr lang="hr-HR" sz="2000" dirty="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matter</a:t>
            </a:r>
            <a:r>
              <a:rPr lang="hr-HR" sz="2000" dirty="0">
                <a:solidFill>
                  <a:schemeClr val="tx2"/>
                </a:solidFill>
                <a:ea typeface="Calibri" panose="020F0502020204030204" pitchFamily="34" charset="0"/>
                <a:cs typeface="Times New Roman" panose="02020603050405020304" pitchFamily="18" charset="0"/>
              </a:rPr>
              <a:t> </a:t>
            </a:r>
            <a:r>
              <a:rPr lang="hr-HR" sz="2000" dirty="0" err="1">
                <a:solidFill>
                  <a:schemeClr val="tx2"/>
                </a:solidFill>
                <a:ea typeface="Calibri" panose="020F0502020204030204" pitchFamily="34" charset="0"/>
                <a:cs typeface="Times New Roman" panose="02020603050405020304" pitchFamily="18" charset="0"/>
              </a:rPr>
              <a:t>in</a:t>
            </a:r>
            <a:r>
              <a:rPr lang="hr-HR" sz="2000" dirty="0">
                <a:solidFill>
                  <a:schemeClr val="tx2"/>
                </a:solidFill>
                <a:ea typeface="Calibri" panose="020F0502020204030204" pitchFamily="34" charset="0"/>
                <a:cs typeface="Times New Roman" panose="02020603050405020304" pitchFamily="18" charset="0"/>
              </a:rPr>
              <a:t> Zagreb </a:t>
            </a:r>
            <a:r>
              <a:rPr lang="hr-HR" sz="2000" dirty="0" err="1" smtClean="0">
                <a:solidFill>
                  <a:schemeClr val="tx2"/>
                </a:solidFill>
                <a:ea typeface="Calibri" panose="020F0502020204030204" pitchFamily="34" charset="0"/>
                <a:cs typeface="Times New Roman" panose="02020603050405020304" pitchFamily="18" charset="0"/>
              </a:rPr>
              <a:t>air</a:t>
            </a:r>
            <a:r>
              <a:rPr lang="hr-HR" sz="2000" dirty="0" smtClean="0">
                <a:solidFill>
                  <a:schemeClr val="tx2"/>
                </a:solidFill>
                <a:ea typeface="Calibri" panose="020F0502020204030204" pitchFamily="34" charset="0"/>
                <a:cs typeface="Times New Roman" panose="02020603050405020304" pitchFamily="18" charset="0"/>
              </a:rPr>
              <a:t>. </a:t>
            </a:r>
            <a:r>
              <a:rPr lang="hr-HR" sz="2000" i="1" dirty="0" smtClean="0">
                <a:solidFill>
                  <a:schemeClr val="tx2"/>
                </a:solidFill>
                <a:ea typeface="Calibri" panose="020F0502020204030204" pitchFamily="34" charset="0"/>
                <a:cs typeface="Times New Roman" panose="02020603050405020304" pitchFamily="18" charset="0"/>
              </a:rPr>
              <a:t>15th </a:t>
            </a:r>
            <a:r>
              <a:rPr lang="hr-HR" sz="2000" i="1" dirty="0" err="1">
                <a:solidFill>
                  <a:schemeClr val="tx2"/>
                </a:solidFill>
                <a:ea typeface="Calibri" panose="020F0502020204030204" pitchFamily="34" charset="0"/>
                <a:cs typeface="Times New Roman" panose="02020603050405020304" pitchFamily="18" charset="0"/>
              </a:rPr>
              <a:t>International</a:t>
            </a:r>
            <a:r>
              <a:rPr lang="hr-HR" sz="2000" i="1" dirty="0">
                <a:solidFill>
                  <a:schemeClr val="tx2"/>
                </a:solidFill>
                <a:ea typeface="Calibri" panose="020F0502020204030204" pitchFamily="34" charset="0"/>
                <a:cs typeface="Times New Roman" panose="02020603050405020304" pitchFamily="18" charset="0"/>
              </a:rPr>
              <a:t> Union </a:t>
            </a:r>
            <a:r>
              <a:rPr lang="hr-HR" sz="2000" i="1" dirty="0" err="1">
                <a:solidFill>
                  <a:schemeClr val="tx2"/>
                </a:solidFill>
                <a:ea typeface="Calibri" panose="020F0502020204030204" pitchFamily="34" charset="0"/>
                <a:cs typeface="Times New Roman" panose="02020603050405020304" pitchFamily="18" charset="0"/>
              </a:rPr>
              <a:t>of</a:t>
            </a:r>
            <a:r>
              <a:rPr lang="hr-HR" sz="2000" i="1" dirty="0">
                <a:solidFill>
                  <a:schemeClr val="tx2"/>
                </a:solidFill>
                <a:ea typeface="Calibri" panose="020F0502020204030204" pitchFamily="34" charset="0"/>
                <a:cs typeface="Times New Roman" panose="02020603050405020304" pitchFamily="18" charset="0"/>
              </a:rPr>
              <a:t> Air </a:t>
            </a:r>
            <a:r>
              <a:rPr lang="hr-HR" sz="2000" i="1" dirty="0" err="1">
                <a:solidFill>
                  <a:schemeClr val="tx2"/>
                </a:solidFill>
                <a:ea typeface="Calibri" panose="020F0502020204030204" pitchFamily="34" charset="0"/>
                <a:cs typeface="Times New Roman" panose="02020603050405020304" pitchFamily="18" charset="0"/>
              </a:rPr>
              <a:t>Pollution</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Prevention</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and</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Environmental</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Protection</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Associations</a:t>
            </a:r>
            <a:r>
              <a:rPr lang="hr-HR" sz="2000" i="1" dirty="0">
                <a:solidFill>
                  <a:schemeClr val="tx2"/>
                </a:solidFill>
                <a:ea typeface="Calibri" panose="020F0502020204030204" pitchFamily="34" charset="0"/>
                <a:cs typeface="Times New Roman" panose="02020603050405020304" pitchFamily="18" charset="0"/>
              </a:rPr>
              <a:t>'(IUAPPA) World Clean Air Congress, </a:t>
            </a:r>
            <a:r>
              <a:rPr lang="hr-HR" sz="2000" i="1" dirty="0" err="1">
                <a:solidFill>
                  <a:schemeClr val="tx2"/>
                </a:solidFill>
                <a:ea typeface="Calibri" panose="020F0502020204030204" pitchFamily="34" charset="0"/>
                <a:cs typeface="Times New Roman" panose="02020603050405020304" pitchFamily="18" charset="0"/>
              </a:rPr>
              <a:t>Abstract</a:t>
            </a:r>
            <a:r>
              <a:rPr lang="hr-HR" sz="2000" i="1" dirty="0">
                <a:solidFill>
                  <a:schemeClr val="tx2"/>
                </a:solidFill>
                <a:ea typeface="Calibri" panose="020F0502020204030204" pitchFamily="34" charset="0"/>
                <a:cs typeface="Times New Roman" panose="02020603050405020304" pitchFamily="18" charset="0"/>
              </a:rPr>
              <a:t> </a:t>
            </a:r>
            <a:r>
              <a:rPr lang="hr-HR" sz="2000" i="1" dirty="0" err="1">
                <a:solidFill>
                  <a:schemeClr val="tx2"/>
                </a:solidFill>
                <a:ea typeface="Calibri" panose="020F0502020204030204" pitchFamily="34" charset="0"/>
                <a:cs typeface="Times New Roman" panose="02020603050405020304" pitchFamily="18" charset="0"/>
              </a:rPr>
              <a:t>Book</a:t>
            </a:r>
            <a:r>
              <a:rPr lang="hr-HR" sz="2000" dirty="0" smtClean="0">
                <a:solidFill>
                  <a:schemeClr val="tx2"/>
                </a:solidFill>
                <a:ea typeface="Calibri" panose="020F0502020204030204" pitchFamily="34" charset="0"/>
                <a:cs typeface="Times New Roman" panose="02020603050405020304" pitchFamily="18" charset="0"/>
              </a:rPr>
              <a:t>. </a:t>
            </a:r>
            <a:r>
              <a:rPr lang="hr-HR" sz="2000" dirty="0" err="1" smtClean="0">
                <a:solidFill>
                  <a:schemeClr val="tx2"/>
                </a:solidFill>
                <a:ea typeface="Calibri" panose="020F0502020204030204" pitchFamily="34" charset="0"/>
                <a:cs typeface="Times New Roman" panose="02020603050405020304" pitchFamily="18" charset="0"/>
              </a:rPr>
              <a:t>Vancouver</a:t>
            </a:r>
            <a:r>
              <a:rPr lang="hr-HR" sz="2000" dirty="0">
                <a:solidFill>
                  <a:schemeClr val="tx2"/>
                </a:solidFill>
                <a:ea typeface="Calibri" panose="020F0502020204030204" pitchFamily="34" charset="0"/>
                <a:cs typeface="Times New Roman" panose="02020603050405020304" pitchFamily="18" charset="0"/>
              </a:rPr>
              <a:t>, Canada : Air &amp; Waste Management </a:t>
            </a:r>
            <a:r>
              <a:rPr lang="hr-HR" sz="2000" dirty="0" err="1">
                <a:solidFill>
                  <a:schemeClr val="tx2"/>
                </a:solidFill>
                <a:ea typeface="Calibri" panose="020F0502020204030204" pitchFamily="34" charset="0"/>
                <a:cs typeface="Times New Roman" panose="02020603050405020304" pitchFamily="18" charset="0"/>
              </a:rPr>
              <a:t>Association</a:t>
            </a:r>
            <a:r>
              <a:rPr lang="hr-HR" sz="2000" dirty="0">
                <a:solidFill>
                  <a:schemeClr val="tx2"/>
                </a:solidFill>
                <a:ea typeface="Calibri" panose="020F0502020204030204" pitchFamily="34" charset="0"/>
                <a:cs typeface="Times New Roman" panose="02020603050405020304" pitchFamily="18" charset="0"/>
              </a:rPr>
              <a:t>, 2010. 65-66 </a:t>
            </a:r>
          </a:p>
        </p:txBody>
      </p:sp>
    </p:spTree>
    <p:extLst>
      <p:ext uri="{BB962C8B-B14F-4D97-AF65-F5344CB8AC3E}">
        <p14:creationId xmlns:p14="http://schemas.microsoft.com/office/powerpoint/2010/main" val="2124343170"/>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UGLJIK U LEBDEĆIM ČESTICAMA</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a:solidFill>
                  <a:srgbClr val="1F497D"/>
                </a:solidFill>
                <a:effectLst>
                  <a:glow>
                    <a:srgbClr val="7F7F7F">
                      <a:alpha val="35000"/>
                    </a:srgbClr>
                  </a:glow>
                </a:effectLst>
              </a:rPr>
              <a:t>Zagreb, 7.11.2017.</a:t>
            </a: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a:solidFill>
                  <a:srgbClr val="7F7F7F"/>
                </a:solidFill>
              </a:rPr>
              <a:t> Dr. sc. Krešimir Šega, dipl. ing. fiz.</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2432298096"/>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dirty="0">
                <a:solidFill>
                  <a:schemeClr val="tx2"/>
                </a:solidFill>
                <a:effectLst>
                  <a:glow>
                    <a:srgbClr val="7F7F7F">
                      <a:alpha val="35000"/>
                    </a:srgbClr>
                  </a:glow>
                </a:effectLst>
              </a:rPr>
              <a:t>    2.1  EC i OC – KEMIJSKE KARAKTERISTIKE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6" name="Rectangle 5"/>
          <p:cNvSpPr/>
          <p:nvPr/>
        </p:nvSpPr>
        <p:spPr>
          <a:xfrm>
            <a:off x="736237" y="1780133"/>
            <a:ext cx="7788638" cy="2923877"/>
          </a:xfrm>
          <a:prstGeom prst="rect">
            <a:avLst/>
          </a:prstGeom>
        </p:spPr>
        <p:txBody>
          <a:bodyPr wrap="square">
            <a:spAutoFit/>
          </a:bodyPr>
          <a:lstStyle/>
          <a:p>
            <a:pPr marL="342900" lvl="0" indent="-342900">
              <a:spcBef>
                <a:spcPct val="20000"/>
              </a:spcBef>
              <a:buFont typeface="Arial" charset="0"/>
              <a:buChar char="•"/>
            </a:pPr>
            <a:r>
              <a:rPr lang="hr-HR" sz="2000" b="1" dirty="0">
                <a:solidFill>
                  <a:srgbClr val="1F497D"/>
                </a:solidFill>
              </a:rPr>
              <a:t>lat. </a:t>
            </a:r>
            <a:r>
              <a:rPr lang="hr-HR" sz="2000" b="1" i="1" dirty="0" err="1">
                <a:solidFill>
                  <a:srgbClr val="1F497D"/>
                </a:solidFill>
              </a:rPr>
              <a:t>carbo</a:t>
            </a:r>
            <a:r>
              <a:rPr lang="hr-HR" sz="2000" b="1" dirty="0">
                <a:solidFill>
                  <a:srgbClr val="1F497D"/>
                </a:solidFill>
              </a:rPr>
              <a:t> </a:t>
            </a:r>
          </a:p>
          <a:p>
            <a:pPr marL="342900" lvl="0" indent="-342900">
              <a:spcBef>
                <a:spcPct val="20000"/>
              </a:spcBef>
              <a:buFont typeface="Arial" charset="0"/>
              <a:buChar char="•"/>
            </a:pPr>
            <a:r>
              <a:rPr lang="hr-HR" sz="2000" b="1" dirty="0">
                <a:solidFill>
                  <a:srgbClr val="1F497D"/>
                </a:solidFill>
              </a:rPr>
              <a:t>ugljik predstavlja sastavni dio lebdećih čestica (LČ) u atmosferi</a:t>
            </a:r>
          </a:p>
          <a:p>
            <a:pPr marL="342900" lvl="0" indent="-342900">
              <a:spcBef>
                <a:spcPct val="20000"/>
              </a:spcBef>
              <a:buFont typeface="Arial" charset="0"/>
              <a:buChar char="•"/>
            </a:pPr>
            <a:r>
              <a:rPr lang="hr-HR" sz="2000" b="1" dirty="0">
                <a:solidFill>
                  <a:srgbClr val="1F497D"/>
                </a:solidFill>
              </a:rPr>
              <a:t>pod pojmom ukupni ugljik (TC) podrazumijevaju se svi oblici ugljika prisutni u uzorcima lebdećih čestica u zraku</a:t>
            </a:r>
          </a:p>
          <a:p>
            <a:pPr marL="342900" lvl="0" indent="-342900">
              <a:spcBef>
                <a:spcPct val="20000"/>
              </a:spcBef>
              <a:buFont typeface="Arial" charset="0"/>
              <a:buChar char="•"/>
            </a:pPr>
            <a:endParaRPr lang="hr-HR" sz="2000" dirty="0">
              <a:solidFill>
                <a:srgbClr val="0070C0"/>
              </a:solidFill>
            </a:endParaRPr>
          </a:p>
          <a:p>
            <a:pPr marL="342900" lvl="0" indent="-342900">
              <a:spcBef>
                <a:spcPct val="20000"/>
              </a:spcBef>
              <a:buFont typeface="Arial" charset="0"/>
              <a:buChar char="•"/>
            </a:pPr>
            <a:r>
              <a:rPr lang="hr-HR" sz="2000" b="1" dirty="0">
                <a:solidFill>
                  <a:srgbClr val="1F497D"/>
                </a:solidFill>
              </a:rPr>
              <a:t> najčešći oblici: - elementni (EC)</a:t>
            </a:r>
          </a:p>
          <a:p>
            <a:pPr lvl="0">
              <a:spcBef>
                <a:spcPct val="20000"/>
              </a:spcBef>
            </a:pPr>
            <a:r>
              <a:rPr lang="hr-HR" sz="2000" b="1" dirty="0">
                <a:solidFill>
                  <a:srgbClr val="1F497D"/>
                </a:solidFill>
              </a:rPr>
              <a:t>                     	   - organski (OC)</a:t>
            </a:r>
          </a:p>
          <a:p>
            <a:pPr lvl="0">
              <a:spcBef>
                <a:spcPct val="20000"/>
              </a:spcBef>
            </a:pPr>
            <a:r>
              <a:rPr lang="hr-HR" sz="2000" b="1" dirty="0">
                <a:solidFill>
                  <a:srgbClr val="1F497D"/>
                </a:solidFill>
              </a:rPr>
              <a:t>	                   - karbonatni (CC) ugljik</a:t>
            </a:r>
          </a:p>
        </p:txBody>
      </p:sp>
      <p:pic>
        <p:nvPicPr>
          <p:cNvPr id="7680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99675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2.1  EC i OC – KEMIJSKE KARAKTERISTIKE</a:t>
            </a:r>
          </a:p>
        </p:txBody>
      </p:sp>
      <p:sp>
        <p:nvSpPr>
          <p:cNvPr id="9" name="Content Placeholder 8"/>
          <p:cNvSpPr>
            <a:spLocks/>
          </p:cNvSpPr>
          <p:nvPr/>
        </p:nvSpPr>
        <p:spPr bwMode="auto">
          <a:xfrm>
            <a:off x="457200" y="1311161"/>
            <a:ext cx="8362950" cy="50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Elementni ugljik (EC)</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vidljiva komponenta LČ,</a:t>
            </a:r>
          </a:p>
          <a:p>
            <a:pPr marL="742950" lvl="1" indent="-285750">
              <a:spcBef>
                <a:spcPct val="20000"/>
              </a:spcBef>
              <a:buFont typeface="Arial" charset="0"/>
              <a:buChar char="–"/>
            </a:pPr>
            <a:r>
              <a:rPr lang="vi-VN" sz="2000" dirty="0">
                <a:solidFill>
                  <a:srgbClr val="0070C0"/>
                </a:solidFill>
              </a:rPr>
              <a:t>inertan, nehlapljiv, netopljiv,</a:t>
            </a:r>
          </a:p>
          <a:p>
            <a:pPr marL="742950" lvl="1" indent="-285750">
              <a:spcBef>
                <a:spcPct val="20000"/>
              </a:spcBef>
              <a:buFont typeface="Arial" charset="0"/>
              <a:buChar char="–"/>
            </a:pPr>
            <a:r>
              <a:rPr lang="vi-VN" sz="2000" dirty="0">
                <a:solidFill>
                  <a:srgbClr val="0070C0"/>
                </a:solidFill>
              </a:rPr>
              <a:t>EC – čađa*, crni ugljik** (BC) ili ugljik koji apsorbira svjetlost (LAC) </a:t>
            </a:r>
          </a:p>
          <a:p>
            <a:pPr marL="742950" lvl="1" indent="-285750">
              <a:spcBef>
                <a:spcPct val="20000"/>
              </a:spcBef>
              <a:buFont typeface="Arial" charset="0"/>
              <a:buChar char="–"/>
            </a:pPr>
            <a:r>
              <a:rPr lang="vi-VN" sz="2000" dirty="0">
                <a:solidFill>
                  <a:srgbClr val="0070C0"/>
                </a:solidFill>
              </a:rPr>
              <a:t>velika specifična površina –onečišćujući plinova i čestica - kancerogena i mutagena svojstva,</a:t>
            </a:r>
          </a:p>
          <a:p>
            <a:pPr marL="742950" lvl="1" indent="-285750">
              <a:spcBef>
                <a:spcPct val="20000"/>
              </a:spcBef>
              <a:buFont typeface="Arial" charset="0"/>
              <a:buChar char="–"/>
            </a:pPr>
            <a:r>
              <a:rPr lang="vi-VN" sz="2000" dirty="0">
                <a:solidFill>
                  <a:srgbClr val="0070C0"/>
                </a:solidFill>
              </a:rPr>
              <a:t>istražuje se zbog mogućih štetnih učinaka po zdravlje ljudi i na okoliš</a:t>
            </a:r>
          </a:p>
          <a:p>
            <a:pPr marL="742950" lvl="1" indent="-285750">
              <a:spcBef>
                <a:spcPct val="20000"/>
              </a:spcBef>
              <a:buFont typeface="Arial" charset="0"/>
              <a:buChar char="–"/>
            </a:pPr>
            <a:r>
              <a:rPr lang="vi-VN" sz="2000" dirty="0">
                <a:solidFill>
                  <a:srgbClr val="0070C0"/>
                </a:solidFill>
              </a:rPr>
              <a:t>garež –nije EC</a:t>
            </a:r>
          </a:p>
          <a:p>
            <a:pPr marL="342900" lvl="0" indent="-342900">
              <a:spcBef>
                <a:spcPct val="20000"/>
              </a:spcBef>
              <a:buFont typeface="Arial" charset="0"/>
              <a:buChar char="•"/>
            </a:pPr>
            <a:r>
              <a:rPr lang="hr-HR" sz="2400" b="1" dirty="0">
                <a:solidFill>
                  <a:srgbClr val="1F497D"/>
                </a:solidFill>
              </a:rPr>
              <a:t>Organski ugljik (OC)</a:t>
            </a:r>
            <a:endParaRPr lang="hr-HR" sz="2000" dirty="0">
              <a:solidFill>
                <a:srgbClr val="0070C0"/>
              </a:solidFill>
            </a:endParaRPr>
          </a:p>
          <a:p>
            <a:pPr marL="742950" lvl="1" indent="-285750">
              <a:spcBef>
                <a:spcPct val="20000"/>
              </a:spcBef>
              <a:buFont typeface="Arial" charset="0"/>
              <a:buChar char="–"/>
            </a:pPr>
            <a:r>
              <a:rPr lang="hr-HR" sz="2000" dirty="0">
                <a:solidFill>
                  <a:srgbClr val="0070C0"/>
                </a:solidFill>
              </a:rPr>
              <a:t>jedna od frakcija organske tvari  </a:t>
            </a:r>
          </a:p>
          <a:p>
            <a:pPr marL="742950" lvl="1" indent="-285750">
              <a:spcBef>
                <a:spcPct val="20000"/>
              </a:spcBef>
              <a:buFont typeface="Arial" charset="0"/>
              <a:buChar char="–"/>
            </a:pPr>
            <a:r>
              <a:rPr lang="hr-HR" sz="2000" dirty="0">
                <a:solidFill>
                  <a:srgbClr val="0070C0"/>
                </a:solidFill>
              </a:rPr>
              <a:t>složena i sadržava stotine organskih spojeva</a:t>
            </a:r>
          </a:p>
          <a:p>
            <a:pPr marL="742950" lvl="1" indent="-285750">
              <a:spcBef>
                <a:spcPct val="20000"/>
              </a:spcBef>
              <a:buFont typeface="Arial" charset="0"/>
              <a:buChar char="–"/>
            </a:pPr>
            <a:r>
              <a:rPr lang="hr-HR" sz="2000" dirty="0" err="1">
                <a:solidFill>
                  <a:srgbClr val="0070C0"/>
                </a:solidFill>
              </a:rPr>
              <a:t>mutagena</a:t>
            </a:r>
            <a:r>
              <a:rPr lang="hr-HR" sz="2000" dirty="0">
                <a:solidFill>
                  <a:srgbClr val="0070C0"/>
                </a:solidFill>
              </a:rPr>
              <a:t> i kancerogena svojstva</a:t>
            </a:r>
          </a:p>
          <a:p>
            <a:pPr marL="742950" lvl="1" indent="-285750">
              <a:spcBef>
                <a:spcPct val="20000"/>
              </a:spcBef>
              <a:buFont typeface="Arial" charset="0"/>
              <a:buChar char="–"/>
            </a:pPr>
            <a:r>
              <a:rPr lang="hr-HR" sz="2000" dirty="0">
                <a:solidFill>
                  <a:srgbClr val="0070C0"/>
                </a:solidFill>
              </a:rPr>
              <a:t>primarni i sekundarni OC</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1378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2.1  EC i OC – KEMIJSKE KARAKTERISTIKE</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Klase organskih spojeva identificiranih u lebdećim česticama ili se pretpostavlja da ih čestice sadrže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2" name="Content Placeholder 4"/>
          <p:cNvGraphicFramePr>
            <a:graphicFrameLocks noGrp="1"/>
          </p:cNvGraphicFramePr>
          <p:nvPr>
            <p:ph idx="1"/>
            <p:extLst>
              <p:ext uri="{D42A27DB-BD31-4B8C-83A1-F6EECF244321}">
                <p14:modId xmlns:p14="http://schemas.microsoft.com/office/powerpoint/2010/main" val="2894241055"/>
              </p:ext>
            </p:extLst>
          </p:nvPr>
        </p:nvGraphicFramePr>
        <p:xfrm>
          <a:off x="457200" y="2728436"/>
          <a:ext cx="8362950" cy="2499360"/>
        </p:xfrm>
        <a:graphic>
          <a:graphicData uri="http://schemas.openxmlformats.org/drawingml/2006/table">
            <a:tbl>
              <a:tblPr>
                <a:tableStyleId>{35758FB7-9AC5-4552-8A53-C91805E547FA}</a:tableStyleId>
              </a:tblPr>
              <a:tblGrid>
                <a:gridCol w="4182435">
                  <a:extLst>
                    <a:ext uri="{9D8B030D-6E8A-4147-A177-3AD203B41FA5}">
                      <a16:colId xmlns="" xmlns:a16="http://schemas.microsoft.com/office/drawing/2014/main" val="20000"/>
                    </a:ext>
                  </a:extLst>
                </a:gridCol>
                <a:gridCol w="4180515">
                  <a:extLst>
                    <a:ext uri="{9D8B030D-6E8A-4147-A177-3AD203B41FA5}">
                      <a16:colId xmlns="" xmlns:a16="http://schemas.microsoft.com/office/drawing/2014/main" val="20001"/>
                    </a:ext>
                  </a:extLst>
                </a:gridCol>
              </a:tblGrid>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400" b="1" u="none" strike="noStrike" cap="none" normalizeH="0" baseline="0" dirty="0">
                          <a:ln>
                            <a:noFill/>
                          </a:ln>
                          <a:effectLst/>
                          <a:latin typeface="+mj-lt"/>
                        </a:rPr>
                        <a:t>SPOJEVI NETOPLJIVI U VODI</a:t>
                      </a:r>
                      <a:endParaRPr kumimoji="0" lang="hr-HR" altLang="x-none" sz="2400" b="1" i="0" u="none" strike="noStrike" cap="none" normalizeH="0" baseline="0" dirty="0">
                        <a:ln>
                          <a:noFill/>
                        </a:ln>
                        <a:solidFill>
                          <a:schemeClr val="bg1"/>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400" b="1" u="none" strike="noStrike" cap="none" normalizeH="0" baseline="0" dirty="0">
                          <a:ln>
                            <a:noFill/>
                          </a:ln>
                          <a:effectLst/>
                          <a:latin typeface="+mj-lt"/>
                        </a:rPr>
                        <a:t>SPOJEVI TOPLJIVI U VODI</a:t>
                      </a:r>
                      <a:endParaRPr kumimoji="0" lang="hr-HR" altLang="x-none" sz="2400" b="1" i="0" u="none" strike="noStrike" cap="none" normalizeH="0" baseline="0" dirty="0">
                        <a:ln>
                          <a:noFill/>
                        </a:ln>
                        <a:solidFill>
                          <a:schemeClr val="bg1"/>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10000"/>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a:ln>
                            <a:noFill/>
                          </a:ln>
                          <a:effectLst/>
                          <a:latin typeface="+mj-lt"/>
                        </a:rPr>
                        <a:t>n-</a:t>
                      </a:r>
                      <a:r>
                        <a:rPr kumimoji="0" lang="hr-HR" altLang="x-none" sz="2000" u="none" strike="noStrike" cap="none" normalizeH="0" baseline="0" dirty="0" err="1">
                          <a:ln>
                            <a:noFill/>
                          </a:ln>
                          <a:effectLst/>
                          <a:latin typeface="+mj-lt"/>
                        </a:rPr>
                        <a:t>alkani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dikarboksilne</a:t>
                      </a:r>
                      <a:r>
                        <a:rPr kumimoji="0" lang="hr-HR" altLang="x-none" sz="2000" u="none" strike="noStrike" cap="none" normalizeH="0" baseline="0" dirty="0">
                          <a:ln>
                            <a:noFill/>
                          </a:ln>
                          <a:effectLst/>
                          <a:latin typeface="+mj-lt"/>
                        </a:rPr>
                        <a:t> 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extLst>
                  <a:ext uri="{0D108BD9-81ED-4DB2-BD59-A6C34878D82A}">
                    <a16:rowId xmlns="" xmlns:a16="http://schemas.microsoft.com/office/drawing/2014/main" val="10001"/>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a:ln>
                            <a:noFill/>
                          </a:ln>
                          <a:effectLst/>
                          <a:latin typeface="+mj-lt"/>
                        </a:rPr>
                        <a:t>n-</a:t>
                      </a:r>
                      <a:r>
                        <a:rPr kumimoji="0" lang="hr-HR" altLang="x-none" sz="2000" u="none" strike="noStrike" cap="none" normalizeH="0" baseline="0" dirty="0" err="1">
                          <a:ln>
                            <a:noFill/>
                          </a:ln>
                          <a:effectLst/>
                          <a:latin typeface="+mj-lt"/>
                        </a:rPr>
                        <a:t>alkanske</a:t>
                      </a:r>
                      <a:r>
                        <a:rPr kumimoji="0" lang="hr-HR" altLang="x-none" sz="2000" u="none" strike="noStrike" cap="none" normalizeH="0" baseline="0" dirty="0">
                          <a:ln>
                            <a:noFill/>
                          </a:ln>
                          <a:effectLst/>
                          <a:latin typeface="+mj-lt"/>
                        </a:rPr>
                        <a:t> 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glioksali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extLst>
                  <a:ext uri="{0D108BD9-81ED-4DB2-BD59-A6C34878D82A}">
                    <a16:rowId xmlns="" xmlns:a16="http://schemas.microsoft.com/office/drawing/2014/main" val="10002"/>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diterpenoidne</a:t>
                      </a:r>
                      <a:r>
                        <a:rPr kumimoji="0" lang="hr-HR" altLang="x-none" sz="2000" u="none" strike="noStrike" cap="none" normalizeH="0" baseline="0" dirty="0">
                          <a:ln>
                            <a:noFill/>
                          </a:ln>
                          <a:effectLst/>
                          <a:latin typeface="+mj-lt"/>
                        </a:rPr>
                        <a:t> 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ketokiseline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extLst>
                  <a:ext uri="{0D108BD9-81ED-4DB2-BD59-A6C34878D82A}">
                    <a16:rowId xmlns="" xmlns:a16="http://schemas.microsoft.com/office/drawing/2014/main" val="10003"/>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a:ln>
                            <a:noFill/>
                          </a:ln>
                          <a:effectLst/>
                          <a:latin typeface="+mj-lt"/>
                        </a:rPr>
                        <a:t>aromatske </a:t>
                      </a:r>
                      <a:r>
                        <a:rPr kumimoji="0" lang="hr-HR" altLang="x-none" sz="2000" u="none" strike="noStrike" cap="none" normalizeH="0" baseline="0" dirty="0" err="1">
                          <a:ln>
                            <a:noFill/>
                          </a:ln>
                          <a:effectLst/>
                          <a:latin typeface="+mj-lt"/>
                        </a:rPr>
                        <a:t>polikarboksilne</a:t>
                      </a:r>
                      <a:r>
                        <a:rPr kumimoji="0" lang="hr-HR" altLang="x-none" sz="2000" u="none" strike="noStrike" cap="none" normalizeH="0" baseline="0" dirty="0">
                          <a:ln>
                            <a:noFill/>
                          </a:ln>
                          <a:effectLst/>
                          <a:latin typeface="+mj-lt"/>
                        </a:rPr>
                        <a:t> 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polioli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extLst>
                  <a:ext uri="{0D108BD9-81ED-4DB2-BD59-A6C34878D82A}">
                    <a16:rowId xmlns="" xmlns:a16="http://schemas.microsoft.com/office/drawing/2014/main" val="10004"/>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solidFill>
                            <a:srgbClr val="FF0000"/>
                          </a:solidFill>
                          <a:effectLst/>
                          <a:latin typeface="+mj-lt"/>
                        </a:rPr>
                        <a:t>policiklički</a:t>
                      </a:r>
                      <a:r>
                        <a:rPr kumimoji="0" lang="hr-HR" altLang="x-none" sz="2000" u="none" strike="noStrike" cap="none" normalizeH="0" baseline="0" dirty="0">
                          <a:ln>
                            <a:noFill/>
                          </a:ln>
                          <a:solidFill>
                            <a:srgbClr val="FF0000"/>
                          </a:solidFill>
                          <a:effectLst/>
                          <a:latin typeface="+mj-lt"/>
                        </a:rPr>
                        <a:t> aromatski ugljikovodici</a:t>
                      </a:r>
                      <a:endParaRPr kumimoji="0" lang="hr-HR" altLang="x-none" sz="2000" b="1" i="0" u="none" strike="noStrike" cap="none" normalizeH="0" baseline="0" dirty="0">
                        <a:ln>
                          <a:noFill/>
                        </a:ln>
                        <a:solidFill>
                          <a:srgbClr val="FF0000"/>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hidroksiamini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extLst>
                  <a:ext uri="{0D108BD9-81ED-4DB2-BD59-A6C34878D82A}">
                    <a16:rowId xmlns="" xmlns:a16="http://schemas.microsoft.com/office/drawing/2014/main" val="10005"/>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policiklički</a:t>
                      </a:r>
                      <a:r>
                        <a:rPr kumimoji="0" lang="hr-HR" altLang="x-none" sz="2000" u="none" strike="noStrike" cap="none" normalizeH="0" baseline="0" dirty="0">
                          <a:ln>
                            <a:noFill/>
                          </a:ln>
                          <a:effectLst/>
                          <a:latin typeface="+mj-lt"/>
                        </a:rPr>
                        <a:t> aromatski </a:t>
                      </a:r>
                      <a:r>
                        <a:rPr kumimoji="0" lang="hr-HR" altLang="x-none" sz="2000" u="none" strike="noStrike" cap="none" normalizeH="0" baseline="0" dirty="0" err="1">
                          <a:ln>
                            <a:noFill/>
                          </a:ln>
                          <a:effectLst/>
                          <a:latin typeface="+mj-lt"/>
                        </a:rPr>
                        <a:t>ketoni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a:ln>
                            <a:noFill/>
                          </a:ln>
                          <a:effectLst/>
                          <a:latin typeface="+mj-lt"/>
                        </a:rPr>
                        <a:t>aminokiseline</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extLst>
                  <a:ext uri="{0D108BD9-81ED-4DB2-BD59-A6C34878D82A}">
                    <a16:rowId xmlns="" xmlns:a16="http://schemas.microsoft.com/office/drawing/2014/main" val="10006"/>
                  </a:ext>
                </a:extLst>
              </a:tr>
              <a:tr h="249664">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err="1">
                          <a:ln>
                            <a:noFill/>
                          </a:ln>
                          <a:effectLst/>
                          <a:latin typeface="+mj-lt"/>
                        </a:rPr>
                        <a:t>policiklički</a:t>
                      </a:r>
                      <a:r>
                        <a:rPr kumimoji="0" lang="hr-HR" altLang="x-none" sz="2000" u="none" strike="noStrike" cap="none" normalizeH="0" baseline="0" dirty="0">
                          <a:ln>
                            <a:noFill/>
                          </a:ln>
                          <a:effectLst/>
                          <a:latin typeface="+mj-lt"/>
                        </a:rPr>
                        <a:t> aromatski </a:t>
                      </a:r>
                      <a:r>
                        <a:rPr kumimoji="0" lang="hr-HR" altLang="x-none" sz="2000" u="none" strike="noStrike" cap="none" normalizeH="0" baseline="0" dirty="0" err="1">
                          <a:ln>
                            <a:noFill/>
                          </a:ln>
                          <a:effectLst/>
                          <a:latin typeface="+mj-lt"/>
                        </a:rPr>
                        <a:t>kinoni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lvl1pPr>
                        <a:spcBef>
                          <a:spcPct val="20000"/>
                        </a:spcBef>
                        <a:buClr>
                          <a:schemeClr val="accent1"/>
                        </a:buClr>
                        <a:buSzPct val="76000"/>
                        <a:buFont typeface="Wingdings 2" pitchFamily="18" charset="2"/>
                        <a:defRPr sz="2000">
                          <a:solidFill>
                            <a:schemeClr val="tx2"/>
                          </a:solidFill>
                          <a:latin typeface="Century Gothic" pitchFamily="34" charset="0"/>
                        </a:defRPr>
                      </a:lvl1pPr>
                      <a:lvl2pPr marL="742950" indent="-285750">
                        <a:spcBef>
                          <a:spcPct val="20000"/>
                        </a:spcBef>
                        <a:buClr>
                          <a:schemeClr val="accent1"/>
                        </a:buClr>
                        <a:buSzPct val="76000"/>
                        <a:buFont typeface="Wingdings 2" pitchFamily="18" charset="2"/>
                        <a:defRPr sz="2000">
                          <a:solidFill>
                            <a:schemeClr val="tx2"/>
                          </a:solidFill>
                          <a:latin typeface="Century Gothic" pitchFamily="34" charset="0"/>
                        </a:defRPr>
                      </a:lvl2pPr>
                      <a:lvl3pPr marL="1143000" indent="-228600">
                        <a:spcBef>
                          <a:spcPct val="20000"/>
                        </a:spcBef>
                        <a:buClr>
                          <a:schemeClr val="accent1"/>
                        </a:buClr>
                        <a:buSzPct val="76000"/>
                        <a:buFont typeface="Wingdings 2" pitchFamily="18" charset="2"/>
                        <a:defRPr>
                          <a:solidFill>
                            <a:schemeClr val="tx2"/>
                          </a:solidFill>
                          <a:latin typeface="Century Gothic" pitchFamily="34" charset="0"/>
                        </a:defRPr>
                      </a:lvl3pPr>
                      <a:lvl4pPr marL="1600200" indent="-228600">
                        <a:spcBef>
                          <a:spcPct val="20000"/>
                        </a:spcBef>
                        <a:buClr>
                          <a:schemeClr val="accent1"/>
                        </a:buClr>
                        <a:buSzPct val="76000"/>
                        <a:buFont typeface="Wingdings 2" pitchFamily="18" charset="2"/>
                        <a:defRPr sz="1600">
                          <a:solidFill>
                            <a:schemeClr val="tx2"/>
                          </a:solidFill>
                          <a:latin typeface="Century Gothic" pitchFamily="34" charset="0"/>
                        </a:defRPr>
                      </a:lvl4pPr>
                      <a:lvl5pPr marL="2057400" indent="-228600">
                        <a:spcBef>
                          <a:spcPct val="20000"/>
                        </a:spcBef>
                        <a:buClr>
                          <a:schemeClr val="accent1"/>
                        </a:buClr>
                        <a:buSzPct val="76000"/>
                        <a:buFont typeface="Wingdings 2" pitchFamily="18" charset="2"/>
                        <a:defRPr sz="1400">
                          <a:solidFill>
                            <a:schemeClr val="tx2"/>
                          </a:solidFill>
                          <a:latin typeface="Century Gothic" pitchFamily="34" charset="0"/>
                        </a:defRPr>
                      </a:lvl5pPr>
                      <a:lvl6pPr marL="25146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6pPr>
                      <a:lvl7pPr marL="29718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7pPr>
                      <a:lvl8pPr marL="34290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8pPr>
                      <a:lvl9pPr marL="3886200" indent="-228600" eaLnBrk="0" fontAlgn="base" hangingPunct="0">
                        <a:spcBef>
                          <a:spcPct val="20000"/>
                        </a:spcBef>
                        <a:spcAft>
                          <a:spcPct val="0"/>
                        </a:spcAft>
                        <a:buClr>
                          <a:schemeClr val="accent1"/>
                        </a:buClr>
                        <a:buSzPct val="76000"/>
                        <a:buFont typeface="Wingdings 2" pitchFamily="18" charset="2"/>
                        <a:defRPr sz="1400">
                          <a:solidFill>
                            <a:schemeClr val="tx2"/>
                          </a:solidFill>
                          <a:latin typeface="Century Gothic"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hr-HR" altLang="x-none" sz="2000" u="none" strike="noStrike" cap="none" normalizeH="0" baseline="0" dirty="0">
                          <a:ln>
                            <a:noFill/>
                          </a:ln>
                          <a:effectLst/>
                          <a:latin typeface="+mj-lt"/>
                        </a:rPr>
                        <a:t>nitrofenoli</a:t>
                      </a:r>
                      <a:endParaRPr kumimoji="0" lang="hr-HR" altLang="x-none" sz="2000" b="1" i="0" u="none" strike="noStrike" cap="none" normalizeH="0" baseline="0" dirty="0">
                        <a:ln>
                          <a:noFill/>
                        </a:ln>
                        <a:solidFill>
                          <a:srgbClr val="FFFFFF"/>
                        </a:solidFill>
                        <a:effectLst/>
                        <a:latin typeface="+mj-lt"/>
                        <a:cs typeface="Times New Roman" pitchFamily="18" charset="0"/>
                      </a:endParaRPr>
                    </a:p>
                  </a:txBody>
                  <a:tcPr marL="68588" marR="68588" marT="0" marB="0" anchor="ctr" horzOverflow="overflow">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pic>
        <p:nvPicPr>
          <p:cNvPr id="15"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0885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89452" y="493713"/>
            <a:ext cx="9054548"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EC i OC – KEMIZAM NASTANKA I RAZGRADNJE </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flipV="1">
            <a:off x="1038675" y="1709697"/>
            <a:ext cx="7200000" cy="4232475"/>
          </a:xfrm>
          <a:prstGeom prst="rect">
            <a:avLst/>
          </a:prstGeom>
        </p:spPr>
      </p:pic>
      <p:pic>
        <p:nvPicPr>
          <p:cNvPr id="13" name="Picture 2" descr="https://cdn.xl.thumbs.canstockphoto.com/canstock4204077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98987"/>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19271" y="493713"/>
            <a:ext cx="902473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EC i OC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1F497D"/>
                </a:solidFill>
              </a:rPr>
              <a:t>Izvori EC:</a:t>
            </a:r>
            <a:endParaRPr lang="hr-HR" sz="2400" b="1" dirty="0">
              <a:solidFill>
                <a:srgbClr val="1F497D"/>
              </a:solidFill>
            </a:endParaRPr>
          </a:p>
          <a:p>
            <a:pPr marL="742950" lvl="1" indent="-285750">
              <a:spcBef>
                <a:spcPct val="20000"/>
              </a:spcBef>
              <a:buFont typeface="Arial" charset="0"/>
              <a:buChar char="–"/>
            </a:pPr>
            <a:r>
              <a:rPr lang="vi-VN" sz="2000" dirty="0">
                <a:solidFill>
                  <a:srgbClr val="0070C0"/>
                </a:solidFill>
              </a:rPr>
              <a:t>izravno se emitira u atmosferu</a:t>
            </a:r>
          </a:p>
          <a:p>
            <a:pPr marL="742950" lvl="1" indent="-285750">
              <a:spcBef>
                <a:spcPct val="20000"/>
              </a:spcBef>
              <a:buFont typeface="Arial" charset="0"/>
              <a:buChar char="–"/>
            </a:pPr>
            <a:r>
              <a:rPr lang="vi-VN" sz="2000" dirty="0">
                <a:solidFill>
                  <a:srgbClr val="0070C0"/>
                </a:solidFill>
              </a:rPr>
              <a:t>prirodni i antropogeni izvori</a:t>
            </a:r>
          </a:p>
          <a:p>
            <a:pPr marL="742950" lvl="1" indent="-285750">
              <a:spcBef>
                <a:spcPct val="20000"/>
              </a:spcBef>
              <a:buFont typeface="Arial" charset="0"/>
              <a:buChar char="–"/>
            </a:pPr>
            <a:r>
              <a:rPr lang="vi-VN" sz="2000" dirty="0">
                <a:solidFill>
                  <a:srgbClr val="0070C0"/>
                </a:solidFill>
              </a:rPr>
              <a:t>nepotpuno sagorijevanje fosilnih i biljnih goriva, biomasa, u industrijskim procesima, šumskim požarima, nalazi se i u praporu, pijesku, fosilnim ostacima i jezgrama leda</a:t>
            </a:r>
            <a:endParaRPr lang="hr-HR" sz="2000" dirty="0">
              <a:solidFill>
                <a:srgbClr val="0070C0"/>
              </a:solidFill>
            </a:endParaRPr>
          </a:p>
          <a:p>
            <a:pPr marL="342900" lvl="0" indent="-342900">
              <a:spcBef>
                <a:spcPct val="20000"/>
              </a:spcBef>
              <a:buFont typeface="Arial" charset="0"/>
              <a:buChar char="•"/>
            </a:pPr>
            <a:r>
              <a:rPr lang="hr-HR" sz="2400" b="1" dirty="0">
                <a:solidFill>
                  <a:srgbClr val="1F497D"/>
                </a:solidFill>
              </a:rPr>
              <a:t>Izvori OC: </a:t>
            </a:r>
          </a:p>
          <a:p>
            <a:pPr marL="742950" lvl="1" indent="-285750">
              <a:spcBef>
                <a:spcPct val="20000"/>
              </a:spcBef>
              <a:buFont typeface="Arial" charset="0"/>
              <a:buChar char="–"/>
            </a:pPr>
            <a:r>
              <a:rPr lang="hr-HR" sz="2000" dirty="0">
                <a:solidFill>
                  <a:srgbClr val="0070C0"/>
                </a:solidFill>
              </a:rPr>
              <a:t>primarni OC: - prirodni (fotokemijska oksidacija plinovitih organskih </a:t>
            </a:r>
            <a:r>
              <a:rPr lang="hr-HR" sz="2000" dirty="0" err="1">
                <a:solidFill>
                  <a:srgbClr val="0070C0"/>
                </a:solidFill>
              </a:rPr>
              <a:t>prekursora</a:t>
            </a:r>
            <a:r>
              <a:rPr lang="hr-HR" sz="2000" dirty="0">
                <a:solidFill>
                  <a:srgbClr val="0070C0"/>
                </a:solidFill>
              </a:rPr>
              <a:t>, emisije biljnih spora i </a:t>
            </a:r>
            <a:r>
              <a:rPr lang="hr-HR" sz="2000" dirty="0" err="1">
                <a:solidFill>
                  <a:srgbClr val="0070C0"/>
                </a:solidFill>
              </a:rPr>
              <a:t>peluda</a:t>
            </a:r>
            <a:r>
              <a:rPr lang="hr-HR" sz="2000" dirty="0">
                <a:solidFill>
                  <a:srgbClr val="0070C0"/>
                </a:solidFill>
              </a:rPr>
              <a:t>, šumski požari, vulkanske erupcije)</a:t>
            </a:r>
          </a:p>
          <a:p>
            <a:pPr lvl="1">
              <a:spcBef>
                <a:spcPct val="20000"/>
              </a:spcBef>
            </a:pPr>
            <a:r>
              <a:rPr lang="hr-HR" sz="2000" dirty="0">
                <a:solidFill>
                  <a:srgbClr val="0070C0"/>
                </a:solidFill>
              </a:rPr>
              <a:t>      		  - antropogeni (izgaranje fosilnih goriva i biomasa…)</a:t>
            </a:r>
          </a:p>
          <a:p>
            <a:pPr marL="742950" lvl="1" indent="-285750">
              <a:spcBef>
                <a:spcPct val="20000"/>
              </a:spcBef>
              <a:buFont typeface="Arial" charset="0"/>
              <a:buChar char="–"/>
            </a:pPr>
            <a:r>
              <a:rPr lang="hr-HR" sz="2000" dirty="0">
                <a:solidFill>
                  <a:srgbClr val="0070C0"/>
                </a:solidFill>
              </a:rPr>
              <a:t>sekundarni OC - pretvorba plinovitih onečišćujućih čestica organskih tvari u zraku</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886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49087" y="493713"/>
            <a:ext cx="8994913"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rgbClr val="1F497D"/>
                </a:solidFill>
                <a:effectLst>
                  <a:glow>
                    <a:srgbClr val="7F7F7F">
                      <a:alpha val="35000"/>
                    </a:srgbClr>
                  </a:glow>
                </a:effectLst>
              </a:rPr>
              <a:t>2.2 </a:t>
            </a:r>
            <a:r>
              <a:rPr lang="hr-HR" sz="2800" b="1" dirty="0">
                <a:solidFill>
                  <a:srgbClr val="1F497D"/>
                </a:solidFill>
                <a:effectLst>
                  <a:glow>
                    <a:srgbClr val="7F7F7F">
                      <a:alpha val="35000"/>
                    </a:srgbClr>
                  </a:glow>
                </a:effectLst>
              </a:rPr>
              <a:t>EC i OC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8175" y="1568535"/>
            <a:ext cx="532765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5"/>
          <p:cNvSpPr>
            <a:spLocks noChangeArrowheads="1"/>
          </p:cNvSpPr>
          <p:nvPr/>
        </p:nvSpPr>
        <p:spPr bwMode="auto">
          <a:xfrm>
            <a:off x="442354" y="5711625"/>
            <a:ext cx="83777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800">
                <a:solidFill>
                  <a:schemeClr val="tx1"/>
                </a:solidFill>
                <a:latin typeface="Arial" charset="0"/>
                <a:cs typeface="Arial" charset="0"/>
              </a:defRPr>
            </a:lvl1pPr>
            <a:lvl2pPr marL="742950" indent="-285750" eaLnBrk="0" hangingPunct="0">
              <a:spcBef>
                <a:spcPct val="20000"/>
              </a:spcBef>
              <a:buFont typeface="Arial" charset="0"/>
              <a:buChar char="–"/>
              <a:defRPr sz="24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a:solidFill>
                  <a:schemeClr val="tx1"/>
                </a:solidFill>
                <a:latin typeface="Arial" charset="0"/>
                <a:cs typeface="Arial" charset="0"/>
              </a:defRPr>
            </a:lvl4pPr>
            <a:lvl5pPr marL="2057400" indent="-228600" eaLnBrk="0" hangingPunct="0">
              <a:spcBef>
                <a:spcPct val="20000"/>
              </a:spcBef>
              <a:buFont typeface="Arial" charset="0"/>
              <a:buChar char="»"/>
              <a:defRPr>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a:solidFill>
                  <a:schemeClr val="tx1"/>
                </a:solidFill>
                <a:latin typeface="Arial" charset="0"/>
                <a:cs typeface="Arial" charset="0"/>
              </a:defRPr>
            </a:lvl9pPr>
          </a:lstStyle>
          <a:p>
            <a:pPr marL="457200" lvl="1" indent="0" eaLnBrk="1" hangingPunct="1">
              <a:buNone/>
            </a:pPr>
            <a:r>
              <a:rPr lang="hr-HR" sz="2000" dirty="0">
                <a:solidFill>
                  <a:srgbClr val="0070C0"/>
                </a:solidFill>
                <a:latin typeface="Calibri" pitchFamily="34" charset="0"/>
              </a:rPr>
              <a:t>Mehanizmi nastanka i izvori EC, OC, POA, SOA, WSOC i WIOC u atmosferi. </a:t>
            </a:r>
          </a:p>
        </p:txBody>
      </p:sp>
      <p:pic>
        <p:nvPicPr>
          <p:cNvPr id="14" name="Picture 2" descr="https://cdn.xl.thumbs.canstockphoto.com/canstock4204077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1"/>
          <a:stretch/>
        </p:blipFill>
        <p:spPr bwMode="auto">
          <a:xfrm>
            <a:off x="7702012" y="232534"/>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28131"/>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Sezonska raspodjela po frakcijama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188" y="1702797"/>
            <a:ext cx="52578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8898" y="2353714"/>
            <a:ext cx="51625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62841" y="3270165"/>
            <a:ext cx="51625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6" name="Title 1"/>
          <p:cNvSpPr txBox="1">
            <a:spLocks/>
          </p:cNvSpPr>
          <p:nvPr/>
        </p:nvSpPr>
        <p:spPr bwMode="auto">
          <a:xfrm>
            <a:off x="159026" y="493713"/>
            <a:ext cx="8984974"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j-lt"/>
                <a:ea typeface="+mj-ea"/>
                <a:cs typeface="+mj-cs"/>
              </a:defRPr>
            </a:lvl2pPr>
            <a:lvl3pPr algn="ctr" rtl="0" eaLnBrk="0" fontAlgn="base" hangingPunct="0">
              <a:spcBef>
                <a:spcPct val="0"/>
              </a:spcBef>
              <a:spcAft>
                <a:spcPct val="0"/>
              </a:spcAft>
              <a:defRPr sz="4400">
                <a:solidFill>
                  <a:schemeClr val="tx1"/>
                </a:solidFill>
                <a:latin typeface="+mj-lt"/>
                <a:ea typeface="+mj-ea"/>
                <a:cs typeface="+mj-cs"/>
              </a:defRPr>
            </a:lvl3pPr>
            <a:lvl4pPr algn="ctr" rtl="0" eaLnBrk="0" fontAlgn="base" hangingPunct="0">
              <a:spcBef>
                <a:spcPct val="0"/>
              </a:spcBef>
              <a:spcAft>
                <a:spcPct val="0"/>
              </a:spcAft>
              <a:defRPr sz="4400">
                <a:solidFill>
                  <a:schemeClr val="tx1"/>
                </a:solidFill>
                <a:latin typeface="+mj-lt"/>
                <a:ea typeface="+mj-ea"/>
                <a:cs typeface="+mj-cs"/>
              </a:defRPr>
            </a:lvl4pPr>
            <a:lvl5pPr algn="ctr" rtl="0" eaLnBrk="0" fontAlgn="base" hangingPunct="0">
              <a:spcBef>
                <a:spcPct val="0"/>
              </a:spcBef>
              <a:spcAft>
                <a:spcPct val="0"/>
              </a:spcAft>
              <a:defRPr sz="4400">
                <a:solidFill>
                  <a:schemeClr val="tx1"/>
                </a:solidFill>
                <a:latin typeface="+mj-lt"/>
                <a:ea typeface="+mj-ea"/>
                <a:cs typeface="+mj-cs"/>
              </a:defRPr>
            </a:lvl5pPr>
            <a:lvl6pPr marL="457200" algn="ctr" rtl="0" fontAlgn="base">
              <a:spcBef>
                <a:spcPct val="0"/>
              </a:spcBef>
              <a:spcAft>
                <a:spcPct val="0"/>
              </a:spcAft>
              <a:defRPr sz="4400">
                <a:solidFill>
                  <a:schemeClr val="tx1"/>
                </a:solidFill>
                <a:latin typeface="+mj-lt"/>
                <a:ea typeface="+mj-ea"/>
                <a:cs typeface="+mj-cs"/>
              </a:defRPr>
            </a:lvl6pPr>
            <a:lvl7pPr marL="914400" algn="ctr" rtl="0" fontAlgn="base">
              <a:spcBef>
                <a:spcPct val="0"/>
              </a:spcBef>
              <a:spcAft>
                <a:spcPct val="0"/>
              </a:spcAft>
              <a:defRPr sz="4400">
                <a:solidFill>
                  <a:schemeClr val="tx1"/>
                </a:solidFill>
                <a:latin typeface="+mj-lt"/>
                <a:ea typeface="+mj-ea"/>
                <a:cs typeface="+mj-cs"/>
              </a:defRPr>
            </a:lvl7pPr>
            <a:lvl8pPr marL="1371600" algn="ctr" rtl="0" fontAlgn="base">
              <a:spcBef>
                <a:spcPct val="0"/>
              </a:spcBef>
              <a:spcAft>
                <a:spcPct val="0"/>
              </a:spcAft>
              <a:defRPr sz="4400">
                <a:solidFill>
                  <a:schemeClr val="tx1"/>
                </a:solidFill>
                <a:latin typeface="+mj-lt"/>
                <a:ea typeface="+mj-ea"/>
                <a:cs typeface="+mj-cs"/>
              </a:defRPr>
            </a:lvl8pPr>
            <a:lvl9pPr marL="1828800" algn="ctr" rtl="0" fontAlgn="base">
              <a:spcBef>
                <a:spcPct val="0"/>
              </a:spcBef>
              <a:spcAft>
                <a:spcPct val="0"/>
              </a:spcAft>
              <a:defRPr sz="4400">
                <a:solidFill>
                  <a:schemeClr val="tx1"/>
                </a:solidFill>
                <a:latin typeface="+mj-lt"/>
                <a:ea typeface="+mj-ea"/>
                <a:cs typeface="+mj-cs"/>
              </a:defRPr>
            </a:lvl9pPr>
          </a:lstStyle>
          <a:p>
            <a:pPr algn="l" eaLnBrk="1" hangingPunct="1">
              <a:lnSpc>
                <a:spcPct val="150000"/>
              </a:lnSpc>
            </a:pPr>
            <a:r>
              <a:rPr lang="hr-HR" sz="2800" b="1" smtClean="0">
                <a:solidFill>
                  <a:schemeClr val="tx2"/>
                </a:solidFill>
                <a:effectLst>
                  <a:glow>
                    <a:srgbClr val="7F7F7F">
                      <a:alpha val="35000"/>
                    </a:srgbClr>
                  </a:glow>
                </a:effectLst>
              </a:rPr>
              <a:t>2.3 EC i OC – </a:t>
            </a:r>
            <a:r>
              <a:rPr lang="hr-HR" sz="2600" b="1" smtClean="0">
                <a:solidFill>
                  <a:schemeClr val="tx2"/>
                </a:solidFill>
                <a:effectLst>
                  <a:glow>
                    <a:srgbClr val="7F7F7F">
                      <a:alpha val="35000"/>
                    </a:srgbClr>
                  </a:glow>
                </a:effectLst>
              </a:rPr>
              <a:t>PROSTORNA I VREMENSKA DISTRIBUCIJA</a:t>
            </a:r>
            <a:endParaRPr lang="hr-HR" sz="2600" b="1" dirty="0">
              <a:solidFill>
                <a:schemeClr val="tx2"/>
              </a:solidFill>
              <a:effectLst>
                <a:glow>
                  <a:srgbClr val="7F7F7F">
                    <a:alpha val="35000"/>
                  </a:srgbClr>
                </a:glow>
              </a:effectLst>
            </a:endParaRPr>
          </a:p>
        </p:txBody>
      </p:sp>
      <p:pic>
        <p:nvPicPr>
          <p:cNvPr id="17" name="Picture 2" descr="https://cdn.xl.thumbs.canstockphoto.com/canstock4204077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76239" y="5108530"/>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208314166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 masenih koncentracija ugljika u lebdećim česticama u zraku - Zagreb</a:t>
            </a:r>
          </a:p>
        </p:txBody>
      </p: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127" y="2180049"/>
            <a:ext cx="6035386" cy="39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p:cNvSpPr>
            <a:spLocks noGrp="1"/>
          </p:cNvSpPr>
          <p:nvPr>
            <p:ph type="title"/>
          </p:nvPr>
        </p:nvSpPr>
        <p:spPr>
          <a:xfrm>
            <a:off x="159026" y="493713"/>
            <a:ext cx="898497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EC i OC – </a:t>
            </a:r>
            <a:r>
              <a:rPr lang="hr-HR" sz="2600" b="1" dirty="0">
                <a:solidFill>
                  <a:schemeClr val="tx2"/>
                </a:solidFill>
                <a:effectLst>
                  <a:glow>
                    <a:srgbClr val="7F7F7F">
                      <a:alpha val="35000"/>
                    </a:srgbClr>
                  </a:glow>
                </a:effectLst>
              </a:rPr>
              <a:t>PROSTORNA I VREMENSKA DISTRIBUCIJA</a:t>
            </a:r>
          </a:p>
        </p:txBody>
      </p:sp>
      <p:pic>
        <p:nvPicPr>
          <p:cNvPr id="16" name="Picture 2" descr="https://cdn.xl.thumbs.canstockphoto.com/canstock4204077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128124" y="4855855"/>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2061006673"/>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Pb – KEMIZAM NASTANKA I RAZGRADNJE </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3" name="Group 12"/>
          <p:cNvGrpSpPr/>
          <p:nvPr/>
        </p:nvGrpSpPr>
        <p:grpSpPr>
          <a:xfrm>
            <a:off x="896685" y="1510748"/>
            <a:ext cx="7923465" cy="4686148"/>
            <a:chOff x="896685" y="1510748"/>
            <a:chExt cx="7923465" cy="4686148"/>
          </a:xfrm>
        </p:grpSpPr>
        <p:grpSp>
          <p:nvGrpSpPr>
            <p:cNvPr id="14" name="Group 13"/>
            <p:cNvGrpSpPr/>
            <p:nvPr/>
          </p:nvGrpSpPr>
          <p:grpSpPr>
            <a:xfrm>
              <a:off x="3379304" y="1510748"/>
              <a:ext cx="2375452" cy="795130"/>
              <a:chOff x="3379304" y="1510748"/>
              <a:chExt cx="2375452" cy="795130"/>
            </a:xfrm>
          </p:grpSpPr>
          <p:sp>
            <p:nvSpPr>
              <p:cNvPr id="25" name="Rectangle 24"/>
              <p:cNvSpPr/>
              <p:nvPr/>
            </p:nvSpPr>
            <p:spPr>
              <a:xfrm>
                <a:off x="3379304" y="1510748"/>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3577587" y="1677480"/>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izvori olova</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5" name="Group 14"/>
            <p:cNvGrpSpPr/>
            <p:nvPr/>
          </p:nvGrpSpPr>
          <p:grpSpPr>
            <a:xfrm>
              <a:off x="896685" y="2905466"/>
              <a:ext cx="2375452" cy="795130"/>
              <a:chOff x="936502" y="2597426"/>
              <a:chExt cx="2375452" cy="795130"/>
            </a:xfrm>
          </p:grpSpPr>
          <p:sp>
            <p:nvSpPr>
              <p:cNvPr id="23" name="Rectangle 22"/>
              <p:cNvSpPr/>
              <p:nvPr/>
            </p:nvSpPr>
            <p:spPr>
              <a:xfrm>
                <a:off x="936502" y="2597426"/>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1174080" y="2764158"/>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prirodni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16" name="Group 15"/>
            <p:cNvGrpSpPr/>
            <p:nvPr/>
          </p:nvGrpSpPr>
          <p:grpSpPr>
            <a:xfrm>
              <a:off x="5838322" y="2738733"/>
              <a:ext cx="2375452" cy="795130"/>
              <a:chOff x="5094778" y="2430693"/>
              <a:chExt cx="2375452" cy="795130"/>
            </a:xfrm>
          </p:grpSpPr>
          <p:sp>
            <p:nvSpPr>
              <p:cNvPr id="21" name="Rectangle 20"/>
              <p:cNvSpPr/>
              <p:nvPr/>
            </p:nvSpPr>
            <p:spPr>
              <a:xfrm>
                <a:off x="5094778" y="2430693"/>
                <a:ext cx="2375452"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5332356" y="2590799"/>
                <a:ext cx="1900296" cy="461665"/>
              </a:xfrm>
              <a:prstGeom prst="rect">
                <a:avLst/>
              </a:prstGeom>
              <a:noFill/>
            </p:spPr>
            <p:txBody>
              <a:bodyPr wrap="square" rtlCol="0">
                <a:spAutoFit/>
              </a:bodyPr>
              <a:lstStyle/>
              <a:p>
                <a:pPr algn="ctr"/>
                <a:r>
                  <a:rPr lang="hr-H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antropogeni</a:t>
                </a:r>
                <a:endParaRPr lang="en-GB"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cxnSp>
          <p:nvCxnSpPr>
            <p:cNvPr id="17" name="Straight Arrow Connector 16"/>
            <p:cNvCxnSpPr/>
            <p:nvPr/>
          </p:nvCxnSpPr>
          <p:spPr>
            <a:xfrm flipH="1">
              <a:off x="1729409" y="2077278"/>
              <a:ext cx="1470991" cy="65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873109" y="1908312"/>
              <a:ext cx="1152939" cy="745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760843" y="3611573"/>
              <a:ext cx="4059307" cy="2585323"/>
            </a:xfrm>
            <a:prstGeom prst="rect">
              <a:avLst/>
            </a:prstGeom>
            <a:noFill/>
          </p:spPr>
          <p:txBody>
            <a:bodyPr wrap="square" rtlCol="0">
              <a:spAutoFit/>
            </a:bodyPr>
            <a:lstStyle/>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ispušni plinovi</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kemijska postrojenja </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industrija gnojiva</a:t>
              </a:r>
            </a:p>
            <a:p>
              <a:pPr marL="342900" indent="-342900">
                <a:buFont typeface="Wingdings" panose="05000000000000000000" pitchFamily="2" charset="2"/>
                <a:buChar char="Ø"/>
              </a:pP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izgaranje goriva</a:t>
              </a: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a:t>
              </a: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paljivanja</a:t>
              </a: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komunalnog</a:t>
              </a: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i medicinskog otpada</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talionice i </a:t>
              </a: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proizvodnj</a:t>
              </a: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a:t>
              </a: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čelika</a:t>
              </a:r>
              <a:endPar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 ostali mobilni i stacionarni izvori sagorijevanja</a:t>
              </a:r>
              <a:r>
                <a:rPr lang="vi-V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endPar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pic>
        <p:nvPicPr>
          <p:cNvPr id="28" name="Picture 2" descr="Slikovni rezultat za lead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18" t="10981" r="19111" b="18999"/>
          <a:stretch/>
        </p:blipFill>
        <p:spPr bwMode="auto">
          <a:xfrm>
            <a:off x="7944409" y="398583"/>
            <a:ext cx="976742" cy="972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42353" y="3877436"/>
            <a:ext cx="3751959" cy="1477328"/>
          </a:xfrm>
          <a:prstGeom prst="rect">
            <a:avLst/>
          </a:prstGeom>
          <a:noFill/>
        </p:spPr>
        <p:txBody>
          <a:bodyPr wrap="square" rtlCol="0">
            <a:spAutoFit/>
          </a:bodyPr>
          <a:lstStyle/>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vulkanska aktivnost</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šumski požari</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iz zemljine kore erozijom tla i </a:t>
            </a:r>
            <a:r>
              <a:rPr lang="hr-HR"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resuspendirana</a:t>
            </a: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prašina</a:t>
            </a:r>
          </a:p>
          <a:p>
            <a:pPr marL="342900" indent="-342900">
              <a:buFont typeface="Wingdings" panose="05000000000000000000" pitchFamily="2" charset="2"/>
              <a:buChar char="Ø"/>
            </a:pPr>
            <a:r>
              <a:rPr lang="hr-H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radioaktivno raspadanje </a:t>
            </a:r>
            <a:r>
              <a:rPr lang="hr-HR"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radona</a:t>
            </a:r>
            <a:endParaRPr lang="en-GB"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86151094"/>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 masenih koncentracija ugljika u lebdećim česticama u zraku </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9" name="Grafikon 1037">
            <a:extLst>
              <a:ext uri="{FF2B5EF4-FFF2-40B4-BE49-F238E27FC236}">
                <a16:creationId xmlns="" xmlns:a16="http://schemas.microsoft.com/office/drawing/2014/main" id="{EBD3C965-DDAB-40BD-9E6E-6304A1914857}"/>
              </a:ext>
            </a:extLst>
          </p:cNvPr>
          <p:cNvGraphicFramePr>
            <a:graphicFrameLocks/>
          </p:cNvGraphicFramePr>
          <p:nvPr>
            <p:extLst>
              <p:ext uri="{D42A27DB-BD31-4B8C-83A1-F6EECF244321}">
                <p14:modId xmlns:p14="http://schemas.microsoft.com/office/powerpoint/2010/main" val="2850652606"/>
              </p:ext>
            </p:extLst>
          </p:nvPr>
        </p:nvGraphicFramePr>
        <p:xfrm>
          <a:off x="145444" y="2118458"/>
          <a:ext cx="5976664" cy="268367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Grafikon 1041">
            <a:extLst>
              <a:ext uri="{FF2B5EF4-FFF2-40B4-BE49-F238E27FC236}">
                <a16:creationId xmlns="" xmlns:a16="http://schemas.microsoft.com/office/drawing/2014/main" id="{A539F62C-1027-475B-B0A7-16886BB91747}"/>
              </a:ext>
            </a:extLst>
          </p:cNvPr>
          <p:cNvGraphicFramePr>
            <a:graphicFrameLocks/>
          </p:cNvGraphicFramePr>
          <p:nvPr>
            <p:extLst>
              <p:ext uri="{D42A27DB-BD31-4B8C-83A1-F6EECF244321}">
                <p14:modId xmlns:p14="http://schemas.microsoft.com/office/powerpoint/2010/main" val="460565259"/>
              </p:ext>
            </p:extLst>
          </p:nvPr>
        </p:nvGraphicFramePr>
        <p:xfrm>
          <a:off x="1773991" y="2595161"/>
          <a:ext cx="5708258" cy="2723555"/>
        </p:xfrm>
        <a:graphic>
          <a:graphicData uri="http://schemas.openxmlformats.org/drawingml/2006/chart">
            <c:chart xmlns:c="http://schemas.openxmlformats.org/drawingml/2006/chart" xmlns:r="http://schemas.openxmlformats.org/officeDocument/2006/relationships" r:id="rId6"/>
          </a:graphicData>
        </a:graphic>
      </p:graphicFrame>
      <p:sp>
        <p:nvSpPr>
          <p:cNvPr id="23" name="5-Point Star 19">
            <a:extLst>
              <a:ext uri="{FF2B5EF4-FFF2-40B4-BE49-F238E27FC236}">
                <a16:creationId xmlns="" xmlns:a16="http://schemas.microsoft.com/office/drawing/2014/main" id="{B93F8930-FDD6-44F9-A6F8-2E0BD8666F98}"/>
              </a:ext>
            </a:extLst>
          </p:cNvPr>
          <p:cNvSpPr/>
          <p:nvPr/>
        </p:nvSpPr>
        <p:spPr bwMode="auto">
          <a:xfrm>
            <a:off x="2760683" y="2785179"/>
            <a:ext cx="288032" cy="288032"/>
          </a:xfrm>
          <a:prstGeom prst="star5">
            <a:avLst/>
          </a:prstGeom>
          <a:gradFill rotWithShape="1">
            <a:gsLst>
              <a:gs pos="0">
                <a:srgbClr val="FFFF99">
                  <a:lumMod val="90000"/>
                </a:srgbClr>
              </a:gs>
              <a:gs pos="35000">
                <a:srgbClr val="FFC000">
                  <a:shade val="45000"/>
                  <a:satMod val="170000"/>
                </a:srgbClr>
              </a:gs>
              <a:gs pos="70000">
                <a:srgbClr val="FFC000">
                  <a:tint val="99000"/>
                  <a:shade val="65000"/>
                  <a:satMod val="155000"/>
                </a:srgbClr>
              </a:gs>
              <a:gs pos="100000">
                <a:srgbClr val="FFC00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dirty="0">
              <a:ln w="10541" cmpd="sng">
                <a:solidFill>
                  <a:srgbClr val="FFC000">
                    <a:shade val="88000"/>
                    <a:satMod val="110000"/>
                  </a:srgbClr>
                </a:solidFill>
                <a:prstDash val="solid"/>
              </a:ln>
              <a:gradFill>
                <a:gsLst>
                  <a:gs pos="0">
                    <a:srgbClr val="FFC000">
                      <a:tint val="40000"/>
                      <a:satMod val="250000"/>
                    </a:srgbClr>
                  </a:gs>
                  <a:gs pos="9000">
                    <a:srgbClr val="FFC000">
                      <a:tint val="52000"/>
                      <a:satMod val="300000"/>
                    </a:srgbClr>
                  </a:gs>
                  <a:gs pos="50000">
                    <a:srgbClr val="FFC000">
                      <a:shade val="20000"/>
                      <a:satMod val="300000"/>
                    </a:srgbClr>
                  </a:gs>
                  <a:gs pos="79000">
                    <a:srgbClr val="FFC000">
                      <a:tint val="52000"/>
                      <a:satMod val="300000"/>
                    </a:srgbClr>
                  </a:gs>
                  <a:gs pos="100000">
                    <a:srgbClr val="FFC000">
                      <a:tint val="40000"/>
                      <a:satMod val="250000"/>
                    </a:srgbClr>
                  </a:gs>
                </a:gsLst>
                <a:lin ang="5400000"/>
              </a:gradFill>
              <a:effectLst/>
              <a:uLnTx/>
              <a:uFillTx/>
              <a:latin typeface="Segoe" pitchFamily="34" charset="0"/>
              <a:ea typeface="+mn-ea"/>
              <a:cs typeface="+mn-cs"/>
            </a:endParaRPr>
          </a:p>
        </p:txBody>
      </p:sp>
      <p:sp>
        <p:nvSpPr>
          <p:cNvPr id="24" name="5-Point Star 19">
            <a:extLst>
              <a:ext uri="{FF2B5EF4-FFF2-40B4-BE49-F238E27FC236}">
                <a16:creationId xmlns="" xmlns:a16="http://schemas.microsoft.com/office/drawing/2014/main" id="{7ABD601B-8EF5-473E-AEF6-96E0301746AF}"/>
              </a:ext>
            </a:extLst>
          </p:cNvPr>
          <p:cNvSpPr/>
          <p:nvPr/>
        </p:nvSpPr>
        <p:spPr bwMode="auto">
          <a:xfrm>
            <a:off x="6312088" y="3668906"/>
            <a:ext cx="288032" cy="288032"/>
          </a:xfrm>
          <a:prstGeom prst="star5">
            <a:avLst/>
          </a:prstGeom>
          <a:gradFill rotWithShape="1">
            <a:gsLst>
              <a:gs pos="0">
                <a:srgbClr val="FFFF99">
                  <a:lumMod val="90000"/>
                </a:srgbClr>
              </a:gs>
              <a:gs pos="35000">
                <a:srgbClr val="FFC000">
                  <a:shade val="45000"/>
                  <a:satMod val="170000"/>
                </a:srgbClr>
              </a:gs>
              <a:gs pos="70000">
                <a:srgbClr val="FFC000">
                  <a:tint val="99000"/>
                  <a:shade val="65000"/>
                  <a:satMod val="155000"/>
                </a:srgbClr>
              </a:gs>
              <a:gs pos="100000">
                <a:srgbClr val="FFC00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dirty="0">
              <a:ln w="10541" cmpd="sng">
                <a:solidFill>
                  <a:srgbClr val="FFC000">
                    <a:shade val="88000"/>
                    <a:satMod val="110000"/>
                  </a:srgbClr>
                </a:solidFill>
                <a:prstDash val="solid"/>
              </a:ln>
              <a:gradFill>
                <a:gsLst>
                  <a:gs pos="0">
                    <a:srgbClr val="FFC000">
                      <a:tint val="40000"/>
                      <a:satMod val="250000"/>
                    </a:srgbClr>
                  </a:gs>
                  <a:gs pos="9000">
                    <a:srgbClr val="FFC000">
                      <a:tint val="52000"/>
                      <a:satMod val="300000"/>
                    </a:srgbClr>
                  </a:gs>
                  <a:gs pos="50000">
                    <a:srgbClr val="FFC000">
                      <a:shade val="20000"/>
                      <a:satMod val="300000"/>
                    </a:srgbClr>
                  </a:gs>
                  <a:gs pos="79000">
                    <a:srgbClr val="FFC000">
                      <a:tint val="52000"/>
                      <a:satMod val="300000"/>
                    </a:srgbClr>
                  </a:gs>
                  <a:gs pos="100000">
                    <a:srgbClr val="FFC000">
                      <a:tint val="40000"/>
                      <a:satMod val="250000"/>
                    </a:srgbClr>
                  </a:gs>
                </a:gsLst>
                <a:lin ang="5400000"/>
              </a:gradFill>
              <a:effectLst/>
              <a:uLnTx/>
              <a:uFillTx/>
              <a:latin typeface="Segoe" pitchFamily="34" charset="0"/>
              <a:ea typeface="+mn-ea"/>
              <a:cs typeface="+mn-cs"/>
            </a:endParaRPr>
          </a:p>
        </p:txBody>
      </p:sp>
      <p:sp>
        <p:nvSpPr>
          <p:cNvPr id="25" name="5-Point Star 19">
            <a:extLst>
              <a:ext uri="{FF2B5EF4-FFF2-40B4-BE49-F238E27FC236}">
                <a16:creationId xmlns="" xmlns:a16="http://schemas.microsoft.com/office/drawing/2014/main" id="{B71C8918-39C3-43BF-8899-663F757D3323}"/>
              </a:ext>
            </a:extLst>
          </p:cNvPr>
          <p:cNvSpPr/>
          <p:nvPr/>
        </p:nvSpPr>
        <p:spPr bwMode="auto">
          <a:xfrm>
            <a:off x="6600120" y="4412174"/>
            <a:ext cx="288032" cy="288032"/>
          </a:xfrm>
          <a:prstGeom prst="star5">
            <a:avLst/>
          </a:prstGeom>
          <a:gradFill rotWithShape="1">
            <a:gsLst>
              <a:gs pos="0">
                <a:srgbClr val="FFFF99">
                  <a:lumMod val="90000"/>
                </a:srgbClr>
              </a:gs>
              <a:gs pos="35000">
                <a:srgbClr val="FFC000">
                  <a:shade val="45000"/>
                  <a:satMod val="170000"/>
                </a:srgbClr>
              </a:gs>
              <a:gs pos="70000">
                <a:srgbClr val="FFC000">
                  <a:tint val="99000"/>
                  <a:shade val="65000"/>
                  <a:satMod val="155000"/>
                </a:srgbClr>
              </a:gs>
              <a:gs pos="100000">
                <a:srgbClr val="FFC00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dirty="0">
              <a:ln w="10541" cmpd="sng">
                <a:solidFill>
                  <a:srgbClr val="FFC000">
                    <a:shade val="88000"/>
                    <a:satMod val="110000"/>
                  </a:srgbClr>
                </a:solidFill>
                <a:prstDash val="solid"/>
              </a:ln>
              <a:gradFill>
                <a:gsLst>
                  <a:gs pos="0">
                    <a:srgbClr val="FFC000">
                      <a:tint val="40000"/>
                      <a:satMod val="250000"/>
                    </a:srgbClr>
                  </a:gs>
                  <a:gs pos="9000">
                    <a:srgbClr val="FFC000">
                      <a:tint val="52000"/>
                      <a:satMod val="300000"/>
                    </a:srgbClr>
                  </a:gs>
                  <a:gs pos="50000">
                    <a:srgbClr val="FFC000">
                      <a:shade val="20000"/>
                      <a:satMod val="300000"/>
                    </a:srgbClr>
                  </a:gs>
                  <a:gs pos="79000">
                    <a:srgbClr val="FFC000">
                      <a:tint val="52000"/>
                      <a:satMod val="300000"/>
                    </a:srgbClr>
                  </a:gs>
                  <a:gs pos="100000">
                    <a:srgbClr val="FFC000">
                      <a:tint val="40000"/>
                      <a:satMod val="250000"/>
                    </a:srgbClr>
                  </a:gs>
                </a:gsLst>
                <a:lin ang="5400000"/>
              </a:gradFill>
              <a:effectLst/>
              <a:uLnTx/>
              <a:uFillTx/>
              <a:latin typeface="Segoe" pitchFamily="34" charset="0"/>
              <a:ea typeface="+mn-ea"/>
              <a:cs typeface="+mn-cs"/>
            </a:endParaRPr>
          </a:p>
        </p:txBody>
      </p:sp>
      <p:graphicFrame>
        <p:nvGraphicFramePr>
          <p:cNvPr id="26" name="Grafikon 1045">
            <a:extLst>
              <a:ext uri="{FF2B5EF4-FFF2-40B4-BE49-F238E27FC236}">
                <a16:creationId xmlns="" xmlns:a16="http://schemas.microsoft.com/office/drawing/2014/main" id="{4761AD8C-7300-4D8C-894D-3FBB140FE4E8}"/>
              </a:ext>
            </a:extLst>
          </p:cNvPr>
          <p:cNvGraphicFramePr>
            <a:graphicFrameLocks/>
          </p:cNvGraphicFramePr>
          <p:nvPr>
            <p:extLst>
              <p:ext uri="{D42A27DB-BD31-4B8C-83A1-F6EECF244321}">
                <p14:modId xmlns:p14="http://schemas.microsoft.com/office/powerpoint/2010/main" val="3791711505"/>
              </p:ext>
            </p:extLst>
          </p:nvPr>
        </p:nvGraphicFramePr>
        <p:xfrm>
          <a:off x="3480794" y="3200787"/>
          <a:ext cx="5760640" cy="2998837"/>
        </p:xfrm>
        <a:graphic>
          <a:graphicData uri="http://schemas.openxmlformats.org/drawingml/2006/chart">
            <c:chart xmlns:c="http://schemas.openxmlformats.org/drawingml/2006/chart" xmlns:r="http://schemas.openxmlformats.org/officeDocument/2006/relationships" r:id="rId7"/>
          </a:graphicData>
        </a:graphic>
      </p:graphicFrame>
      <p:sp>
        <p:nvSpPr>
          <p:cNvPr id="27" name="5-Point Star 22">
            <a:extLst>
              <a:ext uri="{FF2B5EF4-FFF2-40B4-BE49-F238E27FC236}">
                <a16:creationId xmlns="" xmlns:a16="http://schemas.microsoft.com/office/drawing/2014/main" id="{2C96E1D6-CF87-43C7-AAE5-8A1976266766}"/>
              </a:ext>
            </a:extLst>
          </p:cNvPr>
          <p:cNvSpPr/>
          <p:nvPr/>
        </p:nvSpPr>
        <p:spPr bwMode="auto">
          <a:xfrm>
            <a:off x="8144748" y="4274235"/>
            <a:ext cx="288032" cy="288032"/>
          </a:xfrm>
          <a:prstGeom prst="star5">
            <a:avLst/>
          </a:prstGeom>
          <a:gradFill rotWithShape="1">
            <a:gsLst>
              <a:gs pos="0">
                <a:srgbClr val="FFFF99">
                  <a:lumMod val="90000"/>
                </a:srgbClr>
              </a:gs>
              <a:gs pos="35000">
                <a:srgbClr val="FFC000">
                  <a:shade val="45000"/>
                  <a:satMod val="170000"/>
                </a:srgbClr>
              </a:gs>
              <a:gs pos="70000">
                <a:srgbClr val="FFC000">
                  <a:tint val="99000"/>
                  <a:shade val="65000"/>
                  <a:satMod val="155000"/>
                </a:srgbClr>
              </a:gs>
              <a:gs pos="100000">
                <a:srgbClr val="FFC00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dirty="0">
              <a:ln w="10541" cmpd="sng">
                <a:solidFill>
                  <a:srgbClr val="FFC000">
                    <a:shade val="88000"/>
                    <a:satMod val="110000"/>
                  </a:srgbClr>
                </a:solidFill>
                <a:prstDash val="solid"/>
              </a:ln>
              <a:gradFill>
                <a:gsLst>
                  <a:gs pos="0">
                    <a:srgbClr val="FFC000">
                      <a:tint val="40000"/>
                      <a:satMod val="250000"/>
                    </a:srgbClr>
                  </a:gs>
                  <a:gs pos="9000">
                    <a:srgbClr val="FFC000">
                      <a:tint val="52000"/>
                      <a:satMod val="300000"/>
                    </a:srgbClr>
                  </a:gs>
                  <a:gs pos="50000">
                    <a:srgbClr val="FFC000">
                      <a:shade val="20000"/>
                      <a:satMod val="300000"/>
                    </a:srgbClr>
                  </a:gs>
                  <a:gs pos="79000">
                    <a:srgbClr val="FFC000">
                      <a:tint val="52000"/>
                      <a:satMod val="300000"/>
                    </a:srgbClr>
                  </a:gs>
                  <a:gs pos="100000">
                    <a:srgbClr val="FFC000">
                      <a:tint val="40000"/>
                      <a:satMod val="250000"/>
                    </a:srgbClr>
                  </a:gs>
                </a:gsLst>
                <a:lin ang="5400000"/>
              </a:gradFill>
              <a:effectLst/>
              <a:uLnTx/>
              <a:uFillTx/>
              <a:latin typeface="Segoe" pitchFamily="34" charset="0"/>
              <a:ea typeface="+mn-ea"/>
              <a:cs typeface="+mn-cs"/>
            </a:endParaRPr>
          </a:p>
        </p:txBody>
      </p:sp>
      <p:sp>
        <p:nvSpPr>
          <p:cNvPr id="28" name="5-Point Star 22">
            <a:extLst>
              <a:ext uri="{FF2B5EF4-FFF2-40B4-BE49-F238E27FC236}">
                <a16:creationId xmlns="" xmlns:a16="http://schemas.microsoft.com/office/drawing/2014/main" id="{C75F5029-5D4B-4587-847D-4BC41F66099A}"/>
              </a:ext>
            </a:extLst>
          </p:cNvPr>
          <p:cNvSpPr/>
          <p:nvPr/>
        </p:nvSpPr>
        <p:spPr bwMode="auto">
          <a:xfrm>
            <a:off x="8432780" y="5071041"/>
            <a:ext cx="288032" cy="288032"/>
          </a:xfrm>
          <a:prstGeom prst="star5">
            <a:avLst/>
          </a:prstGeom>
          <a:gradFill rotWithShape="1">
            <a:gsLst>
              <a:gs pos="0">
                <a:srgbClr val="FFFF99">
                  <a:lumMod val="90000"/>
                </a:srgbClr>
              </a:gs>
              <a:gs pos="35000">
                <a:srgbClr val="FFC000">
                  <a:shade val="45000"/>
                  <a:satMod val="170000"/>
                </a:srgbClr>
              </a:gs>
              <a:gs pos="70000">
                <a:srgbClr val="FFC000">
                  <a:tint val="99000"/>
                  <a:shade val="65000"/>
                  <a:satMod val="155000"/>
                </a:srgbClr>
              </a:gs>
              <a:gs pos="100000">
                <a:srgbClr val="FFC000">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dirty="0">
              <a:ln w="10541" cmpd="sng">
                <a:solidFill>
                  <a:srgbClr val="FFC000">
                    <a:shade val="88000"/>
                    <a:satMod val="110000"/>
                  </a:srgbClr>
                </a:solidFill>
                <a:prstDash val="solid"/>
              </a:ln>
              <a:gradFill>
                <a:gsLst>
                  <a:gs pos="0">
                    <a:srgbClr val="FFC000">
                      <a:tint val="40000"/>
                      <a:satMod val="250000"/>
                    </a:srgbClr>
                  </a:gs>
                  <a:gs pos="9000">
                    <a:srgbClr val="FFC000">
                      <a:tint val="52000"/>
                      <a:satMod val="300000"/>
                    </a:srgbClr>
                  </a:gs>
                  <a:gs pos="50000">
                    <a:srgbClr val="FFC000">
                      <a:shade val="20000"/>
                      <a:satMod val="300000"/>
                    </a:srgbClr>
                  </a:gs>
                  <a:gs pos="79000">
                    <a:srgbClr val="FFC000">
                      <a:tint val="52000"/>
                      <a:satMod val="300000"/>
                    </a:srgbClr>
                  </a:gs>
                  <a:gs pos="100000">
                    <a:srgbClr val="FFC000">
                      <a:tint val="40000"/>
                      <a:satMod val="250000"/>
                    </a:srgbClr>
                  </a:gs>
                </a:gsLst>
                <a:lin ang="5400000"/>
              </a:gradFill>
              <a:effectLst/>
              <a:uLnTx/>
              <a:uFillTx/>
              <a:latin typeface="Segoe" pitchFamily="34" charset="0"/>
              <a:ea typeface="+mn-ea"/>
              <a:cs typeface="+mn-cs"/>
            </a:endParaRPr>
          </a:p>
        </p:txBody>
      </p:sp>
      <p:sp>
        <p:nvSpPr>
          <p:cNvPr id="16" name="Oval 15"/>
          <p:cNvSpPr/>
          <p:nvPr/>
        </p:nvSpPr>
        <p:spPr>
          <a:xfrm>
            <a:off x="2152303" y="2641411"/>
            <a:ext cx="639762" cy="863600"/>
          </a:xfrm>
          <a:prstGeom prst="ellipse">
            <a:avLst/>
          </a:prstGeom>
          <a:noFill/>
          <a:ln w="31750" cap="flat" cmpd="sng" algn="ctr">
            <a:solidFill>
              <a:srgbClr val="FF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9" name="Oval 15">
            <a:extLst>
              <a:ext uri="{FF2B5EF4-FFF2-40B4-BE49-F238E27FC236}">
                <a16:creationId xmlns="" xmlns:a16="http://schemas.microsoft.com/office/drawing/2014/main" id="{C341F48F-8542-47CD-876A-0271B233AA2A}"/>
              </a:ext>
            </a:extLst>
          </p:cNvPr>
          <p:cNvSpPr/>
          <p:nvPr/>
        </p:nvSpPr>
        <p:spPr>
          <a:xfrm>
            <a:off x="3766735" y="3200787"/>
            <a:ext cx="639762" cy="863600"/>
          </a:xfrm>
          <a:prstGeom prst="ellipse">
            <a:avLst/>
          </a:prstGeom>
          <a:noFill/>
          <a:ln w="31750" cap="flat" cmpd="sng" algn="ctr">
            <a:solidFill>
              <a:srgbClr val="FF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7" name="Oval 16"/>
          <p:cNvSpPr/>
          <p:nvPr/>
        </p:nvSpPr>
        <p:spPr>
          <a:xfrm>
            <a:off x="5775711" y="4036766"/>
            <a:ext cx="2630488" cy="793750"/>
          </a:xfrm>
          <a:prstGeom prst="ellipse">
            <a:avLst/>
          </a:prstGeom>
          <a:noFill/>
          <a:ln w="31750" cap="flat" cmpd="sng" algn="ctr">
            <a:solidFill>
              <a:srgbClr val="FFC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0" name="Title 1"/>
          <p:cNvSpPr>
            <a:spLocks noGrp="1"/>
          </p:cNvSpPr>
          <p:nvPr>
            <p:ph type="title"/>
          </p:nvPr>
        </p:nvSpPr>
        <p:spPr>
          <a:xfrm>
            <a:off x="159026" y="493713"/>
            <a:ext cx="898497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EC i OC – </a:t>
            </a:r>
            <a:r>
              <a:rPr lang="hr-HR" sz="2600" b="1" dirty="0">
                <a:solidFill>
                  <a:schemeClr val="tx2"/>
                </a:solidFill>
                <a:effectLst>
                  <a:glow>
                    <a:srgbClr val="7F7F7F">
                      <a:alpha val="35000"/>
                    </a:srgbClr>
                  </a:glow>
                </a:effectLst>
              </a:rPr>
              <a:t>PROSTORNA I VREMENSKA DISTRIBUCIJA</a:t>
            </a:r>
          </a:p>
        </p:txBody>
      </p:sp>
      <p:pic>
        <p:nvPicPr>
          <p:cNvPr id="31" name="Picture 2" descr="https://cdn.xl.thumbs.canstockphoto.com/canstock4204077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76239" y="5108530"/>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206100667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3" grpId="0" animBg="1"/>
      <p:bldP spid="24" grpId="0" animBg="1"/>
      <p:bldP spid="25" grpId="0" animBg="1"/>
      <p:bldGraphic spid="26" grpId="0">
        <p:bldAsOne/>
      </p:bldGraphic>
      <p:bldP spid="27" grpId="0" animBg="1"/>
      <p:bldP spid="28" grpId="0" animBg="1"/>
      <p:bldP spid="16" grpId="0" animBg="1"/>
      <p:bldP spid="29"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837" y="1862138"/>
            <a:ext cx="56578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8300" y="2725738"/>
            <a:ext cx="547687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39700" y="3409950"/>
            <a:ext cx="60293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 name="Oval 14"/>
          <p:cNvSpPr/>
          <p:nvPr/>
        </p:nvSpPr>
        <p:spPr>
          <a:xfrm>
            <a:off x="2765075" y="2078038"/>
            <a:ext cx="935037" cy="431800"/>
          </a:xfrm>
          <a:prstGeom prst="ellipse">
            <a:avLst/>
          </a:prstGeom>
          <a:noFill/>
          <a:ln w="25400" cap="flat" cmpd="sng" algn="ctr">
            <a:solidFill>
              <a:srgbClr val="94C600">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6" name="Oval 15"/>
          <p:cNvSpPr/>
          <p:nvPr/>
        </p:nvSpPr>
        <p:spPr>
          <a:xfrm>
            <a:off x="3763612" y="2941638"/>
            <a:ext cx="935038" cy="431800"/>
          </a:xfrm>
          <a:prstGeom prst="ellipse">
            <a:avLst/>
          </a:prstGeom>
          <a:noFill/>
          <a:ln w="25400" cap="flat" cmpd="sng" algn="ctr">
            <a:solidFill>
              <a:srgbClr val="94C600">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7" name="Oval 16"/>
          <p:cNvSpPr/>
          <p:nvPr/>
        </p:nvSpPr>
        <p:spPr>
          <a:xfrm>
            <a:off x="4852637" y="3668713"/>
            <a:ext cx="936625" cy="431800"/>
          </a:xfrm>
          <a:prstGeom prst="ellipse">
            <a:avLst/>
          </a:prstGeom>
          <a:noFill/>
          <a:ln w="25400" cap="flat" cmpd="sng" algn="ctr">
            <a:solidFill>
              <a:srgbClr val="94C600">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8" name="Rectangle 17"/>
          <p:cNvSpPr/>
          <p:nvPr/>
        </p:nvSpPr>
        <p:spPr>
          <a:xfrm>
            <a:off x="737837" y="2509838"/>
            <a:ext cx="803275" cy="360362"/>
          </a:xfrm>
          <a:prstGeom prst="rect">
            <a:avLst/>
          </a:prstGeom>
          <a:noFill/>
          <a:ln w="31750" cap="flat" cmpd="sng" algn="ctr">
            <a:solidFill>
              <a:srgbClr val="FF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19" name="Rectangle 18"/>
          <p:cNvSpPr/>
          <p:nvPr/>
        </p:nvSpPr>
        <p:spPr>
          <a:xfrm>
            <a:off x="2034825" y="3230563"/>
            <a:ext cx="801687" cy="360362"/>
          </a:xfrm>
          <a:prstGeom prst="rect">
            <a:avLst/>
          </a:prstGeom>
          <a:noFill/>
          <a:ln w="31750" cap="flat" cmpd="sng" algn="ctr">
            <a:solidFill>
              <a:srgbClr val="FF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0" name="Rectangle 19"/>
          <p:cNvSpPr/>
          <p:nvPr/>
        </p:nvSpPr>
        <p:spPr>
          <a:xfrm>
            <a:off x="3123850" y="3956050"/>
            <a:ext cx="803275" cy="360363"/>
          </a:xfrm>
          <a:prstGeom prst="rect">
            <a:avLst/>
          </a:prstGeom>
          <a:noFill/>
          <a:ln w="31750" cap="flat" cmpd="sng" algn="ctr">
            <a:solidFill>
              <a:srgbClr val="FF0000"/>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hr-HR"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1"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err="1">
                <a:solidFill>
                  <a:schemeClr val="tx2"/>
                </a:solidFill>
              </a:rPr>
              <a:t>Maseni</a:t>
            </a:r>
            <a:r>
              <a:rPr lang="hr-HR" sz="2400" b="1" dirty="0">
                <a:solidFill>
                  <a:schemeClr val="tx2"/>
                </a:solidFill>
              </a:rPr>
              <a:t> udjeli ugljika u LČ</a:t>
            </a:r>
          </a:p>
        </p:txBody>
      </p:sp>
      <p:sp>
        <p:nvSpPr>
          <p:cNvPr id="23" name="Title 1"/>
          <p:cNvSpPr>
            <a:spLocks noGrp="1"/>
          </p:cNvSpPr>
          <p:nvPr>
            <p:ph type="title"/>
          </p:nvPr>
        </p:nvSpPr>
        <p:spPr>
          <a:xfrm>
            <a:off x="159026" y="493713"/>
            <a:ext cx="898497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EC i OC – </a:t>
            </a:r>
            <a:r>
              <a:rPr lang="hr-HR" sz="2600" b="1" dirty="0">
                <a:solidFill>
                  <a:schemeClr val="tx2"/>
                </a:solidFill>
                <a:effectLst>
                  <a:glow>
                    <a:srgbClr val="7F7F7F">
                      <a:alpha val="35000"/>
                    </a:srgbClr>
                  </a:glow>
                </a:effectLst>
              </a:rPr>
              <a:t>PROSTORNA I VREMENSKA DISTRIBUCIJA</a:t>
            </a:r>
          </a:p>
        </p:txBody>
      </p:sp>
      <p:pic>
        <p:nvPicPr>
          <p:cNvPr id="24" name="Picture 2" descr="https://cdn.xl.thumbs.canstockphoto.com/canstock4204077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76239" y="5108530"/>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206100667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1"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err="1">
                <a:solidFill>
                  <a:srgbClr val="1F497D"/>
                </a:solidFill>
              </a:rPr>
              <a:t>Maseni</a:t>
            </a:r>
            <a:r>
              <a:rPr lang="hr-HR" sz="2400" b="1" dirty="0">
                <a:solidFill>
                  <a:srgbClr val="1F497D"/>
                </a:solidFill>
              </a:rPr>
              <a:t> udjeli ugljika u lebdećim česticama PM</a:t>
            </a:r>
            <a:r>
              <a:rPr lang="hr-HR" sz="2400" b="1" baseline="-25000" dirty="0">
                <a:solidFill>
                  <a:srgbClr val="1F497D"/>
                </a:solidFill>
              </a:rPr>
              <a:t>2,5</a:t>
            </a:r>
            <a:r>
              <a:rPr lang="hr-HR" sz="2400" b="1" dirty="0">
                <a:solidFill>
                  <a:srgbClr val="1F497D"/>
                </a:solidFill>
              </a:rPr>
              <a:t>  sakupljenim na mjernim postajama</a:t>
            </a:r>
          </a:p>
        </p:txBody>
      </p:sp>
      <p:grpSp>
        <p:nvGrpSpPr>
          <p:cNvPr id="16" name="Group 15"/>
          <p:cNvGrpSpPr>
            <a:grpSpLocks noChangeAspect="1"/>
          </p:cNvGrpSpPr>
          <p:nvPr/>
        </p:nvGrpSpPr>
        <p:grpSpPr>
          <a:xfrm>
            <a:off x="48075" y="2523518"/>
            <a:ext cx="9095925" cy="3555413"/>
            <a:chOff x="2276755" y="24483105"/>
            <a:chExt cx="28784626" cy="11251323"/>
          </a:xfrm>
        </p:grpSpPr>
        <p:graphicFrame>
          <p:nvGraphicFramePr>
            <p:cNvPr id="17" name="Chart 16"/>
            <p:cNvGraphicFramePr>
              <a:graphicFrameLocks/>
            </p:cNvGraphicFramePr>
            <p:nvPr>
              <p:extLst>
                <p:ext uri="{D42A27DB-BD31-4B8C-83A1-F6EECF244321}">
                  <p14:modId xmlns:p14="http://schemas.microsoft.com/office/powerpoint/2010/main" val="2983792653"/>
                </p:ext>
              </p:extLst>
            </p:nvPr>
          </p:nvGraphicFramePr>
          <p:xfrm>
            <a:off x="12094707" y="26514978"/>
            <a:ext cx="8947611" cy="877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p:cNvGraphicFramePr>
              <a:graphicFrameLocks/>
            </p:cNvGraphicFramePr>
            <p:nvPr>
              <p:extLst>
                <p:ext uri="{D42A27DB-BD31-4B8C-83A1-F6EECF244321}">
                  <p14:modId xmlns:p14="http://schemas.microsoft.com/office/powerpoint/2010/main" val="2195724270"/>
                </p:ext>
              </p:extLst>
            </p:nvPr>
          </p:nvGraphicFramePr>
          <p:xfrm>
            <a:off x="2276755" y="24483105"/>
            <a:ext cx="10350896" cy="10369151"/>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
            <p:cNvSpPr txBox="1"/>
            <p:nvPr/>
          </p:nvSpPr>
          <p:spPr>
            <a:xfrm>
              <a:off x="7484502" y="30399883"/>
              <a:ext cx="3240585" cy="20874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2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ostala onečišćenja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2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u PM</a:t>
              </a:r>
              <a:r>
                <a:rPr kumimoji="0" lang="hr-HR" sz="1200" b="1" i="0" u="none" strike="noStrike" kern="0" cap="none" spc="0" normalizeH="0" baseline="-25000" noProof="0" dirty="0">
                  <a:ln>
                    <a:noFill/>
                  </a:ln>
                  <a:solidFill>
                    <a:schemeClr val="bg1"/>
                  </a:solidFill>
                  <a:effectLst/>
                  <a:uLnTx/>
                  <a:uFillTx/>
                  <a:latin typeface="+mj-lt"/>
                  <a:ea typeface="+mn-ea"/>
                  <a:cs typeface="Times New Roman" panose="02020603050405020304" pitchFamily="18" charset="0"/>
                </a:rPr>
                <a:t>2,5</a:t>
              </a:r>
              <a:r>
                <a:rPr kumimoji="0" lang="hr-HR" sz="12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6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59 %</a:t>
              </a:r>
            </a:p>
          </p:txBody>
        </p:sp>
        <p:graphicFrame>
          <p:nvGraphicFramePr>
            <p:cNvPr id="20" name="Chart 19"/>
            <p:cNvGraphicFramePr>
              <a:graphicFrameLocks/>
            </p:cNvGraphicFramePr>
            <p:nvPr>
              <p:extLst>
                <p:ext uri="{D42A27DB-BD31-4B8C-83A1-F6EECF244321}">
                  <p14:modId xmlns:p14="http://schemas.microsoft.com/office/powerpoint/2010/main" val="878527592"/>
                </p:ext>
              </p:extLst>
            </p:nvPr>
          </p:nvGraphicFramePr>
          <p:xfrm>
            <a:off x="21628332" y="26013348"/>
            <a:ext cx="9433049" cy="9721080"/>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1"/>
            <p:cNvSpPr txBox="1"/>
            <p:nvPr/>
          </p:nvSpPr>
          <p:spPr>
            <a:xfrm>
              <a:off x="26409546" y="29614496"/>
              <a:ext cx="3900912" cy="257665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2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ostala onečišćenja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2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u PM2,5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hr-HR" sz="1600" b="1" i="0" u="none" strike="noStrike" kern="0" cap="none" spc="0" normalizeH="0" baseline="0" noProof="0" dirty="0">
                  <a:ln>
                    <a:noFill/>
                  </a:ln>
                  <a:solidFill>
                    <a:schemeClr val="bg1"/>
                  </a:solidFill>
                  <a:effectLst/>
                  <a:uLnTx/>
                  <a:uFillTx/>
                  <a:latin typeface="+mj-lt"/>
                  <a:ea typeface="+mn-ea"/>
                  <a:cs typeface="Times New Roman" panose="02020603050405020304" pitchFamily="18" charset="0"/>
                </a:rPr>
                <a:t>65 %</a:t>
              </a:r>
            </a:p>
          </p:txBody>
        </p:sp>
        <p:sp>
          <p:nvSpPr>
            <p:cNvPr id="23" name="TextBox 22"/>
            <p:cNvSpPr txBox="1"/>
            <p:nvPr/>
          </p:nvSpPr>
          <p:spPr>
            <a:xfrm>
              <a:off x="12833407" y="24556393"/>
              <a:ext cx="8208911" cy="19021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r-HR" b="1" i="0" u="none" strike="noStrike" kern="0" cap="none" spc="0" normalizeH="0" baseline="0" noProof="0" dirty="0">
                  <a:ln>
                    <a:noFill/>
                  </a:ln>
                  <a:solidFill>
                    <a:srgbClr val="000000"/>
                  </a:solidFill>
                  <a:effectLst/>
                  <a:uLnTx/>
                  <a:uFillTx/>
                  <a:latin typeface="+mj-lt"/>
                  <a:cs typeface="Times New Roman" panose="02020603050405020304" pitchFamily="18" charset="0"/>
                </a:rPr>
                <a:t>Urbana pozadinska (UP) mjerna postaja</a:t>
              </a:r>
              <a:endParaRPr kumimoji="0" lang="hr-HR" b="1" i="0" u="none" strike="noStrike" kern="0" cap="none" spc="0" normalizeH="0" baseline="0" noProof="0" dirty="0">
                <a:ln>
                  <a:noFill/>
                </a:ln>
                <a:solidFill>
                  <a:srgbClr val="000000"/>
                </a:solidFill>
                <a:effectLst/>
                <a:uLnTx/>
                <a:uFillTx/>
                <a:latin typeface="+mj-lt"/>
                <a:cs typeface="+mn-cs"/>
              </a:endParaRPr>
            </a:p>
          </p:txBody>
        </p:sp>
        <p:sp>
          <p:nvSpPr>
            <p:cNvPr id="24" name="TextBox 23"/>
            <p:cNvSpPr txBox="1"/>
            <p:nvPr/>
          </p:nvSpPr>
          <p:spPr>
            <a:xfrm>
              <a:off x="3077219" y="24568662"/>
              <a:ext cx="8208911" cy="19021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r-HR" b="1" i="0" u="none" strike="noStrike" kern="0" cap="none" spc="0" normalizeH="0" baseline="0" noProof="0" dirty="0">
                  <a:ln>
                    <a:noFill/>
                  </a:ln>
                  <a:solidFill>
                    <a:srgbClr val="000000"/>
                  </a:solidFill>
                  <a:effectLst/>
                  <a:uLnTx/>
                  <a:uFillTx/>
                  <a:latin typeface="+mj-lt"/>
                  <a:cs typeface="Times New Roman" panose="02020603050405020304" pitchFamily="18" charset="0"/>
                </a:rPr>
                <a:t>Ruralna pozadinska (RP) mjerna postaja</a:t>
              </a:r>
              <a:endParaRPr kumimoji="0" lang="hr-HR" b="1" i="0" u="none" strike="noStrike" kern="0" cap="none" spc="0" normalizeH="0" baseline="0" noProof="0" dirty="0">
                <a:ln>
                  <a:noFill/>
                </a:ln>
                <a:solidFill>
                  <a:srgbClr val="000000"/>
                </a:solidFill>
                <a:effectLst/>
                <a:uLnTx/>
                <a:uFillTx/>
                <a:latin typeface="+mj-lt"/>
                <a:cs typeface="+mn-cs"/>
              </a:endParaRPr>
            </a:p>
          </p:txBody>
        </p:sp>
        <p:sp>
          <p:nvSpPr>
            <p:cNvPr id="25" name="TextBox 24"/>
            <p:cNvSpPr txBox="1"/>
            <p:nvPr/>
          </p:nvSpPr>
          <p:spPr>
            <a:xfrm>
              <a:off x="22101548" y="24556393"/>
              <a:ext cx="8208911" cy="19021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r-HR" b="1" i="0" u="none" strike="noStrike" kern="0" cap="none" spc="0" normalizeH="0" baseline="0" noProof="0" dirty="0">
                  <a:ln>
                    <a:noFill/>
                  </a:ln>
                  <a:solidFill>
                    <a:srgbClr val="000000"/>
                  </a:solidFill>
                  <a:effectLst/>
                  <a:uLnTx/>
                  <a:uFillTx/>
                  <a:latin typeface="+mj-lt"/>
                  <a:cs typeface="Times New Roman" panose="02020603050405020304" pitchFamily="18" charset="0"/>
                </a:rPr>
                <a:t>Urbana industrijska (UI) mjerna postaja</a:t>
              </a:r>
              <a:endParaRPr kumimoji="0" lang="hr-HR" b="1" i="0" u="none" strike="noStrike" kern="0" cap="none" spc="0" normalizeH="0" baseline="0" noProof="0" dirty="0">
                <a:ln>
                  <a:noFill/>
                </a:ln>
                <a:solidFill>
                  <a:srgbClr val="000000"/>
                </a:solidFill>
                <a:effectLst/>
                <a:uLnTx/>
                <a:uFillTx/>
                <a:latin typeface="+mj-lt"/>
                <a:cs typeface="+mn-cs"/>
              </a:endParaRPr>
            </a:p>
          </p:txBody>
        </p:sp>
      </p:grpSp>
      <p:sp>
        <p:nvSpPr>
          <p:cNvPr id="27" name="Title 1"/>
          <p:cNvSpPr>
            <a:spLocks noGrp="1"/>
          </p:cNvSpPr>
          <p:nvPr>
            <p:ph type="title"/>
          </p:nvPr>
        </p:nvSpPr>
        <p:spPr>
          <a:xfrm>
            <a:off x="159026" y="493713"/>
            <a:ext cx="898497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EC i OC – </a:t>
            </a:r>
            <a:r>
              <a:rPr lang="hr-HR" sz="2600" b="1" dirty="0">
                <a:solidFill>
                  <a:schemeClr val="tx2"/>
                </a:solidFill>
                <a:effectLst>
                  <a:glow>
                    <a:srgbClr val="7F7F7F">
                      <a:alpha val="35000"/>
                    </a:srgbClr>
                  </a:glow>
                </a:effectLst>
              </a:rPr>
              <a:t>PROSTORNA I VREMENSKA DISTRIBUCIJA</a:t>
            </a:r>
          </a:p>
        </p:txBody>
      </p:sp>
      <p:pic>
        <p:nvPicPr>
          <p:cNvPr id="28" name="Picture 2" descr="https://cdn.xl.thumbs.canstockphoto.com/canstock4204077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691566" y="5910282"/>
            <a:ext cx="1982457" cy="938719"/>
          </a:xfrm>
          <a:prstGeom prst="rect">
            <a:avLst/>
          </a:prstGeom>
          <a:noFill/>
        </p:spPr>
        <p:txBody>
          <a:bodyPr wrap="square" rtlCol="0">
            <a:spAutoFit/>
          </a:bodyPr>
          <a:lstStyle/>
          <a:p>
            <a:r>
              <a:rPr lang="en-GB" sz="1100" dirty="0" err="1" smtClean="0"/>
              <a:t>Godec</a:t>
            </a:r>
            <a:r>
              <a:rPr lang="hr-HR" sz="1100" dirty="0" smtClean="0"/>
              <a:t>, R. et al.</a:t>
            </a:r>
            <a:r>
              <a:rPr lang="en-GB" sz="1100" dirty="0" smtClean="0"/>
              <a:t> </a:t>
            </a:r>
            <a:r>
              <a:rPr lang="hr-HR" sz="1100" dirty="0" smtClean="0"/>
              <a:t>P</a:t>
            </a:r>
            <a:r>
              <a:rPr lang="en-GB" sz="1100" cap="small" dirty="0" smtClean="0"/>
              <a:t>ROSTORNA </a:t>
            </a:r>
            <a:r>
              <a:rPr lang="en-GB" sz="1100" cap="small" dirty="0"/>
              <a:t>RASPODJELA </a:t>
            </a:r>
            <a:r>
              <a:rPr lang="en-GB" sz="1100" dirty="0"/>
              <a:t>UGLJIKA</a:t>
            </a:r>
            <a:r>
              <a:rPr lang="en-GB" sz="1100" cap="small" dirty="0"/>
              <a:t> U ZRAKU </a:t>
            </a:r>
            <a:r>
              <a:rPr lang="en-GB" sz="1100" i="1" dirty="0" err="1" smtClean="0"/>
              <a:t>Zbornik</a:t>
            </a:r>
            <a:r>
              <a:rPr lang="en-GB" sz="1100" i="1" dirty="0" smtClean="0"/>
              <a:t> </a:t>
            </a:r>
            <a:r>
              <a:rPr lang="en-GB" sz="1100" i="1" dirty="0" err="1"/>
              <a:t>sažetaka</a:t>
            </a:r>
            <a:r>
              <a:rPr lang="en-GB" sz="1100" i="1" dirty="0"/>
              <a:t> </a:t>
            </a:r>
            <a:r>
              <a:rPr lang="en-GB" sz="1100" i="1" dirty="0" err="1"/>
              <a:t>Devetog</a:t>
            </a:r>
            <a:r>
              <a:rPr lang="en-GB" sz="1100" i="1" dirty="0"/>
              <a:t> </a:t>
            </a:r>
            <a:r>
              <a:rPr lang="en-GB" sz="1100" i="1" dirty="0" err="1"/>
              <a:t>hrvatskog</a:t>
            </a:r>
            <a:r>
              <a:rPr lang="en-GB" sz="1100" i="1" dirty="0"/>
              <a:t> </a:t>
            </a:r>
            <a:r>
              <a:rPr lang="en-GB" sz="1100" i="1" dirty="0" err="1"/>
              <a:t>znanstveno</a:t>
            </a:r>
            <a:r>
              <a:rPr lang="en-GB" sz="1100" i="1" dirty="0"/>
              <a:t>- </a:t>
            </a:r>
            <a:r>
              <a:rPr lang="en-GB" sz="1100" i="1" dirty="0" err="1"/>
              <a:t>stručnog</a:t>
            </a:r>
            <a:r>
              <a:rPr lang="en-GB" sz="1100" i="1" dirty="0"/>
              <a:t> </a:t>
            </a:r>
            <a:r>
              <a:rPr lang="en-GB" sz="1100" i="1" dirty="0" err="1"/>
              <a:t>skupa</a:t>
            </a:r>
            <a:r>
              <a:rPr lang="en-GB" sz="1100" i="1" dirty="0"/>
              <a:t> "</a:t>
            </a:r>
            <a:r>
              <a:rPr lang="en-GB" sz="1100" i="1" dirty="0" err="1"/>
              <a:t>Zaštita</a:t>
            </a:r>
            <a:r>
              <a:rPr lang="en-GB" sz="1100" i="1" dirty="0"/>
              <a:t> </a:t>
            </a:r>
            <a:r>
              <a:rPr lang="en-GB" sz="1100" i="1" dirty="0" err="1"/>
              <a:t>zraka</a:t>
            </a:r>
            <a:r>
              <a:rPr lang="en-GB" sz="1100" i="1" dirty="0"/>
              <a:t> '15</a:t>
            </a:r>
            <a:r>
              <a:rPr lang="en-GB" sz="1100" i="1" dirty="0" smtClean="0"/>
              <a:t>"</a:t>
            </a:r>
            <a:endParaRPr lang="en-GB" sz="1100" dirty="0"/>
          </a:p>
        </p:txBody>
      </p:sp>
    </p:spTree>
    <p:extLst>
      <p:ext uri="{BB962C8B-B14F-4D97-AF65-F5344CB8AC3E}">
        <p14:creationId xmlns:p14="http://schemas.microsoft.com/office/powerpoint/2010/main" val="2225292299"/>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EC i OC – </a:t>
            </a:r>
            <a:r>
              <a:rPr lang="hr-HR" sz="2600" b="1" dirty="0">
                <a:solidFill>
                  <a:schemeClr val="tx2"/>
                </a:solidFill>
                <a:effectLst>
                  <a:glow>
                    <a:srgbClr val="7F7F7F">
                      <a:alpha val="35000"/>
                    </a:srgbClr>
                  </a:glow>
                </a:effectLst>
              </a:rPr>
              <a:t>TOKSIKOLOŠKI I 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hr-HR" sz="2400" b="1" dirty="0">
                <a:solidFill>
                  <a:schemeClr val="tx2"/>
                </a:solidFill>
              </a:rPr>
              <a:t>1) na ljudsko zdravlje:</a:t>
            </a:r>
          </a:p>
          <a:p>
            <a:pPr marL="742950" lvl="1" indent="-285750">
              <a:spcBef>
                <a:spcPct val="20000"/>
              </a:spcBef>
              <a:buFont typeface="Arial" charset="0"/>
              <a:buChar char="–"/>
            </a:pPr>
            <a:r>
              <a:rPr lang="hr-HR" dirty="0">
                <a:solidFill>
                  <a:srgbClr val="0070C0"/>
                </a:solidFill>
              </a:rPr>
              <a:t>u</a:t>
            </a:r>
            <a:r>
              <a:rPr lang="vi-VN" dirty="0">
                <a:solidFill>
                  <a:srgbClr val="0070C0"/>
                </a:solidFill>
              </a:rPr>
              <a:t>gljik je jedan od najzastupljenijih elemenata u lebdećim česticama</a:t>
            </a:r>
            <a:endParaRPr lang="hr-HR" dirty="0">
              <a:solidFill>
                <a:srgbClr val="0070C0"/>
              </a:solidFill>
            </a:endParaRPr>
          </a:p>
          <a:p>
            <a:pPr marL="742950" lvl="1" indent="-285750">
              <a:spcBef>
                <a:spcPct val="20000"/>
              </a:spcBef>
              <a:buFont typeface="Arial" charset="0"/>
              <a:buChar char="–"/>
            </a:pPr>
            <a:r>
              <a:rPr lang="hr-HR" dirty="0">
                <a:solidFill>
                  <a:srgbClr val="0070C0"/>
                </a:solidFill>
              </a:rPr>
              <a:t>ukupan ugljik u česticama obuhvaća organske spojeve, EC i anorganski ugljik i potječe od izgaranja fosilnih goriva, gorenja biomasa, grijanja stambenih prostora na ugljen, biogenih emisija i iz sekundarnih izvora</a:t>
            </a:r>
          </a:p>
          <a:p>
            <a:pPr marL="742950" lvl="1" indent="-285750">
              <a:spcBef>
                <a:spcPct val="20000"/>
              </a:spcBef>
              <a:buFont typeface="Arial" charset="0"/>
              <a:buChar char="–"/>
            </a:pPr>
            <a:r>
              <a:rPr lang="hr-HR" dirty="0">
                <a:solidFill>
                  <a:srgbClr val="0070C0"/>
                </a:solidFill>
              </a:rPr>
              <a:t>osobito su štetne </a:t>
            </a:r>
            <a:r>
              <a:rPr lang="hr-HR" dirty="0" err="1">
                <a:solidFill>
                  <a:srgbClr val="0070C0"/>
                </a:solidFill>
              </a:rPr>
              <a:t>ultrafine</a:t>
            </a:r>
            <a:r>
              <a:rPr lang="hr-HR" dirty="0">
                <a:solidFill>
                  <a:srgbClr val="0070C0"/>
                </a:solidFill>
              </a:rPr>
              <a:t> čestice ugljika s </a:t>
            </a:r>
            <a:r>
              <a:rPr lang="hr-HR" dirty="0" err="1">
                <a:solidFill>
                  <a:srgbClr val="0070C0"/>
                </a:solidFill>
              </a:rPr>
              <a:t>aerodinamičkim</a:t>
            </a:r>
            <a:r>
              <a:rPr lang="hr-HR" dirty="0">
                <a:solidFill>
                  <a:srgbClr val="0070C0"/>
                </a:solidFill>
              </a:rPr>
              <a:t> promjerom manjim od 0,1 µm zbog svoje velike specifične površine u odnosu na fine ili grube čestice ugljika</a:t>
            </a:r>
          </a:p>
          <a:p>
            <a:pPr marL="742950" lvl="1" indent="-285750">
              <a:spcBef>
                <a:spcPct val="20000"/>
              </a:spcBef>
              <a:buFont typeface="Arial" charset="0"/>
              <a:buChar char="–"/>
            </a:pPr>
            <a:r>
              <a:rPr lang="hr-HR" dirty="0">
                <a:solidFill>
                  <a:srgbClr val="0070C0"/>
                </a:solidFill>
              </a:rPr>
              <a:t>d</a:t>
            </a:r>
            <a:r>
              <a:rPr lang="vi-VN" dirty="0">
                <a:solidFill>
                  <a:srgbClr val="0070C0"/>
                </a:solidFill>
              </a:rPr>
              <a:t>okazana je značajna povezanost između mortaliteta i morbiditeta i izloženosti atmosferskim ultrafinim česticama ugljika</a:t>
            </a:r>
          </a:p>
          <a:p>
            <a:pPr marL="742950" lvl="1" indent="-285750">
              <a:spcBef>
                <a:spcPct val="20000"/>
              </a:spcBef>
              <a:buFont typeface="Arial" charset="0"/>
              <a:buChar char="–"/>
            </a:pPr>
            <a:r>
              <a:rPr lang="vi-VN" dirty="0">
                <a:solidFill>
                  <a:srgbClr val="0070C0"/>
                </a:solidFill>
              </a:rPr>
              <a:t>čađa – </a:t>
            </a:r>
            <a:r>
              <a:rPr lang="vi-VN" sz="2000" b="1" dirty="0">
                <a:solidFill>
                  <a:srgbClr val="FF0000"/>
                </a:solidFill>
              </a:rPr>
              <a:t>IARC - 2B grupa </a:t>
            </a:r>
            <a:r>
              <a:rPr lang="vi-VN" dirty="0">
                <a:solidFill>
                  <a:srgbClr val="0070C0"/>
                </a:solidFill>
              </a:rPr>
              <a:t>– potenc. kancerogen za ljude</a:t>
            </a:r>
            <a:endParaRPr lang="hr-HR" dirty="0">
              <a:solidFill>
                <a:srgbClr val="0070C0"/>
              </a:solidFill>
            </a:endParaRPr>
          </a:p>
          <a:p>
            <a:pPr marL="742950" lvl="1" indent="-285750">
              <a:spcBef>
                <a:spcPct val="20000"/>
              </a:spcBef>
              <a:buFont typeface="Arial" charset="0"/>
              <a:buChar char="–"/>
            </a:pPr>
            <a:r>
              <a:rPr lang="vi-VN" dirty="0">
                <a:solidFill>
                  <a:srgbClr val="0070C0"/>
                </a:solidFill>
              </a:rPr>
              <a:t>kronični rinitis, krvlju obojani nosni iscjedak te blage iritacije kože sve do kroničnog bronhitisa i smanjenja funkcije pluća</a:t>
            </a:r>
            <a:endParaRPr lang="hr-HR" dirty="0">
              <a:solidFill>
                <a:srgbClr val="0070C0"/>
              </a:solidFill>
            </a:endParaRPr>
          </a:p>
          <a:p>
            <a:pPr marL="742950" lvl="1" indent="-285750">
              <a:spcBef>
                <a:spcPct val="20000"/>
              </a:spcBef>
              <a:buFont typeface="Arial" charset="0"/>
              <a:buChar char="–"/>
            </a:pPr>
            <a:r>
              <a:rPr lang="vi-VN" dirty="0">
                <a:solidFill>
                  <a:srgbClr val="0070C0"/>
                </a:solidFill>
              </a:rPr>
              <a:t>50-tih i 60-tih godina prošlog stoljeća u Europi najčešće bolesti povezane s izloženosti ugljiku bile su pneumokonioza i fibroza</a:t>
            </a:r>
            <a:r>
              <a:rPr lang="hr-HR" dirty="0">
                <a:solidFill>
                  <a:srgbClr val="0070C0"/>
                </a:solidFill>
              </a:rPr>
              <a:t>, a kasnije i bronhitis, blage </a:t>
            </a:r>
            <a:r>
              <a:rPr lang="hr-HR" dirty="0" err="1">
                <a:solidFill>
                  <a:srgbClr val="0070C0"/>
                </a:solidFill>
              </a:rPr>
              <a:t>pneumokonioze</a:t>
            </a:r>
            <a:r>
              <a:rPr lang="hr-HR" dirty="0">
                <a:solidFill>
                  <a:srgbClr val="0070C0"/>
                </a:solidFill>
              </a:rPr>
              <a:t>, neznatne promjene funkcije pluća do razvijene plućne fibroze i povećane smrtnosti</a:t>
            </a:r>
            <a:endParaRPr lang="vi-VN" dirty="0">
              <a:solidFill>
                <a:srgbClr val="0070C0"/>
              </a:solidFill>
            </a:endParaRPr>
          </a:p>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8125764" y="427381"/>
            <a:ext cx="965818" cy="972000"/>
          </a:xfrm>
          <a:prstGeom prst="rect">
            <a:avLst/>
          </a:prstGeom>
          <a:noFill/>
        </p:spPr>
      </p:pic>
    </p:spTree>
    <p:extLst>
      <p:ext uri="{BB962C8B-B14F-4D97-AF65-F5344CB8AC3E}">
        <p14:creationId xmlns:p14="http://schemas.microsoft.com/office/powerpoint/2010/main" val="2258287056"/>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EC i OC – </a:t>
            </a:r>
            <a:r>
              <a:rPr lang="hr-HR" sz="2600" b="1" dirty="0">
                <a:solidFill>
                  <a:schemeClr val="tx2"/>
                </a:solidFill>
                <a:effectLst>
                  <a:glow>
                    <a:srgbClr val="7F7F7F">
                      <a:alpha val="35000"/>
                    </a:srgbClr>
                  </a:glow>
                </a:effectLst>
              </a:rPr>
              <a:t>TOKSIKOLOŠKI I JAVNOZDRAVSTVENI ASPEKTI</a:t>
            </a:r>
          </a:p>
        </p:txBody>
      </p:sp>
      <p:sp>
        <p:nvSpPr>
          <p:cNvPr id="9" name="Content Placeholder 8"/>
          <p:cNvSpPr>
            <a:spLocks/>
          </p:cNvSpPr>
          <p:nvPr/>
        </p:nvSpPr>
        <p:spPr bwMode="auto">
          <a:xfrm>
            <a:off x="442354" y="1381126"/>
            <a:ext cx="8362950" cy="481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hr-HR" sz="2400" b="1" dirty="0">
                <a:solidFill>
                  <a:schemeClr val="tx2"/>
                </a:solidFill>
              </a:rPr>
              <a:t>2) na okoliš:</a:t>
            </a:r>
          </a:p>
          <a:p>
            <a:pPr marL="742950" lvl="1" indent="-285750">
              <a:spcBef>
                <a:spcPct val="20000"/>
              </a:spcBef>
              <a:buFont typeface="Arial" charset="0"/>
              <a:buChar char="–"/>
            </a:pPr>
            <a:r>
              <a:rPr lang="vi-VN" sz="2000" dirty="0">
                <a:solidFill>
                  <a:srgbClr val="0070C0"/>
                </a:solidFill>
              </a:rPr>
              <a:t>na smanjenu vidljivost apsorpcijom i raspršenjem sunčeva zračenja,</a:t>
            </a:r>
          </a:p>
          <a:p>
            <a:pPr marL="742950" lvl="1" indent="-285750">
              <a:spcBef>
                <a:spcPct val="20000"/>
              </a:spcBef>
              <a:buFont typeface="Arial" charset="0"/>
              <a:buChar char="–"/>
            </a:pPr>
            <a:r>
              <a:rPr lang="vi-VN" sz="2000" dirty="0">
                <a:solidFill>
                  <a:srgbClr val="0070C0"/>
                </a:solidFill>
              </a:rPr>
              <a:t>na globalno zagrijavanje,</a:t>
            </a:r>
          </a:p>
          <a:p>
            <a:pPr marL="742950" lvl="1" indent="-285750">
              <a:spcBef>
                <a:spcPct val="20000"/>
              </a:spcBef>
              <a:buFont typeface="Arial" charset="0"/>
              <a:buChar char="–"/>
            </a:pPr>
            <a:r>
              <a:rPr lang="vi-VN" sz="2000" dirty="0">
                <a:solidFill>
                  <a:srgbClr val="0070C0"/>
                </a:solidFill>
              </a:rPr>
              <a:t>kao katalizator u nastajanju sekundarnih onečišćenja</a:t>
            </a:r>
          </a:p>
          <a:p>
            <a:pPr marL="342900" indent="-342900">
              <a:spcBef>
                <a:spcPct val="20000"/>
              </a:spcBef>
              <a:buFont typeface="Arial" charset="0"/>
              <a:buChar char="•"/>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8125764" y="427381"/>
            <a:ext cx="965818" cy="972000"/>
          </a:xfrm>
          <a:prstGeom prst="rect">
            <a:avLst/>
          </a:prstGeom>
          <a:noFill/>
        </p:spPr>
      </p:pic>
    </p:spTree>
    <p:extLst>
      <p:ext uri="{BB962C8B-B14F-4D97-AF65-F5344CB8AC3E}">
        <p14:creationId xmlns:p14="http://schemas.microsoft.com/office/powerpoint/2010/main" val="3757453510"/>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chemeClr val="tx2"/>
                </a:solidFill>
              </a:rPr>
              <a:t>Metode određivanja ugljika u lebdećim česticama:</a:t>
            </a:r>
          </a:p>
          <a:p>
            <a:pPr marL="342900" indent="-342900">
              <a:spcBef>
                <a:spcPct val="20000"/>
              </a:spcBef>
              <a:buFont typeface="Arial" charset="0"/>
              <a:buChar char="•"/>
            </a:pPr>
            <a:endParaRPr lang="vi-VN" sz="2400" b="1" dirty="0">
              <a:solidFill>
                <a:schemeClr val="tx2"/>
              </a:solidFill>
            </a:endParaRPr>
          </a:p>
          <a:p>
            <a:pPr marL="342900" indent="-342900">
              <a:spcBef>
                <a:spcPct val="20000"/>
              </a:spcBef>
              <a:buFont typeface="Arial" charset="0"/>
              <a:buChar char="•"/>
            </a:pPr>
            <a:r>
              <a:rPr lang="vi-VN" sz="2400" b="1" dirty="0">
                <a:solidFill>
                  <a:schemeClr val="tx2"/>
                </a:solidFill>
              </a:rPr>
              <a:t>razl. termičke, optičke metode uz detekciju IR spektroskopijom ili uz kromatografsko određivanje, metode modeliranja, metode određivanja ugljikovih izotopa….</a:t>
            </a:r>
          </a:p>
          <a:p>
            <a:pPr marL="342900" indent="-342900">
              <a:spcBef>
                <a:spcPct val="20000"/>
              </a:spcBef>
              <a:buFont typeface="Arial" charset="0"/>
              <a:buChar char="•"/>
            </a:pPr>
            <a:endParaRPr lang="vi-VN" sz="2400" b="1" dirty="0">
              <a:solidFill>
                <a:schemeClr val="tx2"/>
              </a:solidFill>
            </a:endParaRPr>
          </a:p>
          <a:p>
            <a:pPr marL="342900" indent="-342900">
              <a:spcBef>
                <a:spcPct val="20000"/>
              </a:spcBef>
              <a:buFont typeface="Arial" charset="0"/>
              <a:buChar char="•"/>
            </a:pPr>
            <a:r>
              <a:rPr lang="vi-VN" sz="2400" b="1" dirty="0">
                <a:solidFill>
                  <a:schemeClr val="tx2"/>
                </a:solidFill>
              </a:rPr>
              <a:t>termičko-optičke metode:</a:t>
            </a:r>
            <a:endParaRPr lang="hr-HR" sz="2400" b="1" dirty="0">
              <a:solidFill>
                <a:schemeClr val="tx2"/>
              </a:solidFill>
            </a:endParaRPr>
          </a:p>
          <a:p>
            <a:pPr marL="742950" lvl="1" indent="-285750">
              <a:spcBef>
                <a:spcPct val="20000"/>
              </a:spcBef>
              <a:buFont typeface="Arial" charset="0"/>
              <a:buChar char="–"/>
            </a:pPr>
            <a:r>
              <a:rPr lang="hr-HR" sz="2000" dirty="0">
                <a:solidFill>
                  <a:srgbClr val="0070C0"/>
                </a:solidFill>
              </a:rPr>
              <a:t>termičko-optička refleksija (TOR), </a:t>
            </a:r>
          </a:p>
          <a:p>
            <a:pPr marL="742950" lvl="1" indent="-285750">
              <a:spcBef>
                <a:spcPct val="20000"/>
              </a:spcBef>
              <a:buFont typeface="Arial" charset="0"/>
              <a:buChar char="–"/>
            </a:pPr>
            <a:r>
              <a:rPr lang="hr-HR" sz="2000" dirty="0">
                <a:solidFill>
                  <a:srgbClr val="0070C0"/>
                </a:solidFill>
              </a:rPr>
              <a:t>termičko-optička transmisija (TOT),</a:t>
            </a:r>
          </a:p>
          <a:p>
            <a:pPr marL="742950" lvl="1" indent="-285750">
              <a:spcBef>
                <a:spcPct val="20000"/>
              </a:spcBef>
              <a:buFont typeface="Arial" charset="0"/>
              <a:buChar char="–"/>
            </a:pPr>
            <a:r>
              <a:rPr lang="hr-HR" sz="2000" dirty="0">
                <a:solidFill>
                  <a:srgbClr val="0070C0"/>
                </a:solidFill>
              </a:rPr>
              <a:t>termička oksidacija manganovim dioksidom (TMO)</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13962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76200" y="1402199"/>
            <a:ext cx="89344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chemeClr val="tx2"/>
                </a:solidFill>
              </a:rPr>
              <a:t>Određivanje ugljika TOT-metodom:</a:t>
            </a:r>
          </a:p>
          <a:p>
            <a:pPr marL="342900" indent="-342900">
              <a:spcBef>
                <a:spcPct val="20000"/>
              </a:spcBef>
              <a:buFont typeface="Arial" charset="0"/>
              <a:buChar char="•"/>
            </a:pPr>
            <a:r>
              <a:rPr lang="vi-VN" sz="2400" b="1" dirty="0">
                <a:solidFill>
                  <a:schemeClr val="tx2"/>
                </a:solidFill>
              </a:rPr>
              <a:t>sukladno </a:t>
            </a:r>
            <a:r>
              <a:rPr lang="vi-VN" sz="2400" b="1" dirty="0">
                <a:solidFill>
                  <a:srgbClr val="FF0000"/>
                </a:solidFill>
              </a:rPr>
              <a:t>CEN/TR 16243:2011</a:t>
            </a:r>
            <a:r>
              <a:rPr lang="hr-HR" sz="2400" b="1" dirty="0">
                <a:solidFill>
                  <a:schemeClr val="tx2"/>
                </a:solidFill>
              </a:rPr>
              <a:t>, sada </a:t>
            </a:r>
            <a:r>
              <a:rPr lang="hr-HR" sz="2400" b="1" dirty="0">
                <a:solidFill>
                  <a:srgbClr val="FF0000"/>
                </a:solidFill>
              </a:rPr>
              <a:t>HRN EN 16909:2017</a:t>
            </a:r>
            <a:endParaRPr lang="vi-VN" sz="2400" b="1" dirty="0">
              <a:solidFill>
                <a:srgbClr val="FF0000"/>
              </a:solidFill>
            </a:endParaRPr>
          </a:p>
          <a:p>
            <a:pPr marL="342900" indent="-342900">
              <a:spcBef>
                <a:spcPct val="20000"/>
              </a:spcBef>
              <a:buFont typeface="Arial" charset="0"/>
              <a:buChar char="•"/>
            </a:pPr>
            <a:r>
              <a:rPr lang="vi-VN" sz="2400" b="1" dirty="0">
                <a:solidFill>
                  <a:schemeClr val="tx2"/>
                </a:solidFill>
              </a:rPr>
              <a:t>analizator ugljika u česticama, eng. Carbon Aerosol Analyzer  za laboratorije - He-Ne laser i FID </a:t>
            </a:r>
            <a:endParaRPr lang="hr-HR" sz="2400" b="1" dirty="0">
              <a:solidFill>
                <a:schemeClr val="tx2"/>
              </a:solidFill>
            </a:endParaRPr>
          </a:p>
          <a:p>
            <a:pPr marL="342900" indent="-342900">
              <a:spcBef>
                <a:spcPct val="20000"/>
              </a:spcBef>
              <a:buFont typeface="Arial" charset="0"/>
              <a:buChar char="•"/>
            </a:pPr>
            <a:r>
              <a:rPr lang="vi-VN" sz="2400" b="1" dirty="0">
                <a:solidFill>
                  <a:schemeClr val="tx2"/>
                </a:solidFill>
              </a:rPr>
              <a:t>plinovi: </a:t>
            </a:r>
            <a:r>
              <a:rPr lang="hr-HR" sz="2000" dirty="0">
                <a:solidFill>
                  <a:srgbClr val="0070C0"/>
                </a:solidFill>
              </a:rPr>
              <a:t>He 6.0, zrak 3.5, smjesa 5 % CH</a:t>
            </a:r>
            <a:r>
              <a:rPr lang="hr-HR" sz="2000" baseline="-25000" dirty="0">
                <a:solidFill>
                  <a:srgbClr val="0070C0"/>
                </a:solidFill>
              </a:rPr>
              <a:t>4</a:t>
            </a:r>
            <a:r>
              <a:rPr lang="hr-HR" sz="2000" dirty="0">
                <a:solidFill>
                  <a:srgbClr val="0070C0"/>
                </a:solidFill>
              </a:rPr>
              <a:t> u He, smjesa 10 % O</a:t>
            </a:r>
            <a:r>
              <a:rPr lang="hr-HR" sz="2000" baseline="-25000" dirty="0">
                <a:solidFill>
                  <a:srgbClr val="0070C0"/>
                </a:solidFill>
              </a:rPr>
              <a:t>2</a:t>
            </a:r>
            <a:r>
              <a:rPr lang="hr-HR" sz="2000" dirty="0">
                <a:solidFill>
                  <a:srgbClr val="0070C0"/>
                </a:solidFill>
              </a:rPr>
              <a:t> u He </a:t>
            </a:r>
            <a:r>
              <a:rPr lang="hr-HR" sz="2000" dirty="0"/>
              <a:t>(smjesa 2 % O</a:t>
            </a:r>
            <a:r>
              <a:rPr lang="hr-HR" sz="2000" baseline="-25000" dirty="0"/>
              <a:t>2</a:t>
            </a:r>
            <a:r>
              <a:rPr lang="hr-HR" sz="2000" dirty="0"/>
              <a:t> u He) </a:t>
            </a:r>
            <a:r>
              <a:rPr lang="hr-HR" sz="2000" dirty="0">
                <a:solidFill>
                  <a:srgbClr val="0070C0"/>
                </a:solidFill>
              </a:rPr>
              <a:t>i vodik</a:t>
            </a:r>
          </a:p>
          <a:p>
            <a:pPr marL="342900" indent="-342900">
              <a:spcBef>
                <a:spcPct val="20000"/>
              </a:spcBef>
              <a:buFont typeface="Arial" charset="0"/>
              <a:buChar char="•"/>
            </a:pPr>
            <a:r>
              <a:rPr lang="vi-VN" sz="2400" b="1" dirty="0">
                <a:solidFill>
                  <a:schemeClr val="tx2"/>
                </a:solidFill>
              </a:rPr>
              <a:t>priprema uzoraka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5446" y="4131868"/>
            <a:ext cx="8496944" cy="187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2" descr="https://cdn.xl.thumbs.canstockphoto.com/canstock4204077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705938"/>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Pravokutnik: zaobljeni kutovi 11">
            <a:extLst>
              <a:ext uri="{FF2B5EF4-FFF2-40B4-BE49-F238E27FC236}">
                <a16:creationId xmlns="" xmlns:a16="http://schemas.microsoft.com/office/drawing/2014/main" id="{AC166CC7-DE82-4FB2-912D-3623614488F5}"/>
              </a:ext>
            </a:extLst>
          </p:cNvPr>
          <p:cNvSpPr/>
          <p:nvPr/>
        </p:nvSpPr>
        <p:spPr>
          <a:xfrm>
            <a:off x="1531088" y="1594884"/>
            <a:ext cx="6492082" cy="1988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4400" b="1" spc="50" dirty="0">
                <a:ln w="0"/>
                <a:solidFill>
                  <a:schemeClr val="bg2"/>
                </a:solidFill>
                <a:effectLst>
                  <a:innerShdw blurRad="63500" dist="50800" dir="13500000">
                    <a:srgbClr val="000000">
                      <a:alpha val="50000"/>
                    </a:srgbClr>
                  </a:innerShdw>
                </a:effectLst>
              </a:rPr>
              <a:t> EC, OC </a:t>
            </a:r>
            <a:r>
              <a:rPr lang="hr-HR" sz="4400" b="1" spc="50" dirty="0">
                <a:ln w="0"/>
                <a:solidFill>
                  <a:schemeClr val="bg2"/>
                </a:solidFill>
                <a:effectLst>
                  <a:innerShdw blurRad="63500" dist="50800" dir="13500000">
                    <a:srgbClr val="000000">
                      <a:alpha val="50000"/>
                    </a:srgbClr>
                  </a:innerShdw>
                </a:effectLst>
                <a:sym typeface="Wingdings" panose="05000000000000000000" pitchFamily="2" charset="2"/>
              </a:rPr>
              <a:t> </a:t>
            </a:r>
          </a:p>
          <a:p>
            <a:pPr algn="ctr"/>
            <a:r>
              <a:rPr lang="vi-VN" sz="4400" b="1" spc="50" dirty="0">
                <a:ln w="0"/>
                <a:solidFill>
                  <a:srgbClr val="FF0000"/>
                </a:solidFill>
                <a:effectLst>
                  <a:innerShdw blurRad="63500" dist="50800" dir="13500000">
                    <a:srgbClr val="000000">
                      <a:alpha val="50000"/>
                    </a:srgbClr>
                  </a:innerShdw>
                </a:effectLst>
              </a:rPr>
              <a:t>CEN/TR 16243:2011</a:t>
            </a:r>
            <a:endParaRPr lang="hr-HR" sz="4400" b="1" spc="50" dirty="0">
              <a:ln w="0"/>
              <a:solidFill>
                <a:srgbClr val="FF0000"/>
              </a:solidFill>
              <a:effectLst>
                <a:innerShdw blurRad="63500" dist="50800" dir="13500000">
                  <a:srgbClr val="000000">
                    <a:alpha val="50000"/>
                  </a:srgbClr>
                </a:innerShdw>
              </a:effectLst>
            </a:endParaRPr>
          </a:p>
        </p:txBody>
      </p:sp>
      <p:sp>
        <p:nvSpPr>
          <p:cNvPr id="13" name="Pravokutnik: zaobljeni kutovi 12">
            <a:extLst>
              <a:ext uri="{FF2B5EF4-FFF2-40B4-BE49-F238E27FC236}">
                <a16:creationId xmlns="" xmlns:a16="http://schemas.microsoft.com/office/drawing/2014/main" id="{BADB9098-7C49-46AA-AD50-304401E46AA1}"/>
              </a:ext>
            </a:extLst>
          </p:cNvPr>
          <p:cNvSpPr/>
          <p:nvPr/>
        </p:nvSpPr>
        <p:spPr>
          <a:xfrm>
            <a:off x="1531088" y="3880884"/>
            <a:ext cx="6492082" cy="2011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4400" b="1" spc="50" dirty="0">
                <a:ln w="0"/>
                <a:solidFill>
                  <a:schemeClr val="bg2"/>
                </a:solidFill>
                <a:effectLst>
                  <a:innerShdw blurRad="63500" dist="50800" dir="13500000">
                    <a:srgbClr val="000000">
                      <a:alpha val="50000"/>
                    </a:srgbClr>
                  </a:innerShdw>
                </a:effectLst>
              </a:rPr>
              <a:t>EC, OC </a:t>
            </a:r>
            <a:r>
              <a:rPr lang="hr-HR" sz="4400" b="1" spc="50" dirty="0">
                <a:ln w="0"/>
                <a:solidFill>
                  <a:schemeClr val="bg2"/>
                </a:solidFill>
                <a:effectLst>
                  <a:innerShdw blurRad="63500" dist="50800" dir="13500000">
                    <a:srgbClr val="000000">
                      <a:alpha val="50000"/>
                    </a:srgbClr>
                  </a:innerShdw>
                </a:effectLst>
                <a:sym typeface="Wingdings" panose="05000000000000000000" pitchFamily="2" charset="2"/>
              </a:rPr>
              <a:t> </a:t>
            </a:r>
          </a:p>
          <a:p>
            <a:pPr algn="ctr"/>
            <a:r>
              <a:rPr lang="hr-HR" sz="4400" b="1" spc="50" dirty="0">
                <a:ln w="0"/>
                <a:solidFill>
                  <a:srgbClr val="FF0000"/>
                </a:solidFill>
                <a:effectLst>
                  <a:innerShdw blurRad="63500" dist="50800" dir="13500000">
                    <a:srgbClr val="000000">
                      <a:alpha val="50000"/>
                    </a:srgbClr>
                  </a:innerShdw>
                </a:effectLst>
                <a:sym typeface="Wingdings" panose="05000000000000000000" pitchFamily="2" charset="2"/>
              </a:rPr>
              <a:t>HRN EN 16909:2017</a:t>
            </a:r>
            <a:endParaRPr lang="hr-HR" sz="4400" b="1" spc="50" dirty="0">
              <a:ln w="0"/>
              <a:solidFill>
                <a:srgbClr val="FF0000"/>
              </a:solidFill>
              <a:effectLst>
                <a:innerShdw blurRad="63500" dist="50800" dir="13500000">
                  <a:srgbClr val="000000">
                    <a:alpha val="50000"/>
                  </a:srgbClr>
                </a:innerShdw>
              </a:effectLst>
            </a:endParaRPr>
          </a:p>
        </p:txBody>
      </p:sp>
      <p:pic>
        <p:nvPicPr>
          <p:cNvPr id="15"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19273"/>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CEN/TR 16243:2011</a:t>
            </a:r>
            <a:endParaRPr lang="hr-HR" sz="2400" b="1" dirty="0">
              <a:solidFill>
                <a:srgbClr val="FF0000"/>
              </a:solidFill>
            </a:endParaRPr>
          </a:p>
          <a:p>
            <a:pPr marL="342900" indent="-342900">
              <a:spcBef>
                <a:spcPct val="20000"/>
              </a:spcBef>
              <a:buFont typeface="Arial" charset="0"/>
              <a:buChar char="•"/>
            </a:pPr>
            <a:r>
              <a:rPr lang="hr-HR" sz="2400" b="1" dirty="0">
                <a:solidFill>
                  <a:schemeClr val="tx2"/>
                </a:solidFill>
              </a:rPr>
              <a:t>opisuje analitičke procese za određivanje EC i OC na filtrima od kvarcnih vlakana, pri čemu rezultat je dan u  </a:t>
            </a:r>
            <a:r>
              <a:rPr lang="el-GR" sz="2400" b="1" dirty="0">
                <a:solidFill>
                  <a:srgbClr val="FF0000"/>
                </a:solidFill>
              </a:rPr>
              <a:t>μ</a:t>
            </a:r>
            <a:r>
              <a:rPr lang="hr-HR" sz="2400" b="1" dirty="0">
                <a:solidFill>
                  <a:srgbClr val="FF0000"/>
                </a:solidFill>
              </a:rPr>
              <a:t>g/cm</a:t>
            </a:r>
            <a:r>
              <a:rPr lang="hr-HR" sz="2400" b="1" baseline="30000" dirty="0">
                <a:solidFill>
                  <a:srgbClr val="FF0000"/>
                </a:solidFill>
              </a:rPr>
              <a:t>2</a:t>
            </a:r>
            <a:r>
              <a:rPr lang="hr-HR" sz="2400" b="1" dirty="0">
                <a:solidFill>
                  <a:srgbClr val="FF0000"/>
                </a:solidFill>
              </a:rPr>
              <a:t> </a:t>
            </a:r>
            <a:r>
              <a:rPr lang="hr-HR" sz="2400" b="1" dirty="0">
                <a:solidFill>
                  <a:schemeClr val="tx2"/>
                </a:solidFill>
              </a:rPr>
              <a:t>i preračunava se po normi u </a:t>
            </a:r>
            <a:r>
              <a:rPr lang="el-GR" sz="2400" b="1" dirty="0">
                <a:solidFill>
                  <a:srgbClr val="FF0000"/>
                </a:solidFill>
              </a:rPr>
              <a:t>μ</a:t>
            </a:r>
            <a:r>
              <a:rPr lang="hr-HR" sz="2400" b="1" dirty="0">
                <a:solidFill>
                  <a:srgbClr val="FF0000"/>
                </a:solidFill>
              </a:rPr>
              <a:t>g/m</a:t>
            </a:r>
            <a:r>
              <a:rPr lang="hr-HR" sz="2400" b="1" baseline="30000" dirty="0">
                <a:solidFill>
                  <a:srgbClr val="FF0000"/>
                </a:solidFill>
              </a:rPr>
              <a:t>3</a:t>
            </a:r>
            <a:r>
              <a:rPr lang="hr-HR" sz="2400" b="1" dirty="0">
                <a:solidFill>
                  <a:srgbClr val="FF0000"/>
                </a:solidFill>
              </a:rPr>
              <a:t> </a:t>
            </a:r>
          </a:p>
          <a:p>
            <a:pPr marL="342900" indent="-342900">
              <a:spcBef>
                <a:spcPct val="20000"/>
              </a:spcBef>
              <a:buFont typeface="Arial" charset="0"/>
              <a:buChar char="•"/>
            </a:pPr>
            <a:r>
              <a:rPr lang="hr-HR" sz="2400" b="1" dirty="0">
                <a:solidFill>
                  <a:schemeClr val="tx2"/>
                </a:solidFill>
              </a:rPr>
              <a:t>prikladna za: - urbane pozadinske mjerne postaje</a:t>
            </a:r>
          </a:p>
          <a:p>
            <a:pPr lvl="4">
              <a:spcBef>
                <a:spcPct val="20000"/>
              </a:spcBef>
            </a:pPr>
            <a:r>
              <a:rPr lang="hr-HR" sz="2400" b="1" dirty="0">
                <a:solidFill>
                  <a:schemeClr val="tx2"/>
                </a:solidFill>
              </a:rPr>
              <a:t>   - ruralne pozadinske mjerne postaje</a:t>
            </a:r>
          </a:p>
          <a:p>
            <a:pPr lvl="4">
              <a:spcBef>
                <a:spcPct val="20000"/>
              </a:spcBef>
            </a:pPr>
            <a:r>
              <a:rPr lang="hr-HR" sz="2400" b="1" dirty="0">
                <a:solidFill>
                  <a:schemeClr val="tx2"/>
                </a:solidFill>
              </a:rPr>
              <a:t>   - prometne mjerne postaje</a:t>
            </a:r>
          </a:p>
          <a:p>
            <a:pPr lvl="4">
              <a:spcBef>
                <a:spcPct val="20000"/>
              </a:spcBef>
            </a:pPr>
            <a:r>
              <a:rPr lang="hr-HR" sz="2400" b="1" dirty="0">
                <a:solidFill>
                  <a:schemeClr val="tx2"/>
                </a:solidFill>
              </a:rPr>
              <a:t>   - industrijske mjerne postaje</a:t>
            </a:r>
          </a:p>
          <a:p>
            <a:pPr marL="342900" indent="-342900">
              <a:spcBef>
                <a:spcPct val="20000"/>
              </a:spcBef>
              <a:buFont typeface="Arial" charset="0"/>
              <a:buChar char="•"/>
            </a:pPr>
            <a:r>
              <a:rPr lang="hr-HR" sz="2400" b="1" dirty="0">
                <a:solidFill>
                  <a:schemeClr val="tx2"/>
                </a:solidFill>
              </a:rPr>
              <a:t>vrijeme sakupljanje uzorka je 24 h </a:t>
            </a:r>
          </a:p>
          <a:p>
            <a:pPr marL="342900" indent="-342900">
              <a:spcBef>
                <a:spcPct val="20000"/>
              </a:spcBef>
              <a:buFont typeface="Arial" charset="0"/>
              <a:buChar char="•"/>
            </a:pPr>
            <a:r>
              <a:rPr lang="hr-HR" sz="2400" b="1" dirty="0">
                <a:solidFill>
                  <a:schemeClr val="tx2"/>
                </a:solidFill>
              </a:rPr>
              <a:t>sukladno </a:t>
            </a:r>
            <a:r>
              <a:rPr lang="hr-HR" sz="2400" b="1" dirty="0">
                <a:solidFill>
                  <a:srgbClr val="FF0000"/>
                </a:solidFill>
              </a:rPr>
              <a:t>HR EN 14907:2006 </a:t>
            </a:r>
            <a:r>
              <a:rPr lang="hr-HR" sz="2400" b="1" dirty="0">
                <a:solidFill>
                  <a:schemeClr val="tx2"/>
                </a:solidFill>
              </a:rPr>
              <a:t>tj. </a:t>
            </a:r>
            <a:r>
              <a:rPr lang="hr-HR" sz="2400" b="1" dirty="0">
                <a:solidFill>
                  <a:srgbClr val="FF0000"/>
                </a:solidFill>
              </a:rPr>
              <a:t>HR EN 12341:2014  </a:t>
            </a:r>
            <a:r>
              <a:rPr lang="hr-HR" sz="2400" b="1" dirty="0">
                <a:solidFill>
                  <a:schemeClr val="tx2"/>
                </a:solidFill>
              </a:rPr>
              <a:t>za </a:t>
            </a:r>
            <a:r>
              <a:rPr lang="hr-HR" sz="2400" b="1" dirty="0">
                <a:solidFill>
                  <a:srgbClr val="FF0000"/>
                </a:solidFill>
              </a:rPr>
              <a:t>PM</a:t>
            </a:r>
            <a:r>
              <a:rPr lang="hr-HR" sz="2400" b="1" baseline="-25000" dirty="0">
                <a:solidFill>
                  <a:srgbClr val="FF0000"/>
                </a:solidFill>
              </a:rPr>
              <a:t>2,5</a:t>
            </a:r>
            <a:endParaRPr lang="vi-VN" sz="2400" b="1" baseline="-25000" dirty="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73040"/>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CEN/TR 16243:2011</a:t>
            </a:r>
            <a:endParaRPr lang="hr-HR" sz="2400" b="1" dirty="0">
              <a:solidFill>
                <a:srgbClr val="FF0000"/>
              </a:solidFill>
            </a:endParaRPr>
          </a:p>
          <a:p>
            <a:pPr marL="342900" indent="-342900">
              <a:spcBef>
                <a:spcPct val="20000"/>
              </a:spcBef>
              <a:buFont typeface="Arial" charset="0"/>
              <a:buChar char="•"/>
            </a:pPr>
            <a:r>
              <a:rPr lang="hr-HR" sz="2400" b="1" dirty="0">
                <a:solidFill>
                  <a:schemeClr val="tx2"/>
                </a:solidFill>
              </a:rPr>
              <a:t>4 različita termička protokola: - NIOSH-</a:t>
            </a:r>
            <a:r>
              <a:rPr lang="hr-HR" sz="2400" b="1" dirty="0" err="1">
                <a:solidFill>
                  <a:schemeClr val="tx2"/>
                </a:solidFill>
              </a:rPr>
              <a:t>like</a:t>
            </a:r>
            <a:r>
              <a:rPr lang="hr-HR" sz="2400" b="1" dirty="0">
                <a:solidFill>
                  <a:schemeClr val="tx2"/>
                </a:solidFill>
              </a:rPr>
              <a:t> (QUARTZ)</a:t>
            </a:r>
          </a:p>
          <a:p>
            <a:pPr>
              <a:spcBef>
                <a:spcPct val="20000"/>
              </a:spcBef>
            </a:pPr>
            <a:r>
              <a:rPr lang="hr-HR" sz="2400" b="1" dirty="0">
                <a:solidFill>
                  <a:schemeClr val="tx2"/>
                </a:solidFill>
              </a:rPr>
              <a:t>	  			        - NIOSH 5040</a:t>
            </a:r>
          </a:p>
          <a:p>
            <a:pPr>
              <a:spcBef>
                <a:spcPct val="20000"/>
              </a:spcBef>
            </a:pPr>
            <a:r>
              <a:rPr lang="hr-HR" sz="2400" b="1" dirty="0">
                <a:solidFill>
                  <a:schemeClr val="tx2"/>
                </a:solidFill>
              </a:rPr>
              <a:t>				        - IMPROVE</a:t>
            </a:r>
          </a:p>
          <a:p>
            <a:pPr>
              <a:spcBef>
                <a:spcPct val="20000"/>
              </a:spcBef>
            </a:pPr>
            <a:r>
              <a:rPr lang="hr-HR" sz="2400" b="1" dirty="0">
                <a:solidFill>
                  <a:schemeClr val="tx2"/>
                </a:solidFill>
              </a:rPr>
              <a:t>				        - EUSAAR_2 </a:t>
            </a:r>
          </a:p>
          <a:p>
            <a:pPr marL="342900" indent="-342900">
              <a:spcBef>
                <a:spcPct val="20000"/>
              </a:spcBef>
              <a:buFont typeface="Arial" charset="0"/>
              <a:buChar char="•"/>
            </a:pPr>
            <a:r>
              <a:rPr lang="hr-HR" sz="2400" b="1" dirty="0">
                <a:solidFill>
                  <a:schemeClr val="tx2"/>
                </a:solidFill>
              </a:rPr>
              <a:t>princip isti:</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4361" name="Grupa 14360">
            <a:extLst>
              <a:ext uri="{FF2B5EF4-FFF2-40B4-BE49-F238E27FC236}">
                <a16:creationId xmlns="" xmlns:a16="http://schemas.microsoft.com/office/drawing/2014/main" id="{39C05FD1-29BA-4C1C-9268-C2F70A66EB76}"/>
              </a:ext>
            </a:extLst>
          </p:cNvPr>
          <p:cNvGrpSpPr/>
          <p:nvPr/>
        </p:nvGrpSpPr>
        <p:grpSpPr>
          <a:xfrm>
            <a:off x="801384" y="3528447"/>
            <a:ext cx="8974827" cy="2645175"/>
            <a:chOff x="801384" y="3528447"/>
            <a:chExt cx="8974827" cy="2645175"/>
          </a:xfrm>
        </p:grpSpPr>
        <p:sp>
          <p:nvSpPr>
            <p:cNvPr id="14" name="Pravokutnik 13">
              <a:extLst>
                <a:ext uri="{FF2B5EF4-FFF2-40B4-BE49-F238E27FC236}">
                  <a16:creationId xmlns="" xmlns:a16="http://schemas.microsoft.com/office/drawing/2014/main" id="{68A2D8FE-F5A7-4E06-8319-F6D150C78BD1}"/>
                </a:ext>
              </a:extLst>
            </p:cNvPr>
            <p:cNvSpPr/>
            <p:nvPr/>
          </p:nvSpPr>
          <p:spPr>
            <a:xfrm>
              <a:off x="1610188" y="5512260"/>
              <a:ext cx="2259774" cy="661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grpSp>
          <p:nvGrpSpPr>
            <p:cNvPr id="14360" name="Grupa 14359">
              <a:extLst>
                <a:ext uri="{FF2B5EF4-FFF2-40B4-BE49-F238E27FC236}">
                  <a16:creationId xmlns="" xmlns:a16="http://schemas.microsoft.com/office/drawing/2014/main" id="{25214597-BB62-4A77-8974-76C82B9AE94C}"/>
                </a:ext>
              </a:extLst>
            </p:cNvPr>
            <p:cNvGrpSpPr/>
            <p:nvPr/>
          </p:nvGrpSpPr>
          <p:grpSpPr>
            <a:xfrm>
              <a:off x="801384" y="3528447"/>
              <a:ext cx="8974827" cy="2645175"/>
              <a:chOff x="801384" y="3528447"/>
              <a:chExt cx="8974827" cy="2645175"/>
            </a:xfrm>
          </p:grpSpPr>
          <p:grpSp>
            <p:nvGrpSpPr>
              <p:cNvPr id="18" name="Grupa 17">
                <a:extLst>
                  <a:ext uri="{FF2B5EF4-FFF2-40B4-BE49-F238E27FC236}">
                    <a16:creationId xmlns="" xmlns:a16="http://schemas.microsoft.com/office/drawing/2014/main" id="{7B8A1F26-46EA-4041-A175-B76E2F69AABD}"/>
                  </a:ext>
                </a:extLst>
              </p:cNvPr>
              <p:cNvGrpSpPr/>
              <p:nvPr/>
            </p:nvGrpSpPr>
            <p:grpSpPr>
              <a:xfrm>
                <a:off x="2172056" y="3687685"/>
                <a:ext cx="1417834" cy="482885"/>
                <a:chOff x="2163448" y="4089115"/>
                <a:chExt cx="1417834" cy="482885"/>
              </a:xfrm>
            </p:grpSpPr>
            <p:sp>
              <p:nvSpPr>
                <p:cNvPr id="2" name="Pravokutnik 1">
                  <a:extLst>
                    <a:ext uri="{FF2B5EF4-FFF2-40B4-BE49-F238E27FC236}">
                      <a16:creationId xmlns="" xmlns:a16="http://schemas.microsoft.com/office/drawing/2014/main" id="{23F55C74-83A1-4A1B-8F4E-1928EC3A1BE6}"/>
                    </a:ext>
                  </a:extLst>
                </p:cNvPr>
                <p:cNvSpPr/>
                <p:nvPr/>
              </p:nvSpPr>
              <p:spPr>
                <a:xfrm>
                  <a:off x="2163448" y="4089115"/>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TekstniOkvir 7">
                  <a:extLst>
                    <a:ext uri="{FF2B5EF4-FFF2-40B4-BE49-F238E27FC236}">
                      <a16:creationId xmlns="" xmlns:a16="http://schemas.microsoft.com/office/drawing/2014/main" id="{61145EEC-2574-4D43-A275-0D550837D5D1}"/>
                    </a:ext>
                  </a:extLst>
                </p:cNvPr>
                <p:cNvSpPr txBox="1"/>
                <p:nvPr/>
              </p:nvSpPr>
              <p:spPr>
                <a:xfrm>
                  <a:off x="2163448" y="4142442"/>
                  <a:ext cx="1294544" cy="338554"/>
                </a:xfrm>
                <a:prstGeom prst="rect">
                  <a:avLst/>
                </a:prstGeom>
                <a:noFill/>
              </p:spPr>
              <p:txBody>
                <a:bodyPr wrap="square" rtlCol="0">
                  <a:spAutoFit/>
                </a:bodyPr>
                <a:lstStyle/>
                <a:p>
                  <a:r>
                    <a:rPr lang="hr-HR" sz="1600" dirty="0">
                      <a:solidFill>
                        <a:schemeClr val="bg1"/>
                      </a:solidFill>
                    </a:rPr>
                    <a:t>izvor svijetla</a:t>
                  </a:r>
                </a:p>
              </p:txBody>
            </p:sp>
          </p:grpSp>
          <p:grpSp>
            <p:nvGrpSpPr>
              <p:cNvPr id="19" name="Grupa 18">
                <a:extLst>
                  <a:ext uri="{FF2B5EF4-FFF2-40B4-BE49-F238E27FC236}">
                    <a16:creationId xmlns="" xmlns:a16="http://schemas.microsoft.com/office/drawing/2014/main" id="{383B9A1F-8231-4673-A529-B0F197B0C346}"/>
                  </a:ext>
                </a:extLst>
              </p:cNvPr>
              <p:cNvGrpSpPr/>
              <p:nvPr/>
            </p:nvGrpSpPr>
            <p:grpSpPr>
              <a:xfrm>
                <a:off x="2101803" y="4607583"/>
                <a:ext cx="1417834" cy="472612"/>
                <a:chOff x="1818526" y="4982966"/>
                <a:chExt cx="1417834" cy="472612"/>
              </a:xfrm>
            </p:grpSpPr>
            <p:sp>
              <p:nvSpPr>
                <p:cNvPr id="3" name="Pravokutnik 2">
                  <a:extLst>
                    <a:ext uri="{FF2B5EF4-FFF2-40B4-BE49-F238E27FC236}">
                      <a16:creationId xmlns="" xmlns:a16="http://schemas.microsoft.com/office/drawing/2014/main" id="{B1A90967-C897-48F3-967F-F3CD735CA14B}"/>
                    </a:ext>
                  </a:extLst>
                </p:cNvPr>
                <p:cNvSpPr/>
                <p:nvPr/>
              </p:nvSpPr>
              <p:spPr>
                <a:xfrm>
                  <a:off x="1818526" y="4982966"/>
                  <a:ext cx="1417834" cy="472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TekstniOkvir 11">
                  <a:extLst>
                    <a:ext uri="{FF2B5EF4-FFF2-40B4-BE49-F238E27FC236}">
                      <a16:creationId xmlns="" xmlns:a16="http://schemas.microsoft.com/office/drawing/2014/main" id="{44EE534F-BD42-42A0-A2C1-591542135EE1}"/>
                    </a:ext>
                  </a:extLst>
                </p:cNvPr>
                <p:cNvSpPr txBox="1"/>
                <p:nvPr/>
              </p:nvSpPr>
              <p:spPr>
                <a:xfrm>
                  <a:off x="1920519" y="5023042"/>
                  <a:ext cx="1191802" cy="369332"/>
                </a:xfrm>
                <a:prstGeom prst="rect">
                  <a:avLst/>
                </a:prstGeom>
                <a:noFill/>
              </p:spPr>
              <p:txBody>
                <a:bodyPr wrap="square" rtlCol="0">
                  <a:spAutoFit/>
                </a:bodyPr>
                <a:lstStyle/>
                <a:p>
                  <a:r>
                    <a:rPr lang="hr-HR" dirty="0">
                      <a:solidFill>
                        <a:schemeClr val="bg1"/>
                      </a:solidFill>
                    </a:rPr>
                    <a:t>uzorak</a:t>
                  </a:r>
                </a:p>
              </p:txBody>
            </p:sp>
          </p:grpSp>
          <p:sp>
            <p:nvSpPr>
              <p:cNvPr id="13" name="TekstniOkvir 12">
                <a:extLst>
                  <a:ext uri="{FF2B5EF4-FFF2-40B4-BE49-F238E27FC236}">
                    <a16:creationId xmlns="" xmlns:a16="http://schemas.microsoft.com/office/drawing/2014/main" id="{1B1E04EA-956B-4E9B-BDEF-E02BE51AD676}"/>
                  </a:ext>
                </a:extLst>
              </p:cNvPr>
              <p:cNvSpPr txBox="1"/>
              <p:nvPr/>
            </p:nvSpPr>
            <p:spPr>
              <a:xfrm>
                <a:off x="1661559" y="5527291"/>
                <a:ext cx="2098783" cy="646331"/>
              </a:xfrm>
              <a:prstGeom prst="rect">
                <a:avLst/>
              </a:prstGeom>
              <a:noFill/>
            </p:spPr>
            <p:txBody>
              <a:bodyPr wrap="square" rtlCol="0">
                <a:spAutoFit/>
              </a:bodyPr>
              <a:lstStyle/>
              <a:p>
                <a:r>
                  <a:rPr lang="hr-HR" dirty="0">
                    <a:solidFill>
                      <a:schemeClr val="bg1"/>
                    </a:solidFill>
                  </a:rPr>
                  <a:t>detektor transmisije svijetla</a:t>
                </a:r>
              </a:p>
            </p:txBody>
          </p:sp>
          <p:sp>
            <p:nvSpPr>
              <p:cNvPr id="21" name="TekstniOkvir 20">
                <a:extLst>
                  <a:ext uri="{FF2B5EF4-FFF2-40B4-BE49-F238E27FC236}">
                    <a16:creationId xmlns="" xmlns:a16="http://schemas.microsoft.com/office/drawing/2014/main" id="{77FCE496-6782-4B4C-B983-2119CD47218A}"/>
                  </a:ext>
                </a:extLst>
              </p:cNvPr>
              <p:cNvSpPr txBox="1"/>
              <p:nvPr/>
            </p:nvSpPr>
            <p:spPr>
              <a:xfrm>
                <a:off x="2123100" y="5002933"/>
                <a:ext cx="1466790" cy="369332"/>
              </a:xfrm>
              <a:prstGeom prst="rect">
                <a:avLst/>
              </a:prstGeom>
              <a:noFill/>
            </p:spPr>
            <p:txBody>
              <a:bodyPr wrap="square" rtlCol="0">
                <a:spAutoFit/>
              </a:bodyPr>
              <a:lstStyle/>
              <a:p>
                <a:r>
                  <a:rPr lang="hr-HR" dirty="0"/>
                  <a:t>pećnica</a:t>
                </a:r>
              </a:p>
            </p:txBody>
          </p:sp>
          <p:sp>
            <p:nvSpPr>
              <p:cNvPr id="25" name="TekstniOkvir 24">
                <a:extLst>
                  <a:ext uri="{FF2B5EF4-FFF2-40B4-BE49-F238E27FC236}">
                    <a16:creationId xmlns="" xmlns:a16="http://schemas.microsoft.com/office/drawing/2014/main" id="{250D3D8B-E083-418F-9431-06D858E0FB35}"/>
                  </a:ext>
                </a:extLst>
              </p:cNvPr>
              <p:cNvSpPr txBox="1"/>
              <p:nvPr/>
            </p:nvSpPr>
            <p:spPr>
              <a:xfrm>
                <a:off x="4207233" y="5016991"/>
                <a:ext cx="1466790" cy="369332"/>
              </a:xfrm>
              <a:prstGeom prst="rect">
                <a:avLst/>
              </a:prstGeom>
              <a:noFill/>
            </p:spPr>
            <p:txBody>
              <a:bodyPr wrap="square" rtlCol="0">
                <a:spAutoFit/>
              </a:bodyPr>
              <a:lstStyle/>
              <a:p>
                <a:r>
                  <a:rPr lang="hr-HR" dirty="0"/>
                  <a:t>pećnica</a:t>
                </a:r>
              </a:p>
            </p:txBody>
          </p:sp>
          <p:cxnSp>
            <p:nvCxnSpPr>
              <p:cNvPr id="23" name="Ravni poveznik sa strelicom 22">
                <a:extLst>
                  <a:ext uri="{FF2B5EF4-FFF2-40B4-BE49-F238E27FC236}">
                    <a16:creationId xmlns="" xmlns:a16="http://schemas.microsoft.com/office/drawing/2014/main" id="{80364A7E-04A2-4A6E-821F-C5870C85B639}"/>
                  </a:ext>
                </a:extLst>
              </p:cNvPr>
              <p:cNvCxnSpPr/>
              <p:nvPr/>
            </p:nvCxnSpPr>
            <p:spPr>
              <a:xfrm>
                <a:off x="801384" y="4832325"/>
                <a:ext cx="1202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Ravni poveznik sa strelicom 29">
                <a:extLst>
                  <a:ext uri="{FF2B5EF4-FFF2-40B4-BE49-F238E27FC236}">
                    <a16:creationId xmlns="" xmlns:a16="http://schemas.microsoft.com/office/drawing/2014/main" id="{F91AF79F-7FC6-4274-84F0-A7EE73D34A17}"/>
                  </a:ext>
                </a:extLst>
              </p:cNvPr>
              <p:cNvCxnSpPr>
                <a:stCxn id="3" idx="3"/>
                <a:endCxn id="16" idx="1"/>
              </p:cNvCxnSpPr>
              <p:nvPr/>
            </p:nvCxnSpPr>
            <p:spPr>
              <a:xfrm>
                <a:off x="3519637" y="4843889"/>
                <a:ext cx="770065" cy="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36" name="Poveznik: kutno 14335">
                <a:extLst>
                  <a:ext uri="{FF2B5EF4-FFF2-40B4-BE49-F238E27FC236}">
                    <a16:creationId xmlns="" xmlns:a16="http://schemas.microsoft.com/office/drawing/2014/main" id="{7AE46547-5C8E-4A58-87F2-39EC02FE69F7}"/>
                  </a:ext>
                </a:extLst>
              </p:cNvPr>
              <p:cNvCxnSpPr>
                <a:cxnSpLocks/>
                <a:stCxn id="3" idx="0"/>
                <a:endCxn id="15" idx="2"/>
              </p:cNvCxnSpPr>
              <p:nvPr/>
            </p:nvCxnSpPr>
            <p:spPr>
              <a:xfrm rot="5400000" flipH="1" flipV="1">
                <a:off x="3917913" y="3063378"/>
                <a:ext cx="437012" cy="265139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39" name="Ravni poveznik sa strelicom 14338">
                <a:extLst>
                  <a:ext uri="{FF2B5EF4-FFF2-40B4-BE49-F238E27FC236}">
                    <a16:creationId xmlns="" xmlns:a16="http://schemas.microsoft.com/office/drawing/2014/main" id="{32CA539B-8903-4D3B-8091-87781FBCF050}"/>
                  </a:ext>
                </a:extLst>
              </p:cNvPr>
              <p:cNvCxnSpPr>
                <a:stCxn id="16" idx="3"/>
                <a:endCxn id="17" idx="1"/>
              </p:cNvCxnSpPr>
              <p:nvPr/>
            </p:nvCxnSpPr>
            <p:spPr>
              <a:xfrm flipV="1">
                <a:off x="5707536" y="4843889"/>
                <a:ext cx="1102961" cy="5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42" name="Ravni poveznik sa strelicom 14341">
                <a:extLst>
                  <a:ext uri="{FF2B5EF4-FFF2-40B4-BE49-F238E27FC236}">
                    <a16:creationId xmlns="" xmlns:a16="http://schemas.microsoft.com/office/drawing/2014/main" id="{A9C2DE6D-0D74-4674-886F-3C013D65A969}"/>
                  </a:ext>
                </a:extLst>
              </p:cNvPr>
              <p:cNvCxnSpPr>
                <a:stCxn id="17" idx="3"/>
              </p:cNvCxnSpPr>
              <p:nvPr/>
            </p:nvCxnSpPr>
            <p:spPr>
              <a:xfrm flipV="1">
                <a:off x="8228331" y="4832325"/>
                <a:ext cx="749577" cy="115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44" name="Ravni poveznik sa strelicom 14343">
                <a:extLst>
                  <a:ext uri="{FF2B5EF4-FFF2-40B4-BE49-F238E27FC236}">
                    <a16:creationId xmlns="" xmlns:a16="http://schemas.microsoft.com/office/drawing/2014/main" id="{2055E844-02F2-485F-884C-A11A8E9749F9}"/>
                  </a:ext>
                </a:extLst>
              </p:cNvPr>
              <p:cNvCxnSpPr>
                <a:cxnSpLocks/>
              </p:cNvCxnSpPr>
              <p:nvPr/>
            </p:nvCxnSpPr>
            <p:spPr>
              <a:xfrm>
                <a:off x="3140221" y="5016991"/>
                <a:ext cx="0" cy="509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346" name="Ravni poveznik sa strelicom 14345">
                <a:extLst>
                  <a:ext uri="{FF2B5EF4-FFF2-40B4-BE49-F238E27FC236}">
                    <a16:creationId xmlns="" xmlns:a16="http://schemas.microsoft.com/office/drawing/2014/main" id="{5F12698E-6CC1-4346-A439-04B521CCBFDD}"/>
                  </a:ext>
                </a:extLst>
              </p:cNvPr>
              <p:cNvCxnSpPr/>
              <p:nvPr/>
            </p:nvCxnSpPr>
            <p:spPr>
              <a:xfrm>
                <a:off x="2434975" y="4166272"/>
                <a:ext cx="0" cy="417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4354" name="Grupa 14353">
                <a:extLst>
                  <a:ext uri="{FF2B5EF4-FFF2-40B4-BE49-F238E27FC236}">
                    <a16:creationId xmlns="" xmlns:a16="http://schemas.microsoft.com/office/drawing/2014/main" id="{86F79951-C0BD-4CCA-AD55-E485F24FE5C0}"/>
                  </a:ext>
                </a:extLst>
              </p:cNvPr>
              <p:cNvGrpSpPr/>
              <p:nvPr/>
            </p:nvGrpSpPr>
            <p:grpSpPr>
              <a:xfrm>
                <a:off x="4287132" y="3528447"/>
                <a:ext cx="2349973" cy="646331"/>
                <a:chOff x="4287132" y="3528447"/>
                <a:chExt cx="2349973" cy="646331"/>
              </a:xfrm>
            </p:grpSpPr>
            <p:sp>
              <p:nvSpPr>
                <p:cNvPr id="15" name="Pravokutnik 14">
                  <a:extLst>
                    <a:ext uri="{FF2B5EF4-FFF2-40B4-BE49-F238E27FC236}">
                      <a16:creationId xmlns="" xmlns:a16="http://schemas.microsoft.com/office/drawing/2014/main" id="{DA20589F-9569-4EB7-9887-F4FC83253E0C}"/>
                    </a:ext>
                  </a:extLst>
                </p:cNvPr>
                <p:cNvSpPr/>
                <p:nvPr/>
              </p:nvSpPr>
              <p:spPr>
                <a:xfrm>
                  <a:off x="4287132" y="3594695"/>
                  <a:ext cx="2349973" cy="575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347" name="TekstniOkvir 14346">
                  <a:extLst>
                    <a:ext uri="{FF2B5EF4-FFF2-40B4-BE49-F238E27FC236}">
                      <a16:creationId xmlns="" xmlns:a16="http://schemas.microsoft.com/office/drawing/2014/main" id="{FBFA9258-51A4-46CC-8B70-D79277D1501F}"/>
                    </a:ext>
                  </a:extLst>
                </p:cNvPr>
                <p:cNvSpPr txBox="1"/>
                <p:nvPr/>
              </p:nvSpPr>
              <p:spPr>
                <a:xfrm>
                  <a:off x="4363666" y="3528447"/>
                  <a:ext cx="2273439" cy="646331"/>
                </a:xfrm>
                <a:prstGeom prst="rect">
                  <a:avLst/>
                </a:prstGeom>
                <a:noFill/>
              </p:spPr>
              <p:txBody>
                <a:bodyPr wrap="square" rtlCol="0">
                  <a:spAutoFit/>
                </a:bodyPr>
                <a:lstStyle/>
                <a:p>
                  <a:r>
                    <a:rPr lang="hr-HR" dirty="0">
                      <a:solidFill>
                        <a:schemeClr val="bg1"/>
                      </a:solidFill>
                    </a:rPr>
                    <a:t>detektor reflektiranog svijetla</a:t>
                  </a:r>
                </a:p>
              </p:txBody>
            </p:sp>
          </p:grpSp>
          <p:sp>
            <p:nvSpPr>
              <p:cNvPr id="52" name="TekstniOkvir 51">
                <a:extLst>
                  <a:ext uri="{FF2B5EF4-FFF2-40B4-BE49-F238E27FC236}">
                    <a16:creationId xmlns="" xmlns:a16="http://schemas.microsoft.com/office/drawing/2014/main" id="{740B80F5-0574-4C9C-8ADA-90B4DF3D97E8}"/>
                  </a:ext>
                </a:extLst>
              </p:cNvPr>
              <p:cNvSpPr txBox="1"/>
              <p:nvPr/>
            </p:nvSpPr>
            <p:spPr>
              <a:xfrm>
                <a:off x="6761541" y="5014125"/>
                <a:ext cx="1466790" cy="369332"/>
              </a:xfrm>
              <a:prstGeom prst="rect">
                <a:avLst/>
              </a:prstGeom>
              <a:noFill/>
            </p:spPr>
            <p:txBody>
              <a:bodyPr wrap="square" rtlCol="0">
                <a:spAutoFit/>
              </a:bodyPr>
              <a:lstStyle/>
              <a:p>
                <a:r>
                  <a:rPr lang="hr-HR" dirty="0"/>
                  <a:t>analiza</a:t>
                </a:r>
              </a:p>
            </p:txBody>
          </p:sp>
          <p:sp>
            <p:nvSpPr>
              <p:cNvPr id="53" name="TekstniOkvir 52">
                <a:extLst>
                  <a:ext uri="{FF2B5EF4-FFF2-40B4-BE49-F238E27FC236}">
                    <a16:creationId xmlns="" xmlns:a16="http://schemas.microsoft.com/office/drawing/2014/main" id="{4460857B-AC34-469A-AE07-BA688762F7D5}"/>
                  </a:ext>
                </a:extLst>
              </p:cNvPr>
              <p:cNvSpPr txBox="1"/>
              <p:nvPr/>
            </p:nvSpPr>
            <p:spPr>
              <a:xfrm>
                <a:off x="8309421" y="4426044"/>
                <a:ext cx="1466790" cy="369332"/>
              </a:xfrm>
              <a:prstGeom prst="rect">
                <a:avLst/>
              </a:prstGeom>
              <a:noFill/>
            </p:spPr>
            <p:txBody>
              <a:bodyPr wrap="square" rtlCol="0">
                <a:spAutoFit/>
              </a:bodyPr>
              <a:lstStyle/>
              <a:p>
                <a:r>
                  <a:rPr lang="hr-HR" dirty="0"/>
                  <a:t>izlaz</a:t>
                </a:r>
              </a:p>
            </p:txBody>
          </p:sp>
          <p:grpSp>
            <p:nvGrpSpPr>
              <p:cNvPr id="14356" name="Grupa 14355">
                <a:extLst>
                  <a:ext uri="{FF2B5EF4-FFF2-40B4-BE49-F238E27FC236}">
                    <a16:creationId xmlns="" xmlns:a16="http://schemas.microsoft.com/office/drawing/2014/main" id="{7897D2C3-77A2-4795-8CAF-231473A7FC73}"/>
                  </a:ext>
                </a:extLst>
              </p:cNvPr>
              <p:cNvGrpSpPr/>
              <p:nvPr/>
            </p:nvGrpSpPr>
            <p:grpSpPr>
              <a:xfrm>
                <a:off x="6810497" y="4602446"/>
                <a:ext cx="1417834" cy="482885"/>
                <a:chOff x="6810497" y="4602446"/>
                <a:chExt cx="1417834" cy="482885"/>
              </a:xfrm>
            </p:grpSpPr>
            <p:sp>
              <p:nvSpPr>
                <p:cNvPr id="17" name="Pravokutnik 16">
                  <a:extLst>
                    <a:ext uri="{FF2B5EF4-FFF2-40B4-BE49-F238E27FC236}">
                      <a16:creationId xmlns="" xmlns:a16="http://schemas.microsoft.com/office/drawing/2014/main" id="{46BBB634-CA9B-429A-9D87-740CF22C3DB1}"/>
                    </a:ext>
                  </a:extLst>
                </p:cNvPr>
                <p:cNvSpPr/>
                <p:nvPr/>
              </p:nvSpPr>
              <p:spPr>
                <a:xfrm>
                  <a:off x="6810497" y="4602446"/>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355" name="TekstniOkvir 14354">
                  <a:extLst>
                    <a:ext uri="{FF2B5EF4-FFF2-40B4-BE49-F238E27FC236}">
                      <a16:creationId xmlns="" xmlns:a16="http://schemas.microsoft.com/office/drawing/2014/main" id="{ABDD8A56-E556-4DB4-A458-584FA140CA79}"/>
                    </a:ext>
                  </a:extLst>
                </p:cNvPr>
                <p:cNvSpPr txBox="1"/>
                <p:nvPr/>
              </p:nvSpPr>
              <p:spPr>
                <a:xfrm>
                  <a:off x="6940781" y="4659222"/>
                  <a:ext cx="1082389" cy="369332"/>
                </a:xfrm>
                <a:prstGeom prst="rect">
                  <a:avLst/>
                </a:prstGeom>
                <a:noFill/>
              </p:spPr>
              <p:txBody>
                <a:bodyPr wrap="square" rtlCol="0">
                  <a:spAutoFit/>
                </a:bodyPr>
                <a:lstStyle/>
                <a:p>
                  <a:r>
                    <a:rPr lang="hr-HR" dirty="0">
                      <a:solidFill>
                        <a:schemeClr val="bg1"/>
                      </a:solidFill>
                    </a:rPr>
                    <a:t>ugljik</a:t>
                  </a:r>
                </a:p>
              </p:txBody>
            </p:sp>
          </p:grpSp>
          <p:grpSp>
            <p:nvGrpSpPr>
              <p:cNvPr id="14358" name="Grupa 14357">
                <a:extLst>
                  <a:ext uri="{FF2B5EF4-FFF2-40B4-BE49-F238E27FC236}">
                    <a16:creationId xmlns="" xmlns:a16="http://schemas.microsoft.com/office/drawing/2014/main" id="{7FE89F36-931A-4CF0-8F4B-1D87499EC195}"/>
                  </a:ext>
                </a:extLst>
              </p:cNvPr>
              <p:cNvGrpSpPr/>
              <p:nvPr/>
            </p:nvGrpSpPr>
            <p:grpSpPr>
              <a:xfrm>
                <a:off x="4289702" y="4520722"/>
                <a:ext cx="1417834" cy="646331"/>
                <a:chOff x="4289702" y="4520722"/>
                <a:chExt cx="1417834" cy="646331"/>
              </a:xfrm>
            </p:grpSpPr>
            <p:sp>
              <p:nvSpPr>
                <p:cNvPr id="16" name="Pravokutnik 15">
                  <a:extLst>
                    <a:ext uri="{FF2B5EF4-FFF2-40B4-BE49-F238E27FC236}">
                      <a16:creationId xmlns="" xmlns:a16="http://schemas.microsoft.com/office/drawing/2014/main" id="{3CE42E28-05BB-4600-BD87-4E9816AD0252}"/>
                    </a:ext>
                  </a:extLst>
                </p:cNvPr>
                <p:cNvSpPr/>
                <p:nvPr/>
              </p:nvSpPr>
              <p:spPr>
                <a:xfrm>
                  <a:off x="4289702" y="4607583"/>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357" name="TekstniOkvir 14356">
                  <a:extLst>
                    <a:ext uri="{FF2B5EF4-FFF2-40B4-BE49-F238E27FC236}">
                      <a16:creationId xmlns="" xmlns:a16="http://schemas.microsoft.com/office/drawing/2014/main" id="{F12B053F-1854-459F-AE62-862D8426E22D}"/>
                    </a:ext>
                  </a:extLst>
                </p:cNvPr>
                <p:cNvSpPr txBox="1"/>
                <p:nvPr/>
              </p:nvSpPr>
              <p:spPr>
                <a:xfrm>
                  <a:off x="4362822" y="4520722"/>
                  <a:ext cx="1091042" cy="646331"/>
                </a:xfrm>
                <a:prstGeom prst="rect">
                  <a:avLst/>
                </a:prstGeom>
                <a:noFill/>
              </p:spPr>
              <p:txBody>
                <a:bodyPr wrap="square" rtlCol="0">
                  <a:spAutoFit/>
                </a:bodyPr>
                <a:lstStyle/>
                <a:p>
                  <a:r>
                    <a:rPr lang="hr-HR" dirty="0">
                      <a:solidFill>
                        <a:schemeClr val="bg1"/>
                      </a:solidFill>
                    </a:rPr>
                    <a:t>pretvarač ugljika</a:t>
                  </a:r>
                </a:p>
              </p:txBody>
            </p:sp>
          </p:grpSp>
        </p:grpSp>
      </p:grpSp>
      <p:pic>
        <p:nvPicPr>
          <p:cNvPr id="4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601595"/>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88843" y="493713"/>
            <a:ext cx="8955157"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Pb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Vremenska i prostorna raspodjela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4342" name="Slika 14341">
            <a:extLst>
              <a:ext uri="{FF2B5EF4-FFF2-40B4-BE49-F238E27FC236}">
                <a16:creationId xmlns="" xmlns:a16="http://schemas.microsoft.com/office/drawing/2014/main" id="{D196FA08-1693-4219-9224-65C49B3966B9}"/>
              </a:ext>
            </a:extLst>
          </p:cNvPr>
          <p:cNvPicPr>
            <a:picLocks noChangeAspect="1"/>
          </p:cNvPicPr>
          <p:nvPr/>
        </p:nvPicPr>
        <p:blipFill rotWithShape="1">
          <a:blip r:embed="rId5" cstate="print"/>
          <a:srcRect l="3384" t="5419" r="3992"/>
          <a:stretch/>
        </p:blipFill>
        <p:spPr>
          <a:xfrm>
            <a:off x="588974" y="1758762"/>
            <a:ext cx="5869602" cy="4394500"/>
          </a:xfrm>
          <a:prstGeom prst="rect">
            <a:avLst/>
          </a:prstGeom>
        </p:spPr>
      </p:pic>
      <p:pic>
        <p:nvPicPr>
          <p:cNvPr id="104450" name="Picture 2" descr="Slikovni rezultat za lead periodic table symbo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8519" y="373555"/>
            <a:ext cx="972000" cy="972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5701226"/>
      </p:ext>
    </p:extLst>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CEN/TR 16243:2011</a:t>
            </a:r>
            <a:endParaRPr lang="hr-HR" sz="2400" b="1" dirty="0">
              <a:solidFill>
                <a:srgbClr val="FF0000"/>
              </a:solidFill>
            </a:endParaRPr>
          </a:p>
          <a:p>
            <a:pPr marL="342900" indent="-342900">
              <a:spcBef>
                <a:spcPct val="20000"/>
              </a:spcBef>
              <a:buFont typeface="Arial" charset="0"/>
              <a:buChar char="•"/>
            </a:pPr>
            <a:r>
              <a:rPr lang="hr-HR" sz="2400" b="1" dirty="0">
                <a:solidFill>
                  <a:schemeClr val="tx2"/>
                </a:solidFill>
              </a:rPr>
              <a:t>4 različita termička protokola: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3" name="Tablica 2">
            <a:extLst>
              <a:ext uri="{FF2B5EF4-FFF2-40B4-BE49-F238E27FC236}">
                <a16:creationId xmlns="" xmlns:a16="http://schemas.microsoft.com/office/drawing/2014/main" id="{E10B7C6E-ECFE-4E54-AB9C-4F680A72193F}"/>
              </a:ext>
            </a:extLst>
          </p:cNvPr>
          <p:cNvGraphicFramePr>
            <a:graphicFrameLocks noGrp="1"/>
          </p:cNvGraphicFramePr>
          <p:nvPr>
            <p:extLst>
              <p:ext uri="{D42A27DB-BD31-4B8C-83A1-F6EECF244321}">
                <p14:modId xmlns:p14="http://schemas.microsoft.com/office/powerpoint/2010/main" val="3320664735"/>
              </p:ext>
            </p:extLst>
          </p:nvPr>
        </p:nvGraphicFramePr>
        <p:xfrm>
          <a:off x="634693" y="2235699"/>
          <a:ext cx="7798087" cy="3946736"/>
        </p:xfrm>
        <a:graphic>
          <a:graphicData uri="http://schemas.openxmlformats.org/drawingml/2006/table">
            <a:tbl>
              <a:tblPr>
                <a:tableStyleId>{125E5076-3810-47DD-B79F-674D7AD40C01}</a:tableStyleId>
              </a:tblPr>
              <a:tblGrid>
                <a:gridCol w="1559617">
                  <a:extLst>
                    <a:ext uri="{9D8B030D-6E8A-4147-A177-3AD203B41FA5}">
                      <a16:colId xmlns="" xmlns:a16="http://schemas.microsoft.com/office/drawing/2014/main" val="3210513559"/>
                    </a:ext>
                  </a:extLst>
                </a:gridCol>
                <a:gridCol w="1559618">
                  <a:extLst>
                    <a:ext uri="{9D8B030D-6E8A-4147-A177-3AD203B41FA5}">
                      <a16:colId xmlns="" xmlns:a16="http://schemas.microsoft.com/office/drawing/2014/main" val="2034563807"/>
                    </a:ext>
                  </a:extLst>
                </a:gridCol>
                <a:gridCol w="1559617">
                  <a:extLst>
                    <a:ext uri="{9D8B030D-6E8A-4147-A177-3AD203B41FA5}">
                      <a16:colId xmlns="" xmlns:a16="http://schemas.microsoft.com/office/drawing/2014/main" val="1287009818"/>
                    </a:ext>
                  </a:extLst>
                </a:gridCol>
                <a:gridCol w="1559618">
                  <a:extLst>
                    <a:ext uri="{9D8B030D-6E8A-4147-A177-3AD203B41FA5}">
                      <a16:colId xmlns="" xmlns:a16="http://schemas.microsoft.com/office/drawing/2014/main" val="3387838402"/>
                    </a:ext>
                  </a:extLst>
                </a:gridCol>
                <a:gridCol w="1559617">
                  <a:extLst>
                    <a:ext uri="{9D8B030D-6E8A-4147-A177-3AD203B41FA5}">
                      <a16:colId xmlns="" xmlns:a16="http://schemas.microsoft.com/office/drawing/2014/main" val="1867001242"/>
                    </a:ext>
                  </a:extLst>
                </a:gridCol>
              </a:tblGrid>
              <a:tr h="563456">
                <a:tc>
                  <a:txBody>
                    <a:bodyPr/>
                    <a:lstStyle/>
                    <a:p>
                      <a:pPr algn="ctr"/>
                      <a:r>
                        <a:rPr lang="hr-HR" dirty="0">
                          <a:ln>
                            <a:solidFill>
                              <a:schemeClr val="bg1"/>
                            </a:solidFill>
                          </a:ln>
                        </a:rPr>
                        <a:t>TEMP. PROTOKOL</a:t>
                      </a:r>
                    </a:p>
                  </a:txBody>
                  <a:tcPr anchor="ctr">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dirty="0">
                          <a:ln>
                            <a:solidFill>
                              <a:schemeClr val="bg1"/>
                            </a:solidFill>
                          </a:ln>
                        </a:rPr>
                        <a:t>NIOSH-</a:t>
                      </a:r>
                      <a:r>
                        <a:rPr lang="hr-HR" dirty="0" err="1">
                          <a:ln>
                            <a:solidFill>
                              <a:schemeClr val="bg1"/>
                            </a:solidFill>
                          </a:ln>
                        </a:rPr>
                        <a:t>like</a:t>
                      </a:r>
                      <a:r>
                        <a:rPr lang="hr-HR" dirty="0">
                          <a:ln>
                            <a:solidFill>
                              <a:schemeClr val="bg1"/>
                            </a:solidFill>
                          </a:ln>
                        </a:rPr>
                        <a:t> (QUARTZ)</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dirty="0">
                          <a:ln>
                            <a:solidFill>
                              <a:schemeClr val="bg1"/>
                            </a:solidFill>
                          </a:ln>
                        </a:rPr>
                        <a:t>NIOSH 5040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dirty="0">
                          <a:ln>
                            <a:solidFill>
                              <a:schemeClr val="bg1"/>
                            </a:solidFill>
                          </a:ln>
                        </a:rPr>
                        <a:t>IMPROVE</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dirty="0">
                          <a:ln>
                            <a:solidFill>
                              <a:schemeClr val="bg1"/>
                            </a:solidFill>
                          </a:ln>
                        </a:rPr>
                        <a:t>EUSAAR_2 </a:t>
                      </a:r>
                    </a:p>
                  </a:txBody>
                  <a:tcPr anchor="ctr">
                    <a:lnL w="28575" cap="flat" cmpd="sng" algn="ctr">
                      <a:solidFill>
                        <a:schemeClr val="tx2"/>
                      </a:solidFill>
                      <a:prstDash val="solid"/>
                      <a:round/>
                      <a:headEnd type="none" w="med" len="med"/>
                      <a:tailEnd type="none" w="med" len="med"/>
                    </a:lnL>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2012824371"/>
                  </a:ext>
                </a:extLst>
              </a:tr>
              <a:tr h="5634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ln>
                            <a:solidFill>
                              <a:schemeClr val="bg1"/>
                            </a:solidFill>
                          </a:ln>
                        </a:rPr>
                        <a:t>TEMP. KORAK</a:t>
                      </a:r>
                    </a:p>
                  </a:txBody>
                  <a:tcPr anchor="ctr">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400" u="none" strike="noStrike" kern="1200" cap="none" spc="0" normalizeH="0" baseline="0" noProof="0" dirty="0">
                          <a:ln>
                            <a:noFill/>
                          </a:ln>
                          <a:effectLst/>
                          <a:uLnTx/>
                          <a:uFillTx/>
                        </a:rPr>
                        <a:t>T u °C i trajanje u s</a:t>
                      </a:r>
                      <a:endParaRPr kumimoji="0" lang="hr-HR" sz="1400" b="1" i="0" u="none" strike="noStrike" kern="1200" cap="none" spc="0" normalizeH="0" baseline="0" noProof="0" dirty="0">
                        <a:ln>
                          <a:noFill/>
                        </a:ln>
                        <a:solidFill>
                          <a:prstClr val="white"/>
                        </a:solidFill>
                        <a:effectLst/>
                        <a:uLnTx/>
                        <a:uFillTx/>
                        <a:latin typeface="Calibri"/>
                        <a:ea typeface="+mn-ea"/>
                        <a:cs typeface="+mn-cs"/>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400" u="none" strike="noStrike" kern="1200" cap="none" spc="0" normalizeH="0" baseline="0" noProof="0" dirty="0">
                          <a:ln>
                            <a:noFill/>
                          </a:ln>
                          <a:effectLst/>
                          <a:uLnTx/>
                          <a:uFillTx/>
                        </a:rPr>
                        <a:t>T u °C i trajanje u s</a:t>
                      </a:r>
                      <a:endParaRPr kumimoji="0" lang="hr-HR" sz="1400" b="1" i="0" u="none" strike="noStrike" kern="1200" cap="none" spc="0" normalizeH="0" baseline="0" noProof="0" dirty="0">
                        <a:ln>
                          <a:noFill/>
                        </a:ln>
                        <a:solidFill>
                          <a:prstClr val="white"/>
                        </a:solidFill>
                        <a:effectLst/>
                        <a:uLnTx/>
                        <a:uFillTx/>
                        <a:latin typeface="Calibri"/>
                        <a:ea typeface="+mn-ea"/>
                        <a:cs typeface="+mn-cs"/>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400" u="none" strike="noStrike" kern="1200" cap="none" spc="0" normalizeH="0" baseline="0" noProof="0" dirty="0">
                          <a:ln>
                            <a:noFill/>
                          </a:ln>
                          <a:effectLst/>
                          <a:uLnTx/>
                          <a:uFillTx/>
                        </a:rPr>
                        <a:t>T u °C i trajanje u s</a:t>
                      </a:r>
                      <a:endParaRPr kumimoji="0" lang="hr-HR" sz="1400" b="1" i="0" u="none" strike="noStrike" kern="1200" cap="none" spc="0" normalizeH="0" baseline="0" noProof="0" dirty="0">
                        <a:ln>
                          <a:noFill/>
                        </a:ln>
                        <a:solidFill>
                          <a:prstClr val="white"/>
                        </a:solidFill>
                        <a:effectLst/>
                        <a:uLnTx/>
                        <a:uFillTx/>
                        <a:latin typeface="Calibri"/>
                        <a:ea typeface="+mn-ea"/>
                        <a:cs typeface="+mn-cs"/>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400" u="none" strike="noStrike" kern="1200" cap="none" spc="0" normalizeH="0" baseline="0" noProof="0" dirty="0">
                          <a:ln>
                            <a:noFill/>
                          </a:ln>
                          <a:effectLst/>
                          <a:uLnTx/>
                          <a:uFillTx/>
                        </a:rPr>
                        <a:t>T u °C i trajanje u s</a:t>
                      </a:r>
                      <a:endParaRPr kumimoji="0" lang="hr-HR" sz="1400" b="1" i="0" u="none" strike="noStrike" kern="1200" cap="none" spc="0" normalizeH="0" baseline="0" noProof="0" dirty="0">
                        <a:ln>
                          <a:noFill/>
                        </a:ln>
                        <a:solidFill>
                          <a:prstClr val="white"/>
                        </a:solidFill>
                        <a:effectLst/>
                        <a:uLnTx/>
                        <a:uFillTx/>
                        <a:latin typeface="Calibri"/>
                        <a:ea typeface="+mn-ea"/>
                        <a:cs typeface="+mn-cs"/>
                      </a:endParaRPr>
                    </a:p>
                  </a:txBody>
                  <a:tcPr anchor="ctr">
                    <a:lnL w="28575" cap="flat" cmpd="sng" algn="ctr">
                      <a:solidFill>
                        <a:schemeClr val="tx2"/>
                      </a:solidFill>
                      <a:prstDash val="solid"/>
                      <a:round/>
                      <a:headEnd type="none" w="med" len="med"/>
                      <a:tailEnd type="none" w="med" len="med"/>
                    </a:lnL>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1915347368"/>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1</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310, 60-80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250, 60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120,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200, 120</a:t>
                      </a:r>
                    </a:p>
                  </a:txBody>
                  <a:tcPr anchor="ctr">
                    <a:lnL w="28575" cap="flat" cmpd="sng" algn="ctr">
                      <a:solidFill>
                        <a:schemeClr val="tx2"/>
                      </a:solidFill>
                      <a:prstDash val="solid"/>
                      <a:round/>
                      <a:headEnd type="none" w="med" len="med"/>
                      <a:tailEnd type="none" w="med" len="med"/>
                    </a:lnL>
                    <a:lnT w="28575" cap="flat" cmpd="sng" algn="ctr">
                      <a:solidFill>
                        <a:schemeClr val="tx2"/>
                      </a:solidFill>
                      <a:prstDash val="solid"/>
                      <a:round/>
                      <a:headEnd type="none" w="med" len="med"/>
                      <a:tailEnd type="none" w="med" len="med"/>
                    </a:lnT>
                  </a:tcPr>
                </a:tc>
                <a:extLst>
                  <a:ext uri="{0D108BD9-81ED-4DB2-BD59-A6C34878D82A}">
                    <a16:rowId xmlns="" xmlns:a16="http://schemas.microsoft.com/office/drawing/2014/main" val="2290705516"/>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2</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475, 60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500, 60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250,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300, 150</a:t>
                      </a: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379193085"/>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3</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615, 60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650, 60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450,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450, 180</a:t>
                      </a: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2408923968"/>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4</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870, 90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850, 90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550,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650, 180</a:t>
                      </a:r>
                    </a:p>
                  </a:txBody>
                  <a:tcPr anchor="ctr">
                    <a:lnL w="28575" cap="flat" cmpd="sng" algn="ctr">
                      <a:solidFill>
                        <a:schemeClr val="tx2"/>
                      </a:solidFill>
                      <a:prstDash val="solid"/>
                      <a:round/>
                      <a:headEnd type="none" w="med" len="med"/>
                      <a:tailEnd type="none" w="med" len="med"/>
                    </a:lnL>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925994517"/>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bez grijanja, 50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algn="ctr"/>
                      <a:endParaRPr lang="hr-HR" sz="1200" dirty="0">
                        <a:ln>
                          <a:solidFill>
                            <a:schemeClr val="bg1"/>
                          </a:solidFill>
                        </a:ln>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algn="ctr"/>
                      <a:endParaRPr lang="hr-HR" sz="1200" dirty="0">
                        <a:ln>
                          <a:solidFill>
                            <a:schemeClr val="bg1"/>
                          </a:solidFill>
                        </a:ln>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tc>
                  <a:txBody>
                    <a:bodyPr/>
                    <a:lstStyle/>
                    <a:p>
                      <a:pPr algn="ctr"/>
                      <a:r>
                        <a:rPr lang="hr-HR" sz="1200" dirty="0">
                          <a:ln>
                            <a:solidFill>
                              <a:schemeClr val="bg1"/>
                            </a:solidFill>
                          </a:ln>
                        </a:rPr>
                        <a:t>bez grijanja, 30</a:t>
                      </a:r>
                    </a:p>
                  </a:txBody>
                  <a:tcPr anchor="ctr">
                    <a:lnL w="28575" cap="flat" cmpd="sng" algn="ctr">
                      <a:solidFill>
                        <a:schemeClr val="tx2"/>
                      </a:solidFill>
                      <a:prstDash val="solid"/>
                      <a:round/>
                      <a:headEnd type="none" w="med" len="med"/>
                      <a:tailEnd type="none" w="med" len="med"/>
                    </a:lnL>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tcPr>
                </a:tc>
                <a:extLst>
                  <a:ext uri="{0D108BD9-81ED-4DB2-BD59-A6C34878D82A}">
                    <a16:rowId xmlns="" xmlns:a16="http://schemas.microsoft.com/office/drawing/2014/main" val="350329422"/>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1</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550, 45-60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650, 30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550,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algn="ctr"/>
                      <a:r>
                        <a:rPr lang="hr-HR" sz="1200" dirty="0">
                          <a:ln>
                            <a:solidFill>
                              <a:schemeClr val="bg1"/>
                            </a:solidFill>
                          </a:ln>
                        </a:rPr>
                        <a:t>500, 120</a:t>
                      </a:r>
                    </a:p>
                  </a:txBody>
                  <a:tcPr anchor="ctr">
                    <a:lnL w="28575" cap="flat" cmpd="sng" algn="ctr">
                      <a:solidFill>
                        <a:schemeClr val="tx2"/>
                      </a:solidFill>
                      <a:prstDash val="solid"/>
                      <a:round/>
                      <a:headEnd type="none" w="med" len="med"/>
                      <a:tailEnd type="none" w="med" len="med"/>
                    </a:lnL>
                    <a:lnT w="28575" cap="flat" cmpd="sng" algn="ctr">
                      <a:solidFill>
                        <a:schemeClr val="tx2"/>
                      </a:solidFill>
                      <a:prstDash val="solid"/>
                      <a:round/>
                      <a:headEnd type="none" w="med" len="med"/>
                      <a:tailEnd type="none" w="med" len="med"/>
                    </a:lnT>
                  </a:tcPr>
                </a:tc>
                <a:extLst>
                  <a:ext uri="{0D108BD9-81ED-4DB2-BD59-A6C34878D82A}">
                    <a16:rowId xmlns="" xmlns:a16="http://schemas.microsoft.com/office/drawing/2014/main" val="3624691400"/>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2</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625-650, 45-60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750, 30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700,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550, 120</a:t>
                      </a: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1907646443"/>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3</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700, 45-60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850, 30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800, 150-580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700, 70</a:t>
                      </a: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2460404708"/>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4</a:t>
                      </a:r>
                      <a:endParaRPr kumimoji="0" lang="hr-HR" sz="1200" b="0" i="0" u="none" strike="noStrike" kern="1200" cap="none" spc="0" normalizeH="0" baseline="0" noProof="0" dirty="0">
                        <a:ln>
                          <a:solidFill>
                            <a:schemeClr val="bg1"/>
                          </a:solidFill>
                        </a:ln>
                        <a:solidFill>
                          <a:srgbClr val="4F81BD"/>
                        </a:solidFill>
                        <a:effectLst/>
                        <a:uLnTx/>
                        <a:uFillTx/>
                        <a:latin typeface="+mn-lt"/>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770-775, 45-60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940, 120</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endParaRPr lang="hr-HR" sz="1200" dirty="0">
                        <a:ln>
                          <a:solidFill>
                            <a:schemeClr val="bg1"/>
                          </a:solidFill>
                        </a:ln>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850, 80</a:t>
                      </a: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1393061831"/>
                  </a:ext>
                </a:extLst>
              </a:tr>
              <a:tr h="2414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5</a:t>
                      </a:r>
                      <a:endParaRPr kumimoji="0" lang="hr-HR" sz="1200" b="0" i="0" u="none" strike="noStrike" kern="1200" cap="none" spc="0" normalizeH="0" baseline="0" noProof="0" dirty="0">
                        <a:ln>
                          <a:solidFill>
                            <a:schemeClr val="bg1"/>
                          </a:solidFill>
                        </a:ln>
                        <a:solidFill>
                          <a:srgbClr val="4F81BD"/>
                        </a:solidFill>
                        <a:effectLst/>
                        <a:uLnTx/>
                        <a:uFillTx/>
                        <a:latin typeface="+mn-lt"/>
                        <a:ea typeface="+mn-ea"/>
                        <a:cs typeface="+mn-cs"/>
                      </a:endParaRPr>
                    </a:p>
                  </a:txBody>
                  <a:tcPr anchor="ctr">
                    <a:lnR w="28575" cap="flat" cmpd="sng" algn="ctr">
                      <a:solidFill>
                        <a:schemeClr val="tx2"/>
                      </a:solidFill>
                      <a:prstDash val="solid"/>
                      <a:round/>
                      <a:headEnd type="none" w="med" len="med"/>
                      <a:tailEnd type="none" w="med" len="med"/>
                    </a:lnR>
                  </a:tcPr>
                </a:tc>
                <a:tc>
                  <a:txBody>
                    <a:bodyPr/>
                    <a:lstStyle/>
                    <a:p>
                      <a:pPr algn="ctr"/>
                      <a:r>
                        <a:rPr lang="hr-HR" sz="1200" dirty="0">
                          <a:ln>
                            <a:solidFill>
                              <a:schemeClr val="bg1"/>
                            </a:solidFill>
                          </a:ln>
                        </a:rPr>
                        <a:t>870-890, 110-165</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endParaRPr lang="hr-HR" sz="1200">
                        <a:ln>
                          <a:solidFill>
                            <a:schemeClr val="bg1"/>
                          </a:solidFill>
                        </a:ln>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endParaRPr lang="hr-HR" sz="1200">
                        <a:ln>
                          <a:solidFill>
                            <a:schemeClr val="bg1"/>
                          </a:solidFill>
                        </a:ln>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tcPr>
                </a:tc>
                <a:tc>
                  <a:txBody>
                    <a:bodyPr/>
                    <a:lstStyle/>
                    <a:p>
                      <a:endParaRPr lang="hr-HR" sz="1200" dirty="0">
                        <a:ln>
                          <a:solidFill>
                            <a:schemeClr val="bg1"/>
                          </a:solidFill>
                        </a:ln>
                      </a:endParaRPr>
                    </a:p>
                  </a:txBody>
                  <a:tcPr anchor="ctr">
                    <a:lnL w="28575" cap="flat" cmpd="sng" algn="ctr">
                      <a:solidFill>
                        <a:schemeClr val="tx2"/>
                      </a:solidFill>
                      <a:prstDash val="solid"/>
                      <a:round/>
                      <a:headEnd type="none" w="med" len="med"/>
                      <a:tailEnd type="none" w="med" len="med"/>
                    </a:lnL>
                  </a:tcPr>
                </a:tc>
                <a:extLst>
                  <a:ext uri="{0D108BD9-81ED-4DB2-BD59-A6C34878D82A}">
                    <a16:rowId xmlns="" xmlns:a16="http://schemas.microsoft.com/office/drawing/2014/main" val="14075706"/>
                  </a:ext>
                </a:extLst>
              </a:tr>
            </a:tbl>
          </a:graphicData>
        </a:graphic>
      </p:graphicFrame>
      <p:pic>
        <p:nvPicPr>
          <p:cNvPr id="13"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670536"/>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HRN EN 16909:2017 </a:t>
            </a:r>
          </a:p>
          <a:p>
            <a:pPr marL="342900" indent="-342900">
              <a:spcBef>
                <a:spcPct val="20000"/>
              </a:spcBef>
              <a:buFont typeface="Arial" charset="0"/>
              <a:buChar char="•"/>
            </a:pPr>
            <a:r>
              <a:rPr lang="hr-HR" sz="2400" b="1" dirty="0">
                <a:solidFill>
                  <a:schemeClr val="tx2"/>
                </a:solidFill>
              </a:rPr>
              <a:t>opisuje analitičke procese za određivanje EC i OC na filtrima od kvarcnih vlakana, pri čemu rezultat je dan u  </a:t>
            </a:r>
            <a:r>
              <a:rPr lang="el-GR" sz="2400" b="1" dirty="0">
                <a:solidFill>
                  <a:srgbClr val="FF0000"/>
                </a:solidFill>
              </a:rPr>
              <a:t>μ</a:t>
            </a:r>
            <a:r>
              <a:rPr lang="hr-HR" sz="2400" b="1" dirty="0">
                <a:solidFill>
                  <a:srgbClr val="FF0000"/>
                </a:solidFill>
              </a:rPr>
              <a:t>g/cm</a:t>
            </a:r>
            <a:r>
              <a:rPr lang="hr-HR" sz="2400" b="1" baseline="30000" dirty="0">
                <a:solidFill>
                  <a:srgbClr val="FF0000"/>
                </a:solidFill>
              </a:rPr>
              <a:t>2</a:t>
            </a:r>
            <a:r>
              <a:rPr lang="hr-HR" sz="2400" b="1" dirty="0">
                <a:solidFill>
                  <a:srgbClr val="FF0000"/>
                </a:solidFill>
              </a:rPr>
              <a:t> </a:t>
            </a:r>
            <a:r>
              <a:rPr lang="hr-HR" sz="2400" b="1" dirty="0">
                <a:solidFill>
                  <a:schemeClr val="tx2"/>
                </a:solidFill>
              </a:rPr>
              <a:t>i preračunava se po normi u </a:t>
            </a:r>
            <a:r>
              <a:rPr lang="el-GR" sz="2400" b="1" dirty="0">
                <a:solidFill>
                  <a:srgbClr val="FF0000"/>
                </a:solidFill>
              </a:rPr>
              <a:t>μ</a:t>
            </a:r>
            <a:r>
              <a:rPr lang="hr-HR" sz="2400" b="1" dirty="0">
                <a:solidFill>
                  <a:srgbClr val="FF0000"/>
                </a:solidFill>
              </a:rPr>
              <a:t>g/m</a:t>
            </a:r>
            <a:r>
              <a:rPr lang="hr-HR" sz="2400" b="1" baseline="30000" dirty="0">
                <a:solidFill>
                  <a:srgbClr val="FF0000"/>
                </a:solidFill>
              </a:rPr>
              <a:t>3</a:t>
            </a:r>
            <a:r>
              <a:rPr lang="hr-HR" sz="2400" b="1" dirty="0">
                <a:solidFill>
                  <a:srgbClr val="FF0000"/>
                </a:solidFill>
              </a:rPr>
              <a:t> </a:t>
            </a:r>
          </a:p>
          <a:p>
            <a:pPr marL="342900" indent="-342900">
              <a:spcBef>
                <a:spcPct val="20000"/>
              </a:spcBef>
              <a:buFont typeface="Arial" charset="0"/>
              <a:buChar char="•"/>
            </a:pPr>
            <a:r>
              <a:rPr lang="hr-HR" sz="2400" b="1" dirty="0">
                <a:solidFill>
                  <a:schemeClr val="tx2"/>
                </a:solidFill>
              </a:rPr>
              <a:t>prikladna za: - urbane pozadinske mjerne postaje</a:t>
            </a:r>
          </a:p>
          <a:p>
            <a:pPr lvl="4">
              <a:spcBef>
                <a:spcPct val="20000"/>
              </a:spcBef>
            </a:pPr>
            <a:r>
              <a:rPr lang="hr-HR" sz="2400" b="1" dirty="0">
                <a:solidFill>
                  <a:schemeClr val="tx2"/>
                </a:solidFill>
              </a:rPr>
              <a:t>   - ruralne pozadinske mjerne postaje</a:t>
            </a:r>
          </a:p>
          <a:p>
            <a:pPr marL="342900" indent="-342900">
              <a:spcBef>
                <a:spcPct val="20000"/>
              </a:spcBef>
              <a:buFont typeface="Arial" charset="0"/>
              <a:buChar char="•"/>
            </a:pPr>
            <a:r>
              <a:rPr lang="hr-HR" sz="2400" b="1" dirty="0">
                <a:solidFill>
                  <a:schemeClr val="tx2"/>
                </a:solidFill>
              </a:rPr>
              <a:t>vrijeme sakupljanje uzorka je 24 h </a:t>
            </a:r>
          </a:p>
          <a:p>
            <a:pPr marL="342900" indent="-342900">
              <a:spcBef>
                <a:spcPct val="20000"/>
              </a:spcBef>
              <a:buFont typeface="Arial" charset="0"/>
              <a:buChar char="•"/>
            </a:pPr>
            <a:r>
              <a:rPr lang="hr-HR" sz="2400" b="1" dirty="0">
                <a:solidFill>
                  <a:schemeClr val="tx2"/>
                </a:solidFill>
              </a:rPr>
              <a:t>sukladno </a:t>
            </a:r>
            <a:r>
              <a:rPr lang="hr-HR" sz="2400" b="1" dirty="0">
                <a:solidFill>
                  <a:srgbClr val="FF0000"/>
                </a:solidFill>
              </a:rPr>
              <a:t>HR EN 12341:2014  </a:t>
            </a:r>
            <a:r>
              <a:rPr lang="hr-HR" sz="2400" b="1" dirty="0">
                <a:solidFill>
                  <a:schemeClr val="tx2"/>
                </a:solidFill>
              </a:rPr>
              <a:t>za </a:t>
            </a:r>
            <a:r>
              <a:rPr lang="hr-HR" sz="2400" b="1" dirty="0">
                <a:solidFill>
                  <a:srgbClr val="FF0000"/>
                </a:solidFill>
              </a:rPr>
              <a:t>PM</a:t>
            </a:r>
            <a:r>
              <a:rPr lang="hr-HR" sz="2400" b="1" baseline="-25000" dirty="0">
                <a:solidFill>
                  <a:srgbClr val="FF0000"/>
                </a:solidFill>
              </a:rPr>
              <a:t>2,5</a:t>
            </a:r>
          </a:p>
          <a:p>
            <a:pPr marL="342900" lvl="0" indent="-342900">
              <a:spcBef>
                <a:spcPct val="20000"/>
              </a:spcBef>
              <a:buFont typeface="Arial" charset="0"/>
              <a:buChar char="•"/>
            </a:pPr>
            <a:r>
              <a:rPr lang="hr-HR" sz="2400" b="1" dirty="0">
                <a:solidFill>
                  <a:schemeClr val="tx2"/>
                </a:solidFill>
              </a:rPr>
              <a:t>može se koristiti i za manje frakcije od </a:t>
            </a:r>
            <a:r>
              <a:rPr lang="hr-HR" sz="2400" b="1" dirty="0">
                <a:solidFill>
                  <a:srgbClr val="FF0000"/>
                </a:solidFill>
              </a:rPr>
              <a:t>PM</a:t>
            </a:r>
            <a:r>
              <a:rPr lang="hr-HR" sz="2400" b="1" baseline="-25000" dirty="0">
                <a:solidFill>
                  <a:srgbClr val="FF0000"/>
                </a:solidFill>
              </a:rPr>
              <a:t>2,5</a:t>
            </a:r>
          </a:p>
          <a:p>
            <a:pPr marL="342900" indent="-342900">
              <a:spcBef>
                <a:spcPct val="20000"/>
              </a:spcBef>
              <a:buFont typeface="Arial" charset="0"/>
              <a:buChar char="•"/>
            </a:pPr>
            <a:endParaRPr lang="vi-VN"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093690"/>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HRN EN 16909:2017 </a:t>
            </a:r>
          </a:p>
          <a:p>
            <a:pPr marL="342900" indent="-342900">
              <a:spcBef>
                <a:spcPct val="20000"/>
              </a:spcBef>
              <a:buFont typeface="Arial" charset="0"/>
              <a:buChar char="•"/>
            </a:pPr>
            <a:r>
              <a:rPr lang="hr-HR" sz="2400" b="1" dirty="0">
                <a:solidFill>
                  <a:schemeClr val="tx2"/>
                </a:solidFill>
              </a:rPr>
              <a:t>1  termički protokol: -  EUSAAR_2 </a:t>
            </a:r>
          </a:p>
          <a:p>
            <a:pPr marL="342900" indent="-342900">
              <a:spcBef>
                <a:spcPct val="20000"/>
              </a:spcBef>
              <a:buFont typeface="Arial" charset="0"/>
              <a:buChar char="•"/>
            </a:pPr>
            <a:r>
              <a:rPr lang="hr-HR" sz="2400" b="1" dirty="0">
                <a:solidFill>
                  <a:schemeClr val="tx2"/>
                </a:solidFill>
              </a:rPr>
              <a:t>princip isti:</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4345" name="Grupa 14344">
            <a:extLst>
              <a:ext uri="{FF2B5EF4-FFF2-40B4-BE49-F238E27FC236}">
                <a16:creationId xmlns="" xmlns:a16="http://schemas.microsoft.com/office/drawing/2014/main" id="{5C47CE02-B073-4104-AC13-3D7C92B3B1C3}"/>
              </a:ext>
            </a:extLst>
          </p:cNvPr>
          <p:cNvGrpSpPr/>
          <p:nvPr/>
        </p:nvGrpSpPr>
        <p:grpSpPr>
          <a:xfrm>
            <a:off x="404207" y="2884740"/>
            <a:ext cx="9040328" cy="3199002"/>
            <a:chOff x="404207" y="2884740"/>
            <a:chExt cx="9040328" cy="3199002"/>
          </a:xfrm>
        </p:grpSpPr>
        <p:grpSp>
          <p:nvGrpSpPr>
            <p:cNvPr id="44" name="Grupa 43">
              <a:extLst>
                <a:ext uri="{FF2B5EF4-FFF2-40B4-BE49-F238E27FC236}">
                  <a16:creationId xmlns="" xmlns:a16="http://schemas.microsoft.com/office/drawing/2014/main" id="{A68E256A-6028-404A-A181-650445AB1B5E}"/>
                </a:ext>
              </a:extLst>
            </p:cNvPr>
            <p:cNvGrpSpPr/>
            <p:nvPr/>
          </p:nvGrpSpPr>
          <p:grpSpPr>
            <a:xfrm>
              <a:off x="526309" y="2884740"/>
              <a:ext cx="1417834" cy="482885"/>
              <a:chOff x="2163448" y="4089115"/>
              <a:chExt cx="1417834" cy="482885"/>
            </a:xfrm>
          </p:grpSpPr>
          <p:sp>
            <p:nvSpPr>
              <p:cNvPr id="69" name="Pravokutnik 68">
                <a:extLst>
                  <a:ext uri="{FF2B5EF4-FFF2-40B4-BE49-F238E27FC236}">
                    <a16:creationId xmlns="" xmlns:a16="http://schemas.microsoft.com/office/drawing/2014/main" id="{B57C6511-7470-4248-A3AA-2C3C49E69860}"/>
                  </a:ext>
                </a:extLst>
              </p:cNvPr>
              <p:cNvSpPr/>
              <p:nvPr/>
            </p:nvSpPr>
            <p:spPr>
              <a:xfrm>
                <a:off x="2163448" y="4089115"/>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70" name="TekstniOkvir 69">
                <a:extLst>
                  <a:ext uri="{FF2B5EF4-FFF2-40B4-BE49-F238E27FC236}">
                    <a16:creationId xmlns="" xmlns:a16="http://schemas.microsoft.com/office/drawing/2014/main" id="{DE2ED35B-FFCF-43AC-9CD7-04441C56DBDB}"/>
                  </a:ext>
                </a:extLst>
              </p:cNvPr>
              <p:cNvSpPr txBox="1"/>
              <p:nvPr/>
            </p:nvSpPr>
            <p:spPr>
              <a:xfrm>
                <a:off x="2163448" y="4142442"/>
                <a:ext cx="1294544" cy="338554"/>
              </a:xfrm>
              <a:prstGeom prst="rect">
                <a:avLst/>
              </a:prstGeom>
              <a:noFill/>
            </p:spPr>
            <p:txBody>
              <a:bodyPr wrap="square" rtlCol="0">
                <a:spAutoFit/>
              </a:bodyPr>
              <a:lstStyle/>
              <a:p>
                <a:r>
                  <a:rPr lang="hr-HR" sz="1600" dirty="0">
                    <a:solidFill>
                      <a:schemeClr val="bg1"/>
                    </a:solidFill>
                  </a:rPr>
                  <a:t>izvor svijetla</a:t>
                </a:r>
              </a:p>
            </p:txBody>
          </p:sp>
        </p:grpSp>
        <p:grpSp>
          <p:nvGrpSpPr>
            <p:cNvPr id="45" name="Grupa 44">
              <a:extLst>
                <a:ext uri="{FF2B5EF4-FFF2-40B4-BE49-F238E27FC236}">
                  <a16:creationId xmlns="" xmlns:a16="http://schemas.microsoft.com/office/drawing/2014/main" id="{8B68EC2E-C2A3-41FA-AA95-D8B1D4846B00}"/>
                </a:ext>
              </a:extLst>
            </p:cNvPr>
            <p:cNvGrpSpPr/>
            <p:nvPr/>
          </p:nvGrpSpPr>
          <p:grpSpPr>
            <a:xfrm>
              <a:off x="492722" y="4008628"/>
              <a:ext cx="1451421" cy="698473"/>
              <a:chOff x="1818526" y="4982966"/>
              <a:chExt cx="1372964" cy="859666"/>
            </a:xfrm>
          </p:grpSpPr>
          <p:sp>
            <p:nvSpPr>
              <p:cNvPr id="67" name="Pravokutnik 66">
                <a:extLst>
                  <a:ext uri="{FF2B5EF4-FFF2-40B4-BE49-F238E27FC236}">
                    <a16:creationId xmlns="" xmlns:a16="http://schemas.microsoft.com/office/drawing/2014/main" id="{87371A50-2BC2-4B41-9481-43666D6751B2}"/>
                  </a:ext>
                </a:extLst>
              </p:cNvPr>
              <p:cNvSpPr/>
              <p:nvPr/>
            </p:nvSpPr>
            <p:spPr>
              <a:xfrm>
                <a:off x="1818526" y="4982966"/>
                <a:ext cx="1372964" cy="859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8" name="TekstniOkvir 67">
                <a:extLst>
                  <a:ext uri="{FF2B5EF4-FFF2-40B4-BE49-F238E27FC236}">
                    <a16:creationId xmlns="" xmlns:a16="http://schemas.microsoft.com/office/drawing/2014/main" id="{54CC7374-6035-41CA-A9EE-36B03A90ED06}"/>
                  </a:ext>
                </a:extLst>
              </p:cNvPr>
              <p:cNvSpPr txBox="1"/>
              <p:nvPr/>
            </p:nvSpPr>
            <p:spPr>
              <a:xfrm>
                <a:off x="1920519" y="5023042"/>
                <a:ext cx="1191802" cy="646331"/>
              </a:xfrm>
              <a:prstGeom prst="rect">
                <a:avLst/>
              </a:prstGeom>
              <a:noFill/>
            </p:spPr>
            <p:txBody>
              <a:bodyPr wrap="square" rtlCol="0">
                <a:spAutoFit/>
              </a:bodyPr>
              <a:lstStyle/>
              <a:p>
                <a:r>
                  <a:rPr lang="hr-HR" dirty="0">
                    <a:solidFill>
                      <a:schemeClr val="bg1"/>
                    </a:solidFill>
                  </a:rPr>
                  <a:t>pećnica za uzorak</a:t>
                </a:r>
              </a:p>
            </p:txBody>
          </p:sp>
        </p:grpSp>
        <p:grpSp>
          <p:nvGrpSpPr>
            <p:cNvPr id="14337" name="Grupa 14336">
              <a:extLst>
                <a:ext uri="{FF2B5EF4-FFF2-40B4-BE49-F238E27FC236}">
                  <a16:creationId xmlns="" xmlns:a16="http://schemas.microsoft.com/office/drawing/2014/main" id="{AAD7A1B3-0B24-4835-9A54-2ECF0F93DE0F}"/>
                </a:ext>
              </a:extLst>
            </p:cNvPr>
            <p:cNvGrpSpPr/>
            <p:nvPr/>
          </p:nvGrpSpPr>
          <p:grpSpPr>
            <a:xfrm>
              <a:off x="404207" y="5415115"/>
              <a:ext cx="2259774" cy="668627"/>
              <a:chOff x="414904" y="5547609"/>
              <a:chExt cx="2259774" cy="668627"/>
            </a:xfrm>
          </p:grpSpPr>
          <p:sp>
            <p:nvSpPr>
              <p:cNvPr id="42" name="Pravokutnik 41">
                <a:extLst>
                  <a:ext uri="{FF2B5EF4-FFF2-40B4-BE49-F238E27FC236}">
                    <a16:creationId xmlns="" xmlns:a16="http://schemas.microsoft.com/office/drawing/2014/main" id="{B6FF339E-FDEA-4D7D-B283-4971270E757D}"/>
                  </a:ext>
                </a:extLst>
              </p:cNvPr>
              <p:cNvSpPr/>
              <p:nvPr/>
            </p:nvSpPr>
            <p:spPr>
              <a:xfrm>
                <a:off x="414904" y="5554874"/>
                <a:ext cx="2259774" cy="661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46" name="TekstniOkvir 45">
                <a:extLst>
                  <a:ext uri="{FF2B5EF4-FFF2-40B4-BE49-F238E27FC236}">
                    <a16:creationId xmlns="" xmlns:a16="http://schemas.microsoft.com/office/drawing/2014/main" id="{D72D47B4-438F-41B0-B878-71CA31A1499D}"/>
                  </a:ext>
                </a:extLst>
              </p:cNvPr>
              <p:cNvSpPr txBox="1"/>
              <p:nvPr/>
            </p:nvSpPr>
            <p:spPr>
              <a:xfrm>
                <a:off x="414904" y="5547609"/>
                <a:ext cx="2098783" cy="646331"/>
              </a:xfrm>
              <a:prstGeom prst="rect">
                <a:avLst/>
              </a:prstGeom>
              <a:noFill/>
            </p:spPr>
            <p:txBody>
              <a:bodyPr wrap="square" rtlCol="0">
                <a:spAutoFit/>
              </a:bodyPr>
              <a:lstStyle/>
              <a:p>
                <a:r>
                  <a:rPr lang="hr-HR" dirty="0">
                    <a:solidFill>
                      <a:schemeClr val="bg1"/>
                    </a:solidFill>
                  </a:rPr>
                  <a:t>detektor transmisije svijetla</a:t>
                </a:r>
              </a:p>
            </p:txBody>
          </p:sp>
        </p:grpSp>
        <p:cxnSp>
          <p:nvCxnSpPr>
            <p:cNvPr id="50" name="Ravni poveznik sa strelicom 49">
              <a:extLst>
                <a:ext uri="{FF2B5EF4-FFF2-40B4-BE49-F238E27FC236}">
                  <a16:creationId xmlns="" xmlns:a16="http://schemas.microsoft.com/office/drawing/2014/main" id="{48FABDD0-39AD-40E5-9B15-CD83C6F12A49}"/>
                </a:ext>
              </a:extLst>
            </p:cNvPr>
            <p:cNvCxnSpPr>
              <a:cxnSpLocks/>
              <a:stCxn id="67" idx="3"/>
              <a:endCxn id="61" idx="1"/>
            </p:cNvCxnSpPr>
            <p:nvPr/>
          </p:nvCxnSpPr>
          <p:spPr>
            <a:xfrm>
              <a:off x="1944143" y="4357865"/>
              <a:ext cx="1276150" cy="62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Ravni poveznik sa strelicom 51">
              <a:extLst>
                <a:ext uri="{FF2B5EF4-FFF2-40B4-BE49-F238E27FC236}">
                  <a16:creationId xmlns="" xmlns:a16="http://schemas.microsoft.com/office/drawing/2014/main" id="{E4324267-19CF-4434-BDB9-441184EE7AF4}"/>
                </a:ext>
              </a:extLst>
            </p:cNvPr>
            <p:cNvCxnSpPr>
              <a:stCxn id="61" idx="3"/>
              <a:endCxn id="63" idx="1"/>
            </p:cNvCxnSpPr>
            <p:nvPr/>
          </p:nvCxnSpPr>
          <p:spPr>
            <a:xfrm flipV="1">
              <a:off x="5187273" y="4362440"/>
              <a:ext cx="1135026" cy="16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Ravni poveznik sa strelicom 52">
              <a:extLst>
                <a:ext uri="{FF2B5EF4-FFF2-40B4-BE49-F238E27FC236}">
                  <a16:creationId xmlns="" xmlns:a16="http://schemas.microsoft.com/office/drawing/2014/main" id="{2F95C937-36EF-4BB5-B57C-9CC525474FF8}"/>
                </a:ext>
              </a:extLst>
            </p:cNvPr>
            <p:cNvCxnSpPr>
              <a:cxnSpLocks/>
              <a:stCxn id="63" idx="3"/>
            </p:cNvCxnSpPr>
            <p:nvPr/>
          </p:nvCxnSpPr>
          <p:spPr>
            <a:xfrm>
              <a:off x="7865735" y="4362440"/>
              <a:ext cx="620719" cy="25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Ravni poveznik sa strelicom 53">
              <a:extLst>
                <a:ext uri="{FF2B5EF4-FFF2-40B4-BE49-F238E27FC236}">
                  <a16:creationId xmlns="" xmlns:a16="http://schemas.microsoft.com/office/drawing/2014/main" id="{5178BDC1-A838-4C3D-896C-E4659F047884}"/>
                </a:ext>
              </a:extLst>
            </p:cNvPr>
            <p:cNvCxnSpPr>
              <a:cxnSpLocks/>
            </p:cNvCxnSpPr>
            <p:nvPr/>
          </p:nvCxnSpPr>
          <p:spPr>
            <a:xfrm>
              <a:off x="970732" y="4707101"/>
              <a:ext cx="0" cy="7080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Ravni poveznik sa strelicom 54">
              <a:extLst>
                <a:ext uri="{FF2B5EF4-FFF2-40B4-BE49-F238E27FC236}">
                  <a16:creationId xmlns="" xmlns:a16="http://schemas.microsoft.com/office/drawing/2014/main" id="{B22A818D-DA41-41D0-BA3A-D2518BD343D1}"/>
                </a:ext>
              </a:extLst>
            </p:cNvPr>
            <p:cNvCxnSpPr>
              <a:cxnSpLocks/>
            </p:cNvCxnSpPr>
            <p:nvPr/>
          </p:nvCxnSpPr>
          <p:spPr>
            <a:xfrm>
              <a:off x="970732" y="3367625"/>
              <a:ext cx="0" cy="681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kstniOkvir 57">
              <a:extLst>
                <a:ext uri="{FF2B5EF4-FFF2-40B4-BE49-F238E27FC236}">
                  <a16:creationId xmlns="" xmlns:a16="http://schemas.microsoft.com/office/drawing/2014/main" id="{25CFB25D-0106-4E36-BF9A-477A4E0E20B9}"/>
                </a:ext>
              </a:extLst>
            </p:cNvPr>
            <p:cNvSpPr txBox="1"/>
            <p:nvPr/>
          </p:nvSpPr>
          <p:spPr>
            <a:xfrm>
              <a:off x="7977745" y="3971158"/>
              <a:ext cx="1466790" cy="369332"/>
            </a:xfrm>
            <a:prstGeom prst="rect">
              <a:avLst/>
            </a:prstGeom>
            <a:noFill/>
          </p:spPr>
          <p:txBody>
            <a:bodyPr wrap="square" rtlCol="0">
              <a:spAutoFit/>
            </a:bodyPr>
            <a:lstStyle/>
            <a:p>
              <a:r>
                <a:rPr lang="hr-HR" dirty="0"/>
                <a:t>izlaz</a:t>
              </a:r>
            </a:p>
          </p:txBody>
        </p:sp>
        <p:grpSp>
          <p:nvGrpSpPr>
            <p:cNvPr id="59" name="Grupa 58">
              <a:extLst>
                <a:ext uri="{FF2B5EF4-FFF2-40B4-BE49-F238E27FC236}">
                  <a16:creationId xmlns="" xmlns:a16="http://schemas.microsoft.com/office/drawing/2014/main" id="{235AC33B-BAB7-4D10-8BA8-8548C1ABD620}"/>
                </a:ext>
              </a:extLst>
            </p:cNvPr>
            <p:cNvGrpSpPr/>
            <p:nvPr/>
          </p:nvGrpSpPr>
          <p:grpSpPr>
            <a:xfrm>
              <a:off x="6322299" y="4065279"/>
              <a:ext cx="1543436" cy="865364"/>
              <a:chOff x="6810497" y="4602446"/>
              <a:chExt cx="1417834" cy="703107"/>
            </a:xfrm>
          </p:grpSpPr>
          <p:sp>
            <p:nvSpPr>
              <p:cNvPr id="63" name="Pravokutnik 62">
                <a:extLst>
                  <a:ext uri="{FF2B5EF4-FFF2-40B4-BE49-F238E27FC236}">
                    <a16:creationId xmlns="" xmlns:a16="http://schemas.microsoft.com/office/drawing/2014/main" id="{D2C80A13-830F-4836-8D5F-B1D3E1A26BCD}"/>
                  </a:ext>
                </a:extLst>
              </p:cNvPr>
              <p:cNvSpPr/>
              <p:nvPr/>
            </p:nvSpPr>
            <p:spPr>
              <a:xfrm>
                <a:off x="6810497" y="4602446"/>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4" name="TekstniOkvir 63">
                <a:extLst>
                  <a:ext uri="{FF2B5EF4-FFF2-40B4-BE49-F238E27FC236}">
                    <a16:creationId xmlns="" xmlns:a16="http://schemas.microsoft.com/office/drawing/2014/main" id="{82958157-58FE-42FE-BE0E-9710102A53E6}"/>
                  </a:ext>
                </a:extLst>
              </p:cNvPr>
              <p:cNvSpPr txBox="1"/>
              <p:nvPr/>
            </p:nvSpPr>
            <p:spPr>
              <a:xfrm>
                <a:off x="6940781" y="4659222"/>
                <a:ext cx="1206460" cy="646331"/>
              </a:xfrm>
              <a:prstGeom prst="rect">
                <a:avLst/>
              </a:prstGeom>
              <a:noFill/>
            </p:spPr>
            <p:txBody>
              <a:bodyPr wrap="square" rtlCol="0">
                <a:spAutoFit/>
              </a:bodyPr>
              <a:lstStyle/>
              <a:p>
                <a:r>
                  <a:rPr lang="hr-HR" dirty="0">
                    <a:solidFill>
                      <a:schemeClr val="bg1"/>
                    </a:solidFill>
                  </a:rPr>
                  <a:t>analiza CO</a:t>
                </a:r>
                <a:r>
                  <a:rPr lang="hr-HR" baseline="-25000" dirty="0">
                    <a:solidFill>
                      <a:schemeClr val="bg1"/>
                    </a:solidFill>
                  </a:rPr>
                  <a:t>2</a:t>
                </a:r>
                <a:r>
                  <a:rPr lang="hr-HR" dirty="0">
                    <a:solidFill>
                      <a:schemeClr val="bg1"/>
                    </a:solidFill>
                  </a:rPr>
                  <a:t> </a:t>
                </a:r>
              </a:p>
            </p:txBody>
          </p:sp>
        </p:grpSp>
        <p:grpSp>
          <p:nvGrpSpPr>
            <p:cNvPr id="60" name="Grupa 59">
              <a:extLst>
                <a:ext uri="{FF2B5EF4-FFF2-40B4-BE49-F238E27FC236}">
                  <a16:creationId xmlns="" xmlns:a16="http://schemas.microsoft.com/office/drawing/2014/main" id="{C4F79E3C-831E-490B-95F9-93190C64B5CF}"/>
                </a:ext>
              </a:extLst>
            </p:cNvPr>
            <p:cNvGrpSpPr/>
            <p:nvPr/>
          </p:nvGrpSpPr>
          <p:grpSpPr>
            <a:xfrm>
              <a:off x="3220293" y="4073543"/>
              <a:ext cx="1966980" cy="539534"/>
              <a:chOff x="4289702" y="4567196"/>
              <a:chExt cx="1417834" cy="523272"/>
            </a:xfrm>
          </p:grpSpPr>
          <p:sp>
            <p:nvSpPr>
              <p:cNvPr id="61" name="Pravokutnik 60">
                <a:extLst>
                  <a:ext uri="{FF2B5EF4-FFF2-40B4-BE49-F238E27FC236}">
                    <a16:creationId xmlns="" xmlns:a16="http://schemas.microsoft.com/office/drawing/2014/main" id="{C5C1EA97-14D7-4B48-A4E0-A57DA5777F94}"/>
                  </a:ext>
                </a:extLst>
              </p:cNvPr>
              <p:cNvSpPr/>
              <p:nvPr/>
            </p:nvSpPr>
            <p:spPr>
              <a:xfrm>
                <a:off x="4289702" y="4607583"/>
                <a:ext cx="1417834" cy="482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62" name="TekstniOkvir 61">
                <a:extLst>
                  <a:ext uri="{FF2B5EF4-FFF2-40B4-BE49-F238E27FC236}">
                    <a16:creationId xmlns="" xmlns:a16="http://schemas.microsoft.com/office/drawing/2014/main" id="{56650A51-BFF3-4B51-A2DF-03D668DEF6CC}"/>
                  </a:ext>
                </a:extLst>
              </p:cNvPr>
              <p:cNvSpPr txBox="1"/>
              <p:nvPr/>
            </p:nvSpPr>
            <p:spPr>
              <a:xfrm>
                <a:off x="4354182" y="4567196"/>
                <a:ext cx="1217319" cy="258901"/>
              </a:xfrm>
              <a:prstGeom prst="rect">
                <a:avLst/>
              </a:prstGeom>
              <a:noFill/>
            </p:spPr>
            <p:txBody>
              <a:bodyPr wrap="square" rtlCol="0">
                <a:spAutoFit/>
              </a:bodyPr>
              <a:lstStyle/>
              <a:p>
                <a:r>
                  <a:rPr lang="hr-HR" dirty="0">
                    <a:solidFill>
                      <a:schemeClr val="bg1"/>
                    </a:solidFill>
                  </a:rPr>
                  <a:t>pećnica za CO</a:t>
                </a:r>
                <a:r>
                  <a:rPr lang="hr-HR" baseline="-25000" dirty="0">
                    <a:solidFill>
                      <a:schemeClr val="bg1"/>
                    </a:solidFill>
                  </a:rPr>
                  <a:t>2</a:t>
                </a:r>
              </a:p>
            </p:txBody>
          </p:sp>
        </p:grpSp>
      </p:grpSp>
      <p:graphicFrame>
        <p:nvGraphicFramePr>
          <p:cNvPr id="14344" name="Tablica 14343">
            <a:extLst>
              <a:ext uri="{FF2B5EF4-FFF2-40B4-BE49-F238E27FC236}">
                <a16:creationId xmlns="" xmlns:a16="http://schemas.microsoft.com/office/drawing/2014/main" id="{2D396F57-EE69-459D-8CCB-CB954C30525C}"/>
              </a:ext>
            </a:extLst>
          </p:cNvPr>
          <p:cNvGraphicFramePr>
            <a:graphicFrameLocks noGrp="1"/>
          </p:cNvGraphicFramePr>
          <p:nvPr>
            <p:extLst>
              <p:ext uri="{D42A27DB-BD31-4B8C-83A1-F6EECF244321}">
                <p14:modId xmlns:p14="http://schemas.microsoft.com/office/powerpoint/2010/main" val="3759378179"/>
              </p:ext>
            </p:extLst>
          </p:nvPr>
        </p:nvGraphicFramePr>
        <p:xfrm>
          <a:off x="5661706" y="827259"/>
          <a:ext cx="3286875" cy="3108960"/>
        </p:xfrm>
        <a:graphic>
          <a:graphicData uri="http://schemas.openxmlformats.org/drawingml/2006/table">
            <a:tbl>
              <a:tblPr firstRow="1" bandRow="1">
                <a:tableStyleId>{D113A9D2-9D6B-4929-AA2D-F23B5EE8CBE7}</a:tableStyleId>
              </a:tblPr>
              <a:tblGrid>
                <a:gridCol w="791110">
                  <a:extLst>
                    <a:ext uri="{9D8B030D-6E8A-4147-A177-3AD203B41FA5}">
                      <a16:colId xmlns="" xmlns:a16="http://schemas.microsoft.com/office/drawing/2014/main" val="1207351444"/>
                    </a:ext>
                  </a:extLst>
                </a:gridCol>
                <a:gridCol w="955496">
                  <a:extLst>
                    <a:ext uri="{9D8B030D-6E8A-4147-A177-3AD203B41FA5}">
                      <a16:colId xmlns="" xmlns:a16="http://schemas.microsoft.com/office/drawing/2014/main" val="3615408527"/>
                    </a:ext>
                  </a:extLst>
                </a:gridCol>
                <a:gridCol w="1540269">
                  <a:extLst>
                    <a:ext uri="{9D8B030D-6E8A-4147-A177-3AD203B41FA5}">
                      <a16:colId xmlns="" xmlns:a16="http://schemas.microsoft.com/office/drawing/2014/main" val="1090744315"/>
                    </a:ext>
                  </a:extLst>
                </a:gridCol>
              </a:tblGrid>
              <a:tr h="187962">
                <a:tc>
                  <a:txBody>
                    <a:bodyPr/>
                    <a:lstStyle/>
                    <a:p>
                      <a:pPr algn="ctr"/>
                      <a:r>
                        <a:rPr lang="hr-HR" dirty="0"/>
                        <a:t>FAZA</a:t>
                      </a:r>
                    </a:p>
                  </a:txBody>
                  <a:tcPr/>
                </a:tc>
                <a:tc>
                  <a:txBody>
                    <a:bodyPr/>
                    <a:lstStyle/>
                    <a:p>
                      <a:pPr algn="ctr"/>
                      <a:r>
                        <a:rPr lang="hr-HR" dirty="0"/>
                        <a:t>TEMP. KORAK</a:t>
                      </a:r>
                    </a:p>
                  </a:txBody>
                  <a:tcPr/>
                </a:tc>
                <a:tc>
                  <a:txBody>
                    <a:bodyPr/>
                    <a:lstStyle/>
                    <a:p>
                      <a:pPr algn="ctr"/>
                      <a:r>
                        <a:rPr lang="hr-HR" dirty="0"/>
                        <a:t>T u °C i trajanje u s</a:t>
                      </a:r>
                    </a:p>
                  </a:txBody>
                  <a:tcPr/>
                </a:tc>
                <a:extLst>
                  <a:ext uri="{0D108BD9-81ED-4DB2-BD59-A6C34878D82A}">
                    <a16:rowId xmlns="" xmlns:a16="http://schemas.microsoft.com/office/drawing/2014/main" val="2006114449"/>
                  </a:ext>
                </a:extLst>
              </a:tr>
              <a:tr h="187962">
                <a:tc rowSpan="4">
                  <a:txBody>
                    <a:bodyPr/>
                    <a:lstStyle/>
                    <a:p>
                      <a:pPr algn="ctr"/>
                      <a:r>
                        <a:rPr lang="hr-HR" sz="1200" dirty="0">
                          <a:ln>
                            <a:solidFill>
                              <a:schemeClr val="bg1"/>
                            </a:solidFill>
                          </a:ln>
                        </a:rPr>
                        <a:t>He</a:t>
                      </a:r>
                      <a:endParaRPr lang="hr-HR" sz="1200" dirty="0">
                        <a:ln>
                          <a:solidFill>
                            <a:schemeClr val="bg1"/>
                          </a:solidFill>
                        </a:ln>
                        <a:solidFill>
                          <a:schemeClr val="accent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1</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200, 120</a:t>
                      </a:r>
                    </a:p>
                  </a:txBody>
                  <a:tcPr/>
                </a:tc>
                <a:extLst>
                  <a:ext uri="{0D108BD9-81ED-4DB2-BD59-A6C34878D82A}">
                    <a16:rowId xmlns="" xmlns:a16="http://schemas.microsoft.com/office/drawing/2014/main" val="3127649193"/>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2</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300, 150</a:t>
                      </a:r>
                    </a:p>
                  </a:txBody>
                  <a:tcPr/>
                </a:tc>
                <a:extLst>
                  <a:ext uri="{0D108BD9-81ED-4DB2-BD59-A6C34878D82A}">
                    <a16:rowId xmlns="" xmlns:a16="http://schemas.microsoft.com/office/drawing/2014/main" val="3602986707"/>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3</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450, 180</a:t>
                      </a:r>
                    </a:p>
                  </a:txBody>
                  <a:tcPr/>
                </a:tc>
                <a:extLst>
                  <a:ext uri="{0D108BD9-81ED-4DB2-BD59-A6C34878D82A}">
                    <a16:rowId xmlns="" xmlns:a16="http://schemas.microsoft.com/office/drawing/2014/main" val="2357031550"/>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 4</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650, 180</a:t>
                      </a:r>
                    </a:p>
                  </a:txBody>
                  <a:tcPr/>
                </a:tc>
                <a:extLst>
                  <a:ext uri="{0D108BD9-81ED-4DB2-BD59-A6C34878D82A}">
                    <a16:rowId xmlns="" xmlns:a16="http://schemas.microsoft.com/office/drawing/2014/main" val="223889902"/>
                  </a:ext>
                </a:extLst>
              </a:tr>
              <a:tr h="187962">
                <a:tc rowSpan="5">
                  <a:txBody>
                    <a:bodyPr/>
                    <a:lstStyle/>
                    <a:p>
                      <a:pPr algn="ctr"/>
                      <a:r>
                        <a:rPr lang="hr-HR" sz="1200" dirty="0">
                          <a:ln>
                            <a:solidFill>
                              <a:schemeClr val="bg1"/>
                            </a:solidFill>
                          </a:ln>
                        </a:rPr>
                        <a:t>He/O</a:t>
                      </a:r>
                      <a:r>
                        <a:rPr lang="hr-HR" sz="1200" baseline="-25000" dirty="0">
                          <a:ln>
                            <a:solidFill>
                              <a:schemeClr val="bg1"/>
                            </a:solidFill>
                          </a:ln>
                        </a:rPr>
                        <a:t>2</a:t>
                      </a:r>
                      <a:r>
                        <a:rPr lang="hr-HR" sz="1200" baseline="30000" dirty="0">
                          <a:ln>
                            <a:solidFill>
                              <a:schemeClr val="accent2"/>
                            </a:solidFill>
                          </a:ln>
                        </a:rPr>
                        <a:t>*</a:t>
                      </a:r>
                      <a:endParaRPr lang="hr-HR" sz="1200" baseline="30000" dirty="0">
                        <a:ln>
                          <a:solidFill>
                            <a:schemeClr val="accent2"/>
                          </a:solidFill>
                        </a:ln>
                        <a:solidFill>
                          <a:schemeClr val="accent2"/>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bez grijanja, 30</a:t>
                      </a:r>
                    </a:p>
                  </a:txBody>
                  <a:tcPr/>
                </a:tc>
                <a:extLst>
                  <a:ext uri="{0D108BD9-81ED-4DB2-BD59-A6C34878D82A}">
                    <a16:rowId xmlns="" xmlns:a16="http://schemas.microsoft.com/office/drawing/2014/main" val="3343636279"/>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1</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500, 120</a:t>
                      </a:r>
                    </a:p>
                  </a:txBody>
                  <a:tcPr/>
                </a:tc>
                <a:extLst>
                  <a:ext uri="{0D108BD9-81ED-4DB2-BD59-A6C34878D82A}">
                    <a16:rowId xmlns="" xmlns:a16="http://schemas.microsoft.com/office/drawing/2014/main" val="2440364430"/>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2</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550, 120</a:t>
                      </a:r>
                    </a:p>
                  </a:txBody>
                  <a:tcPr/>
                </a:tc>
                <a:extLst>
                  <a:ext uri="{0D108BD9-81ED-4DB2-BD59-A6C34878D82A}">
                    <a16:rowId xmlns="" xmlns:a16="http://schemas.microsoft.com/office/drawing/2014/main" val="3342691661"/>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3</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700, 70</a:t>
                      </a:r>
                    </a:p>
                  </a:txBody>
                  <a:tcPr/>
                </a:tc>
                <a:extLst>
                  <a:ext uri="{0D108BD9-81ED-4DB2-BD59-A6C34878D82A}">
                    <a16:rowId xmlns="" xmlns:a16="http://schemas.microsoft.com/office/drawing/2014/main" val="760543497"/>
                  </a:ext>
                </a:extLst>
              </a:tr>
              <a:tr h="187962">
                <a:tc vMerge="1">
                  <a:txBody>
                    <a:bodyPr/>
                    <a:lstStyle/>
                    <a:p>
                      <a:endParaRPr lang="hr-H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200" u="none" strike="noStrike" kern="1200" cap="none" spc="0" normalizeH="0" baseline="0" noProof="0" dirty="0">
                          <a:ln>
                            <a:solidFill>
                              <a:schemeClr val="bg1"/>
                            </a:solidFill>
                          </a:ln>
                          <a:effectLst/>
                          <a:uLnTx/>
                          <a:uFillTx/>
                        </a:rPr>
                        <a:t>He/O</a:t>
                      </a:r>
                      <a:r>
                        <a:rPr kumimoji="0" lang="hr-HR" sz="1200" u="none" strike="noStrike" kern="1200" cap="none" spc="0" normalizeH="0" baseline="-25000" noProof="0" dirty="0">
                          <a:ln>
                            <a:solidFill>
                              <a:schemeClr val="bg1"/>
                            </a:solidFill>
                          </a:ln>
                          <a:effectLst/>
                          <a:uLnTx/>
                          <a:uFillTx/>
                        </a:rPr>
                        <a:t>2 </a:t>
                      </a:r>
                      <a:r>
                        <a:rPr kumimoji="0" lang="hr-HR" sz="1200" u="none" strike="noStrike" kern="1200" cap="none" spc="0" normalizeH="0" baseline="0" noProof="0" dirty="0">
                          <a:ln>
                            <a:solidFill>
                              <a:schemeClr val="bg1"/>
                            </a:solidFill>
                          </a:ln>
                          <a:effectLst/>
                          <a:uLnTx/>
                          <a:uFillTx/>
                        </a:rPr>
                        <a:t>4</a:t>
                      </a:r>
                      <a:endParaRPr kumimoji="0" lang="hr-HR" sz="1200" b="0" i="0" u="none" strike="noStrike" kern="1200" cap="none" spc="0" normalizeH="0" baseline="0" noProof="0" dirty="0">
                        <a:ln>
                          <a:solidFill>
                            <a:schemeClr val="bg1"/>
                          </a:solidFill>
                        </a:ln>
                        <a:solidFill>
                          <a:srgbClr val="4F81BD"/>
                        </a:solidFill>
                        <a:effectLst/>
                        <a:uLnTx/>
                        <a:uFillTx/>
                        <a:latin typeface="Calibri"/>
                        <a:ea typeface="+mn-ea"/>
                        <a:cs typeface="+mn-cs"/>
                      </a:endParaRPr>
                    </a:p>
                  </a:txBody>
                  <a:tcPr/>
                </a:tc>
                <a:tc>
                  <a:txBody>
                    <a:bodyPr/>
                    <a:lstStyle/>
                    <a:p>
                      <a:pPr algn="ctr"/>
                      <a:r>
                        <a:rPr lang="hr-HR" sz="1200" dirty="0">
                          <a:ln>
                            <a:solidFill>
                              <a:schemeClr val="bg1"/>
                            </a:solidFill>
                          </a:ln>
                        </a:rPr>
                        <a:t>850, 80</a:t>
                      </a:r>
                    </a:p>
                  </a:txBody>
                  <a:tcPr/>
                </a:tc>
                <a:extLst>
                  <a:ext uri="{0D108BD9-81ED-4DB2-BD59-A6C34878D82A}">
                    <a16:rowId xmlns="" xmlns:a16="http://schemas.microsoft.com/office/drawing/2014/main" val="37211761"/>
                  </a:ext>
                </a:extLst>
              </a:tr>
            </a:tbl>
          </a:graphicData>
        </a:graphic>
      </p:graphicFrame>
    </p:spTree>
    <p:extLst>
      <p:ext uri="{BB962C8B-B14F-4D97-AF65-F5344CB8AC3E}">
        <p14:creationId xmlns:p14="http://schemas.microsoft.com/office/powerpoint/2010/main" val="420684476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1068148" y="5729211"/>
            <a:ext cx="7752001" cy="4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hr-HR" sz="2000" dirty="0">
                <a:solidFill>
                  <a:srgbClr val="0070C0"/>
                </a:solidFill>
              </a:rPr>
              <a:t>Teorijski </a:t>
            </a:r>
            <a:r>
              <a:rPr lang="hr-HR" sz="2000" dirty="0" err="1">
                <a:solidFill>
                  <a:srgbClr val="0070C0"/>
                </a:solidFill>
              </a:rPr>
              <a:t>termogram</a:t>
            </a:r>
            <a:r>
              <a:rPr lang="hr-HR" sz="2000" dirty="0">
                <a:solidFill>
                  <a:srgbClr val="0070C0"/>
                </a:solidFill>
              </a:rPr>
              <a:t> uzorka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 name="Picture 2" descr="teoretski_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354" y="1367555"/>
            <a:ext cx="6905495" cy="436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s://cdn.xl.thumbs.canstockphoto.com/canstock4204077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344508" y="4515335"/>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3235908880"/>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EC i OC – MJERNE METODE</a:t>
            </a:r>
          </a:p>
        </p:txBody>
      </p:sp>
      <p:sp>
        <p:nvSpPr>
          <p:cNvPr id="9" name="Content Placeholder 8"/>
          <p:cNvSpPr>
            <a:spLocks/>
          </p:cNvSpPr>
          <p:nvPr/>
        </p:nvSpPr>
        <p:spPr bwMode="auto">
          <a:xfrm>
            <a:off x="704006" y="5729211"/>
            <a:ext cx="7319164" cy="4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0000"/>
              </a:spcBef>
            </a:pPr>
            <a:r>
              <a:rPr lang="pl-PL" sz="2000" dirty="0">
                <a:solidFill>
                  <a:srgbClr val="0070C0"/>
                </a:solidFill>
              </a:rPr>
              <a:t>Originalni termogram uzorka lebdećih čestica za analizu EC i OC</a:t>
            </a: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007" y="1383737"/>
            <a:ext cx="6640502" cy="434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344508" y="4515335"/>
            <a:ext cx="1714266" cy="1015663"/>
          </a:xfrm>
          <a:prstGeom prst="rect">
            <a:avLst/>
          </a:prstGeom>
        </p:spPr>
        <p:txBody>
          <a:bodyPr wrap="square">
            <a:spAutoFit/>
          </a:bodyPr>
          <a:lstStyle/>
          <a:p>
            <a:r>
              <a:rPr lang="en-GB" sz="1200" dirty="0" err="1" smtClean="0"/>
              <a:t>Godec</a:t>
            </a:r>
            <a:r>
              <a:rPr lang="en-GB" sz="1200" dirty="0"/>
              <a:t>, </a:t>
            </a:r>
            <a:r>
              <a:rPr lang="en-GB" sz="1200" dirty="0" smtClean="0"/>
              <a:t>R.</a:t>
            </a:r>
            <a:r>
              <a:rPr lang="hr-HR" sz="1200" dirty="0" smtClean="0"/>
              <a:t> </a:t>
            </a:r>
            <a:r>
              <a:rPr lang="en-GB" sz="1200" dirty="0" err="1" smtClean="0"/>
              <a:t>Vremenska</a:t>
            </a:r>
            <a:r>
              <a:rPr lang="en-GB" sz="1200" dirty="0" smtClean="0"/>
              <a:t> </a:t>
            </a:r>
            <a:r>
              <a:rPr lang="en-GB" sz="1200" dirty="0" err="1"/>
              <a:t>i</a:t>
            </a:r>
            <a:r>
              <a:rPr lang="en-GB" sz="1200" dirty="0"/>
              <a:t> </a:t>
            </a:r>
            <a:r>
              <a:rPr lang="en-GB" sz="1200" dirty="0" err="1"/>
              <a:t>prostorna</a:t>
            </a:r>
            <a:r>
              <a:rPr lang="en-GB" sz="1200" dirty="0"/>
              <a:t> </a:t>
            </a:r>
            <a:r>
              <a:rPr lang="en-GB" sz="1200" dirty="0" err="1"/>
              <a:t>razdioba</a:t>
            </a:r>
            <a:r>
              <a:rPr lang="en-GB" sz="1200" dirty="0"/>
              <a:t> </a:t>
            </a:r>
            <a:r>
              <a:rPr lang="en-GB" sz="1200" dirty="0" err="1"/>
              <a:t>ugljika</a:t>
            </a:r>
            <a:r>
              <a:rPr lang="en-GB" sz="1200" dirty="0"/>
              <a:t> u </a:t>
            </a:r>
            <a:r>
              <a:rPr lang="en-GB" sz="1200" dirty="0" err="1"/>
              <a:t>lebdećim</a:t>
            </a:r>
            <a:r>
              <a:rPr lang="en-GB" sz="1200" dirty="0"/>
              <a:t> </a:t>
            </a:r>
            <a:r>
              <a:rPr lang="en-GB" sz="1200" dirty="0" err="1"/>
              <a:t>česticama</a:t>
            </a:r>
            <a:r>
              <a:rPr lang="en-GB" sz="1200" dirty="0"/>
              <a:t> u </a:t>
            </a:r>
            <a:r>
              <a:rPr lang="en-GB" sz="1200" dirty="0" err="1"/>
              <a:t>zraku</a:t>
            </a:r>
            <a:r>
              <a:rPr lang="en-GB" sz="1200" dirty="0"/>
              <a:t> / </a:t>
            </a:r>
            <a:r>
              <a:rPr lang="en-GB" sz="1200" i="1" dirty="0" err="1"/>
              <a:t>doktorska</a:t>
            </a:r>
            <a:r>
              <a:rPr lang="en-GB" sz="1200" i="1" dirty="0"/>
              <a:t> </a:t>
            </a:r>
            <a:r>
              <a:rPr lang="en-GB" sz="1200" i="1" dirty="0" err="1"/>
              <a:t>disertacija</a:t>
            </a:r>
            <a:r>
              <a:rPr lang="en-GB" sz="1200" dirty="0" smtClean="0"/>
              <a:t>.</a:t>
            </a:r>
            <a:endParaRPr lang="en-GB" sz="1200" dirty="0"/>
          </a:p>
        </p:txBody>
      </p:sp>
    </p:spTree>
    <p:extLst>
      <p:ext uri="{BB962C8B-B14F-4D97-AF65-F5344CB8AC3E}">
        <p14:creationId xmlns:p14="http://schemas.microsoft.com/office/powerpoint/2010/main" val="3192317097"/>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EC </a:t>
            </a:r>
            <a:r>
              <a:rPr lang="hr-HR" sz="2800" b="1" dirty="0">
                <a:solidFill>
                  <a:schemeClr val="tx2"/>
                </a:solidFill>
                <a:effectLst>
                  <a:glow>
                    <a:srgbClr val="7F7F7F">
                      <a:alpha val="35000"/>
                    </a:srgbClr>
                  </a:glow>
                </a:effectLst>
              </a:rPr>
              <a:t>i OC – </a:t>
            </a:r>
            <a:r>
              <a:rPr lang="hr-HR" sz="2800" b="1" dirty="0" smtClean="0">
                <a:solidFill>
                  <a:schemeClr val="tx2"/>
                </a:solidFill>
                <a:effectLst>
                  <a:glow>
                    <a:srgbClr val="7F7F7F">
                      <a:alpha val="35000"/>
                    </a:srgbClr>
                  </a:glow>
                </a:effectLst>
              </a:rPr>
              <a:t>literatura</a:t>
            </a:r>
            <a:endParaRPr lang="hr-HR" sz="2800" b="1" dirty="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3" name="Picture 2" descr="https://cdn.xl.thumbs.canstockphoto.com/canstock4204077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101"/>
          <a:stretch/>
        </p:blipFill>
        <p:spPr bwMode="auto">
          <a:xfrm>
            <a:off x="7806787" y="302108"/>
            <a:ext cx="1251986" cy="12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76239" y="1562108"/>
            <a:ext cx="8056541" cy="2862322"/>
          </a:xfrm>
          <a:prstGeom prst="rect">
            <a:avLst/>
          </a:prstGeom>
          <a:noFill/>
        </p:spPr>
        <p:txBody>
          <a:bodyPr wrap="square" rtlCol="0">
            <a:spAutoFit/>
          </a:bodyPr>
          <a:lstStyle/>
          <a:p>
            <a:pPr marL="285750" indent="-285750">
              <a:buFont typeface="Arial" panose="020B0604020202020204" pitchFamily="34" charset="0"/>
              <a:buChar char="•"/>
            </a:pPr>
            <a:r>
              <a:rPr lang="hr-HR" dirty="0" smtClean="0">
                <a:solidFill>
                  <a:schemeClr val="tx2"/>
                </a:solidFill>
              </a:rPr>
              <a:t>Ranka </a:t>
            </a:r>
            <a:r>
              <a:rPr lang="en-GB" dirty="0" err="1" smtClean="0">
                <a:solidFill>
                  <a:schemeClr val="tx2"/>
                </a:solidFill>
              </a:rPr>
              <a:t>Godec</a:t>
            </a:r>
            <a:r>
              <a:rPr lang="en-GB" dirty="0" smtClean="0">
                <a:solidFill>
                  <a:schemeClr val="tx2"/>
                </a:solidFill>
              </a:rPr>
              <a:t>.</a:t>
            </a:r>
            <a:r>
              <a:rPr lang="hr-HR" dirty="0" smtClean="0">
                <a:solidFill>
                  <a:schemeClr val="tx2"/>
                </a:solidFill>
              </a:rPr>
              <a:t> </a:t>
            </a:r>
            <a:r>
              <a:rPr lang="en-GB" dirty="0" err="1" smtClean="0">
                <a:solidFill>
                  <a:schemeClr val="tx2"/>
                </a:solidFill>
              </a:rPr>
              <a:t>Vremenska</a:t>
            </a:r>
            <a:r>
              <a:rPr lang="en-GB" dirty="0" smtClean="0">
                <a:solidFill>
                  <a:schemeClr val="tx2"/>
                </a:solidFill>
              </a:rPr>
              <a:t> </a:t>
            </a:r>
            <a:r>
              <a:rPr lang="en-GB" dirty="0" err="1">
                <a:solidFill>
                  <a:schemeClr val="tx2"/>
                </a:solidFill>
              </a:rPr>
              <a:t>i</a:t>
            </a:r>
            <a:r>
              <a:rPr lang="en-GB" dirty="0">
                <a:solidFill>
                  <a:schemeClr val="tx2"/>
                </a:solidFill>
              </a:rPr>
              <a:t> </a:t>
            </a:r>
            <a:r>
              <a:rPr lang="en-GB" dirty="0" err="1">
                <a:solidFill>
                  <a:schemeClr val="tx2"/>
                </a:solidFill>
              </a:rPr>
              <a:t>prostorna</a:t>
            </a:r>
            <a:r>
              <a:rPr lang="en-GB" dirty="0">
                <a:solidFill>
                  <a:schemeClr val="tx2"/>
                </a:solidFill>
              </a:rPr>
              <a:t> </a:t>
            </a:r>
            <a:r>
              <a:rPr lang="en-GB" dirty="0" err="1">
                <a:solidFill>
                  <a:schemeClr val="tx2"/>
                </a:solidFill>
              </a:rPr>
              <a:t>razdioba</a:t>
            </a:r>
            <a:r>
              <a:rPr lang="en-GB" dirty="0">
                <a:solidFill>
                  <a:schemeClr val="tx2"/>
                </a:solidFill>
              </a:rPr>
              <a:t> </a:t>
            </a:r>
            <a:r>
              <a:rPr lang="en-GB" dirty="0" err="1">
                <a:solidFill>
                  <a:schemeClr val="tx2"/>
                </a:solidFill>
              </a:rPr>
              <a:t>ugljika</a:t>
            </a:r>
            <a:r>
              <a:rPr lang="en-GB" dirty="0">
                <a:solidFill>
                  <a:schemeClr val="tx2"/>
                </a:solidFill>
              </a:rPr>
              <a:t> u </a:t>
            </a:r>
            <a:r>
              <a:rPr lang="en-GB" dirty="0" err="1">
                <a:solidFill>
                  <a:schemeClr val="tx2"/>
                </a:solidFill>
              </a:rPr>
              <a:t>lebdećim</a:t>
            </a:r>
            <a:r>
              <a:rPr lang="en-GB" dirty="0">
                <a:solidFill>
                  <a:schemeClr val="tx2"/>
                </a:solidFill>
              </a:rPr>
              <a:t> </a:t>
            </a:r>
            <a:r>
              <a:rPr lang="en-GB" dirty="0" err="1">
                <a:solidFill>
                  <a:schemeClr val="tx2"/>
                </a:solidFill>
              </a:rPr>
              <a:t>česticama</a:t>
            </a:r>
            <a:r>
              <a:rPr lang="en-GB" dirty="0">
                <a:solidFill>
                  <a:schemeClr val="tx2"/>
                </a:solidFill>
              </a:rPr>
              <a:t> u </a:t>
            </a:r>
            <a:r>
              <a:rPr lang="en-GB" dirty="0" err="1">
                <a:solidFill>
                  <a:schemeClr val="tx2"/>
                </a:solidFill>
              </a:rPr>
              <a:t>zraku</a:t>
            </a:r>
            <a:r>
              <a:rPr lang="en-GB" dirty="0">
                <a:solidFill>
                  <a:schemeClr val="tx2"/>
                </a:solidFill>
              </a:rPr>
              <a:t> / </a:t>
            </a:r>
            <a:r>
              <a:rPr lang="en-GB" dirty="0" err="1">
                <a:solidFill>
                  <a:schemeClr val="tx2"/>
                </a:solidFill>
              </a:rPr>
              <a:t>doktorska</a:t>
            </a:r>
            <a:r>
              <a:rPr lang="en-GB" dirty="0">
                <a:solidFill>
                  <a:schemeClr val="tx2"/>
                </a:solidFill>
              </a:rPr>
              <a:t> </a:t>
            </a:r>
            <a:r>
              <a:rPr lang="en-GB" dirty="0" err="1">
                <a:solidFill>
                  <a:schemeClr val="tx2"/>
                </a:solidFill>
              </a:rPr>
              <a:t>disertacija</a:t>
            </a:r>
            <a:r>
              <a:rPr lang="en-GB" dirty="0" smtClean="0">
                <a:solidFill>
                  <a:schemeClr val="tx2"/>
                </a:solidFill>
              </a:rPr>
              <a:t>.</a:t>
            </a:r>
            <a:r>
              <a:rPr lang="hr-HR" dirty="0" smtClean="0">
                <a:solidFill>
                  <a:schemeClr val="tx2"/>
                </a:solidFill>
              </a:rPr>
              <a:t> </a:t>
            </a:r>
            <a:r>
              <a:rPr lang="en-GB" dirty="0" smtClean="0">
                <a:solidFill>
                  <a:schemeClr val="tx2"/>
                </a:solidFill>
              </a:rPr>
              <a:t>Zagreb: </a:t>
            </a:r>
            <a:r>
              <a:rPr lang="en-GB" dirty="0" err="1">
                <a:solidFill>
                  <a:schemeClr val="tx2"/>
                </a:solidFill>
              </a:rPr>
              <a:t>Prorodoslovno</a:t>
            </a:r>
            <a:r>
              <a:rPr lang="en-GB" dirty="0">
                <a:solidFill>
                  <a:schemeClr val="tx2"/>
                </a:solidFill>
              </a:rPr>
              <a:t> </a:t>
            </a:r>
            <a:r>
              <a:rPr lang="en-GB" dirty="0" err="1">
                <a:solidFill>
                  <a:schemeClr val="tx2"/>
                </a:solidFill>
              </a:rPr>
              <a:t>matematički</a:t>
            </a:r>
            <a:r>
              <a:rPr lang="en-GB" dirty="0">
                <a:solidFill>
                  <a:schemeClr val="tx2"/>
                </a:solidFill>
              </a:rPr>
              <a:t>, </a:t>
            </a:r>
            <a:r>
              <a:rPr lang="en-GB" dirty="0" err="1">
                <a:solidFill>
                  <a:schemeClr val="tx2"/>
                </a:solidFill>
              </a:rPr>
              <a:t>Kemijski</a:t>
            </a:r>
            <a:r>
              <a:rPr lang="en-GB" dirty="0">
                <a:solidFill>
                  <a:schemeClr val="tx2"/>
                </a:solidFill>
              </a:rPr>
              <a:t> </a:t>
            </a:r>
            <a:r>
              <a:rPr lang="en-GB" dirty="0" err="1">
                <a:solidFill>
                  <a:schemeClr val="tx2"/>
                </a:solidFill>
              </a:rPr>
              <a:t>odsjek</a:t>
            </a:r>
            <a:r>
              <a:rPr lang="en-GB" dirty="0">
                <a:solidFill>
                  <a:schemeClr val="tx2"/>
                </a:solidFill>
              </a:rPr>
              <a:t>, 14. 02. 2013., 205 str. </a:t>
            </a:r>
            <a:r>
              <a:rPr lang="en-GB" dirty="0" err="1">
                <a:solidFill>
                  <a:schemeClr val="tx2"/>
                </a:solidFill>
              </a:rPr>
              <a:t>Voditelj</a:t>
            </a:r>
            <a:r>
              <a:rPr lang="en-GB" dirty="0">
                <a:solidFill>
                  <a:schemeClr val="tx2"/>
                </a:solidFill>
              </a:rPr>
              <a:t>: </a:t>
            </a:r>
            <a:r>
              <a:rPr lang="en-GB" dirty="0" err="1">
                <a:solidFill>
                  <a:schemeClr val="tx2"/>
                </a:solidFill>
              </a:rPr>
              <a:t>Šega</a:t>
            </a:r>
            <a:r>
              <a:rPr lang="en-GB" dirty="0">
                <a:solidFill>
                  <a:schemeClr val="tx2"/>
                </a:solidFill>
              </a:rPr>
              <a:t>, </a:t>
            </a:r>
            <a:r>
              <a:rPr lang="en-GB" dirty="0" err="1">
                <a:solidFill>
                  <a:schemeClr val="tx2"/>
                </a:solidFill>
              </a:rPr>
              <a:t>Krešimir</a:t>
            </a:r>
            <a:r>
              <a:rPr lang="en-GB" dirty="0">
                <a:solidFill>
                  <a:schemeClr val="tx2"/>
                </a:solidFill>
              </a:rPr>
              <a:t>. </a:t>
            </a:r>
            <a:endParaRPr lang="hr-HR" dirty="0" smtClean="0">
              <a:solidFill>
                <a:schemeClr val="tx2"/>
              </a:solidFill>
            </a:endParaRPr>
          </a:p>
          <a:p>
            <a:pPr marL="285750" indent="-285750">
              <a:buFont typeface="Arial" panose="020B0604020202020204" pitchFamily="34" charset="0"/>
              <a:buChar char="•"/>
            </a:pPr>
            <a:endParaRPr lang="hr-HR" dirty="0" smtClean="0">
              <a:solidFill>
                <a:schemeClr val="tx2"/>
              </a:solidFill>
            </a:endParaRPr>
          </a:p>
          <a:p>
            <a:pPr marL="285750" indent="-285750">
              <a:buFont typeface="Arial" panose="020B0604020202020204" pitchFamily="34" charset="0"/>
              <a:buChar char="•"/>
            </a:pPr>
            <a:r>
              <a:rPr lang="hr-HR" dirty="0">
                <a:solidFill>
                  <a:schemeClr val="tx2"/>
                </a:solidFill>
              </a:rPr>
              <a:t>Ranka </a:t>
            </a:r>
            <a:r>
              <a:rPr lang="hr-HR" dirty="0" err="1">
                <a:solidFill>
                  <a:schemeClr val="tx2"/>
                </a:solidFill>
              </a:rPr>
              <a:t>Godec</a:t>
            </a:r>
            <a:r>
              <a:rPr lang="hr-HR" dirty="0">
                <a:solidFill>
                  <a:schemeClr val="tx2"/>
                </a:solidFill>
              </a:rPr>
              <a:t>; Krešimir Šega; Ivan </a:t>
            </a:r>
            <a:r>
              <a:rPr lang="hr-HR" dirty="0" err="1">
                <a:solidFill>
                  <a:schemeClr val="tx2"/>
                </a:solidFill>
              </a:rPr>
              <a:t>Bešlić</a:t>
            </a:r>
            <a:r>
              <a:rPr lang="hr-HR" dirty="0">
                <a:solidFill>
                  <a:schemeClr val="tx2"/>
                </a:solidFill>
              </a:rPr>
              <a:t>; Silvije Davila</a:t>
            </a:r>
            <a:r>
              <a:rPr lang="hr-HR" dirty="0" smtClean="0">
                <a:solidFill>
                  <a:schemeClr val="tx2"/>
                </a:solidFill>
              </a:rPr>
              <a:t>. PROSTORNA </a:t>
            </a:r>
            <a:r>
              <a:rPr lang="hr-HR" dirty="0">
                <a:solidFill>
                  <a:schemeClr val="tx2"/>
                </a:solidFill>
              </a:rPr>
              <a:t>RASPODJELA UGLJIKA U ZRAKU // Zbornik sažetaka Devetog hrvatskog znanstveno- stručnog skupa "Zaštita zraka '15" / </a:t>
            </a:r>
            <a:r>
              <a:rPr lang="hr-HR" dirty="0" err="1">
                <a:solidFill>
                  <a:schemeClr val="tx2"/>
                </a:solidFill>
              </a:rPr>
              <a:t>Dr.sc</a:t>
            </a:r>
            <a:r>
              <a:rPr lang="hr-HR" dirty="0">
                <a:solidFill>
                  <a:schemeClr val="tx2"/>
                </a:solidFill>
              </a:rPr>
              <a:t>. Jagoda </a:t>
            </a:r>
            <a:r>
              <a:rPr lang="hr-HR" dirty="0" err="1">
                <a:solidFill>
                  <a:schemeClr val="tx2"/>
                </a:solidFill>
              </a:rPr>
              <a:t>Doko</a:t>
            </a:r>
            <a:r>
              <a:rPr lang="hr-HR" dirty="0">
                <a:solidFill>
                  <a:schemeClr val="tx2"/>
                </a:solidFill>
              </a:rPr>
              <a:t> Jelinić i </a:t>
            </a:r>
            <a:r>
              <a:rPr lang="hr-HR" dirty="0" err="1">
                <a:solidFill>
                  <a:schemeClr val="tx2"/>
                </a:solidFill>
              </a:rPr>
              <a:t>dr.sc</a:t>
            </a:r>
            <a:r>
              <a:rPr lang="hr-HR" dirty="0">
                <a:solidFill>
                  <a:schemeClr val="tx2"/>
                </a:solidFill>
              </a:rPr>
              <a:t>. Silva Žužul (</a:t>
            </a:r>
            <a:r>
              <a:rPr lang="hr-HR" dirty="0" err="1">
                <a:solidFill>
                  <a:schemeClr val="tx2"/>
                </a:solidFill>
              </a:rPr>
              <a:t>ur</a:t>
            </a:r>
            <a:r>
              <a:rPr lang="hr-HR" dirty="0" smtClean="0">
                <a:solidFill>
                  <a:schemeClr val="tx2"/>
                </a:solidFill>
              </a:rPr>
              <a:t>.). Zagreb </a:t>
            </a:r>
            <a:r>
              <a:rPr lang="hr-HR" dirty="0">
                <a:solidFill>
                  <a:schemeClr val="tx2"/>
                </a:solidFill>
              </a:rPr>
              <a:t>: Hrvatsko udruženje za zaštitu zraka, 2015, 2015. 118-119 (</a:t>
            </a:r>
            <a:r>
              <a:rPr lang="hr-HR" dirty="0" err="1">
                <a:solidFill>
                  <a:schemeClr val="tx2"/>
                </a:solidFill>
              </a:rPr>
              <a:t>poster</a:t>
            </a:r>
            <a:r>
              <a:rPr lang="hr-HR" dirty="0">
                <a:solidFill>
                  <a:schemeClr val="tx2"/>
                </a:solidFill>
              </a:rPr>
              <a:t>,domaća recenzija,sažetak,znanstveni). </a:t>
            </a:r>
            <a:endParaRPr lang="hr-HR" dirty="0" smtClean="0">
              <a:solidFill>
                <a:schemeClr val="tx2"/>
              </a:solidFill>
            </a:endParaRPr>
          </a:p>
          <a:p>
            <a:pPr marL="285750" indent="-285750">
              <a:buFont typeface="Arial" panose="020B0604020202020204" pitchFamily="34" charset="0"/>
              <a:buChar char="•"/>
            </a:pPr>
            <a:endParaRPr lang="en-GB" dirty="0">
              <a:solidFill>
                <a:schemeClr val="tx2"/>
              </a:solidFill>
            </a:endParaRPr>
          </a:p>
        </p:txBody>
      </p:sp>
    </p:spTree>
    <p:extLst>
      <p:ext uri="{BB962C8B-B14F-4D97-AF65-F5344CB8AC3E}">
        <p14:creationId xmlns:p14="http://schemas.microsoft.com/office/powerpoint/2010/main" val="4277168482"/>
      </p:ext>
    </p:extLst>
  </p:cSld>
  <p:clrMapOvr>
    <a:masterClrMapping/>
  </p:clrMapOvr>
  <p:transition spd="med">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POLICIKLIČKI AROMATSKI UGLJIKOVODICI U LEBDEĆIM ČESTICAMA</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a:solidFill>
                  <a:srgbClr val="1F497D"/>
                </a:solidFill>
                <a:effectLst>
                  <a:glow>
                    <a:srgbClr val="7F7F7F">
                      <a:alpha val="35000"/>
                    </a:srgbClr>
                  </a:glow>
                </a:effectLst>
              </a:rPr>
              <a:t>Zagreb, 7.11.2017.</a:t>
            </a: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a:solidFill>
                  <a:srgbClr val="7F7F7F"/>
                </a:solidFill>
              </a:rPr>
              <a:t> Dr. sc. Krešimir Šega, dipl. ing. fiz.</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2516956265"/>
      </p:ext>
    </p:extLst>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dirty="0">
                <a:solidFill>
                  <a:schemeClr val="tx2"/>
                </a:solidFill>
                <a:effectLst>
                  <a:glow>
                    <a:srgbClr val="7F7F7F">
                      <a:alpha val="35000"/>
                    </a:srgbClr>
                  </a:glow>
                </a:effectLst>
              </a:rPr>
              <a:t>    2.1  PAH – KEMIJSKE KARAKTERISTIKE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6" name="Rectangle 5"/>
          <p:cNvSpPr/>
          <p:nvPr/>
        </p:nvSpPr>
        <p:spPr>
          <a:xfrm>
            <a:off x="736237" y="1780133"/>
            <a:ext cx="7788638" cy="3490186"/>
          </a:xfrm>
          <a:prstGeom prst="rect">
            <a:avLst/>
          </a:prstGeom>
        </p:spPr>
        <p:txBody>
          <a:bodyPr wrap="square">
            <a:spAutoFit/>
          </a:bodyPr>
          <a:lstStyle/>
          <a:p>
            <a:pPr marL="342900" lvl="0" indent="-342900">
              <a:spcBef>
                <a:spcPct val="20000"/>
              </a:spcBef>
              <a:buFont typeface="Arial" charset="0"/>
              <a:buChar char="•"/>
            </a:pPr>
            <a:r>
              <a:rPr lang="hr-HR" sz="2400" b="1" dirty="0">
                <a:solidFill>
                  <a:srgbClr val="1F497D"/>
                </a:solidFill>
              </a:rPr>
              <a:t>Policiklički aromatski ugljikovodici (PAH-spojevi) ubrajaju se u postojana organska onečišćenja koja imaju svojstva nakupljanja u živim organizmima, sklonost prijenosu na velike udaljenosti i štetno djelovanje na okoliš i ljudsko zdravlje.</a:t>
            </a:r>
          </a:p>
          <a:p>
            <a:pPr marL="342900" lvl="0" indent="-342900">
              <a:spcBef>
                <a:spcPct val="20000"/>
              </a:spcBef>
              <a:buFont typeface="Arial" charset="0"/>
              <a:buChar char="•"/>
            </a:pPr>
            <a:r>
              <a:rPr lang="hr-HR" sz="2400" b="1" dirty="0">
                <a:solidFill>
                  <a:srgbClr val="1F497D"/>
                </a:solidFill>
              </a:rPr>
              <a:t>Policiklički aromatski ugljikovodici ili PAH (</a:t>
            </a:r>
            <a:r>
              <a:rPr lang="hr-HR" sz="2400" b="1" dirty="0" err="1">
                <a:solidFill>
                  <a:srgbClr val="1F497D"/>
                </a:solidFill>
              </a:rPr>
              <a:t>Polycyclic</a:t>
            </a:r>
            <a:r>
              <a:rPr lang="hr-HR" sz="2400" b="1" dirty="0">
                <a:solidFill>
                  <a:srgbClr val="1F497D"/>
                </a:solidFill>
              </a:rPr>
              <a:t> </a:t>
            </a:r>
            <a:r>
              <a:rPr lang="hr-HR" sz="2400" b="1" dirty="0" err="1">
                <a:solidFill>
                  <a:srgbClr val="1F497D"/>
                </a:solidFill>
              </a:rPr>
              <a:t>aromatic</a:t>
            </a:r>
            <a:r>
              <a:rPr lang="hr-HR" sz="2400" b="1" dirty="0">
                <a:solidFill>
                  <a:srgbClr val="1F497D"/>
                </a:solidFill>
              </a:rPr>
              <a:t> </a:t>
            </a:r>
            <a:r>
              <a:rPr lang="hr-HR" sz="2400" b="1" dirty="0" err="1">
                <a:solidFill>
                  <a:srgbClr val="1F497D"/>
                </a:solidFill>
              </a:rPr>
              <a:t>hydrocarbons</a:t>
            </a:r>
            <a:r>
              <a:rPr lang="hr-HR" sz="2400" b="1" dirty="0">
                <a:solidFill>
                  <a:srgbClr val="1F497D"/>
                </a:solidFill>
              </a:rPr>
              <a:t>) skupina su spojeva s dva ili više benzenskih prstena, a njihov najpoznatiji opasni predstavnik je </a:t>
            </a:r>
            <a:r>
              <a:rPr lang="hr-HR" sz="2400" b="1" dirty="0" err="1">
                <a:solidFill>
                  <a:srgbClr val="1F497D"/>
                </a:solidFill>
              </a:rPr>
              <a:t>benzo</a:t>
            </a:r>
            <a:r>
              <a:rPr lang="hr-HR" sz="2400" b="1" dirty="0">
                <a:solidFill>
                  <a:srgbClr val="1F497D"/>
                </a:solidFill>
              </a:rPr>
              <a:t>(a)piren (</a:t>
            </a:r>
            <a:r>
              <a:rPr lang="hr-HR" sz="2400" b="1" dirty="0" err="1">
                <a:solidFill>
                  <a:srgbClr val="1F497D"/>
                </a:solidFill>
              </a:rPr>
              <a:t>BaP</a:t>
            </a:r>
            <a:r>
              <a:rPr lang="hr-HR" sz="2400" b="1" dirty="0">
                <a:solidFill>
                  <a:srgbClr val="1F497D"/>
                </a:solidFill>
              </a:rPr>
              <a:t>).</a:t>
            </a:r>
          </a:p>
        </p:txBody>
      </p:sp>
      <p:pic>
        <p:nvPicPr>
          <p:cNvPr id="8"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2379638079"/>
      </p:ext>
    </p:extLst>
  </p:cSld>
  <p:clrMapOvr>
    <a:masterClrMapping/>
  </p:clrMapOvr>
  <p:transition spd="med">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marL="809625" indent="-809625" algn="l" eaLnBrk="1" hangingPunct="1"/>
            <a:r>
              <a:rPr lang="hr-HR" sz="2800" b="1" dirty="0">
                <a:solidFill>
                  <a:schemeClr val="tx2"/>
                </a:solidFill>
                <a:effectLst>
                  <a:glow>
                    <a:srgbClr val="7F7F7F">
                      <a:alpha val="35000"/>
                    </a:srgbClr>
                  </a:glow>
                </a:effectLst>
              </a:rPr>
              <a:t>    2.1  PAH – KEMIJSKE KARAKTERISTIKE</a:t>
            </a:r>
          </a:p>
        </p:txBody>
      </p:sp>
      <p:grpSp>
        <p:nvGrpSpPr>
          <p:cNvPr id="2" name="Group 5"/>
          <p:cNvGrpSpPr/>
          <p:nvPr/>
        </p:nvGrpSpPr>
        <p:grpSpPr>
          <a:xfrm>
            <a:off x="376239" y="6334443"/>
            <a:ext cx="3493723" cy="439123"/>
            <a:chOff x="71999" y="6334443"/>
            <a:chExt cx="3493723" cy="439123"/>
          </a:xfrm>
        </p:grpSpPr>
        <p:grpSp>
          <p:nvGrpSpPr>
            <p:cNvPr id="3"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6" name="Rectangle 5"/>
          <p:cNvSpPr/>
          <p:nvPr/>
        </p:nvSpPr>
        <p:spPr>
          <a:xfrm>
            <a:off x="736237" y="1780133"/>
            <a:ext cx="7788638" cy="3268587"/>
          </a:xfrm>
          <a:prstGeom prst="rect">
            <a:avLst/>
          </a:prstGeom>
        </p:spPr>
        <p:txBody>
          <a:bodyPr wrap="square">
            <a:spAutoFit/>
          </a:bodyPr>
          <a:lstStyle/>
          <a:p>
            <a:pPr marL="342900" lvl="0" indent="-342900">
              <a:spcBef>
                <a:spcPct val="20000"/>
              </a:spcBef>
              <a:buFont typeface="Arial" charset="0"/>
              <a:buChar char="•"/>
            </a:pPr>
            <a:r>
              <a:rPr lang="hr-HR" sz="2400" b="1" dirty="0">
                <a:solidFill>
                  <a:srgbClr val="1F497D"/>
                </a:solidFill>
              </a:rPr>
              <a:t>Razlikuju se prema svojoj toksičnosti za čovjeka i okoliš, a veću toksičnost pokazuju oni s više benzenskih prstena u svojoj strukturi </a:t>
            </a:r>
          </a:p>
          <a:p>
            <a:pPr marL="342900" lvl="0" indent="-342900">
              <a:spcBef>
                <a:spcPct val="20000"/>
              </a:spcBef>
              <a:buFont typeface="Arial" charset="0"/>
              <a:buChar char="•"/>
            </a:pPr>
            <a:endParaRPr lang="hr-HR" sz="2400" b="1" dirty="0">
              <a:solidFill>
                <a:srgbClr val="1F497D"/>
              </a:solidFill>
            </a:endParaRPr>
          </a:p>
          <a:p>
            <a:pPr marL="342900" lvl="0" indent="-342900">
              <a:spcBef>
                <a:spcPct val="20000"/>
              </a:spcBef>
              <a:buFont typeface="Arial" charset="0"/>
              <a:buChar char="•"/>
            </a:pPr>
            <a:r>
              <a:rPr lang="hr-HR" sz="2400" b="1" dirty="0">
                <a:solidFill>
                  <a:srgbClr val="1F497D"/>
                </a:solidFill>
              </a:rPr>
              <a:t>Faktor ekvivalentne toksičnosti (TEF) za svaki PAH se određuje kao relativna toksičnost prema </a:t>
            </a:r>
            <a:r>
              <a:rPr lang="hr-HR" sz="2400" b="1" dirty="0" err="1">
                <a:solidFill>
                  <a:srgbClr val="1F497D"/>
                </a:solidFill>
              </a:rPr>
              <a:t>benzo</a:t>
            </a:r>
            <a:r>
              <a:rPr lang="hr-HR" sz="2400" b="1" dirty="0">
                <a:solidFill>
                  <a:srgbClr val="1F497D"/>
                </a:solidFill>
              </a:rPr>
              <a:t>[a]pirenu, čiji je TEF jednak 1. </a:t>
            </a:r>
          </a:p>
          <a:p>
            <a:pPr marL="342900" lvl="0" indent="-342900">
              <a:spcBef>
                <a:spcPct val="20000"/>
              </a:spcBef>
              <a:buFont typeface="Arial" charset="0"/>
              <a:buChar char="•"/>
            </a:pPr>
            <a:endParaRPr lang="hr-HR" sz="2400" b="1" dirty="0">
              <a:solidFill>
                <a:srgbClr val="1F497D"/>
              </a:solidFill>
            </a:endParaRPr>
          </a:p>
        </p:txBody>
      </p:sp>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529740698"/>
      </p:ext>
    </p:extLst>
  </p:cSld>
  <p:clrMapOvr>
    <a:masterClrMapping/>
  </p:clrMapOvr>
  <p:transition spd="med">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2.1  PAH – KEMIJSKE KARAKTERISTIKE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a:extLst>
              <a:ext uri="{FF2B5EF4-FFF2-40B4-BE49-F238E27FC236}">
                <a16:creationId xmlns="" xmlns:a16="http://schemas.microsoft.com/office/drawing/2014/main" id="{183A1F72-96B1-4097-939C-21251E5B41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6981" y="1334248"/>
            <a:ext cx="4334738" cy="5003420"/>
          </a:xfrm>
          <a:prstGeom prst="rect">
            <a:avLst/>
          </a:prstGeom>
        </p:spPr>
      </p:pic>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041427387"/>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59026" y="493713"/>
            <a:ext cx="8984974"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Pb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Vremenska raspodjela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3426" name="Picture 2" descr="Slikovni rezultat za lead periodic table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6780" y="416427"/>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1034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862" y="1848240"/>
            <a:ext cx="545782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0892508"/>
      </p:ext>
    </p:extLst>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PAH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70120" y="1323386"/>
            <a:ext cx="8550123" cy="491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1F497D"/>
                </a:solidFill>
              </a:rPr>
              <a:t>Izvori </a:t>
            </a:r>
            <a:r>
              <a:rPr lang="hr-HR" sz="2400" b="1" dirty="0">
                <a:solidFill>
                  <a:srgbClr val="1F497D"/>
                </a:solidFill>
              </a:rPr>
              <a:t>PAH</a:t>
            </a:r>
            <a:r>
              <a:rPr lang="vi-VN" sz="2400" b="1" dirty="0">
                <a:solidFill>
                  <a:srgbClr val="1F497D"/>
                </a:solidFill>
              </a:rPr>
              <a:t>:</a:t>
            </a:r>
            <a:endParaRPr lang="hr-HR" sz="2400" b="1" dirty="0">
              <a:solidFill>
                <a:srgbClr val="1F497D"/>
              </a:solidFill>
            </a:endParaRPr>
          </a:p>
          <a:p>
            <a:pPr marL="342900" lvl="0" indent="-342900">
              <a:spcBef>
                <a:spcPct val="20000"/>
              </a:spcBef>
              <a:buFont typeface="Arial" charset="0"/>
              <a:buChar char="•"/>
            </a:pPr>
            <a:r>
              <a:rPr lang="hr-HR" sz="2400" b="1" dirty="0">
                <a:solidFill>
                  <a:srgbClr val="1F497D"/>
                </a:solidFill>
              </a:rPr>
              <a:t>Prirodni: </a:t>
            </a:r>
          </a:p>
          <a:p>
            <a:pPr lvl="0">
              <a:spcBef>
                <a:spcPct val="20000"/>
              </a:spcBef>
            </a:pPr>
            <a:r>
              <a:rPr lang="hr-HR" sz="2400" b="1" dirty="0">
                <a:solidFill>
                  <a:srgbClr val="1F497D"/>
                </a:solidFill>
              </a:rPr>
              <a:t>	</a:t>
            </a:r>
            <a:r>
              <a:rPr lang="hr-HR" sz="2400" b="1" dirty="0">
                <a:solidFill>
                  <a:schemeClr val="accent1"/>
                </a:solidFill>
              </a:rPr>
              <a:t>-</a:t>
            </a:r>
            <a:r>
              <a:rPr lang="hr-HR" sz="2400" b="1" dirty="0">
                <a:solidFill>
                  <a:srgbClr val="1F497D"/>
                </a:solidFill>
              </a:rPr>
              <a:t> </a:t>
            </a:r>
            <a:r>
              <a:rPr lang="vi-VN" sz="2400" dirty="0">
                <a:solidFill>
                  <a:srgbClr val="0070C0"/>
                </a:solidFill>
              </a:rPr>
              <a:t>nastaju tijekom šumskih požara, vulkanskih erupcija, </a:t>
            </a:r>
            <a:endParaRPr lang="hr-HR" sz="2400" b="1" dirty="0">
              <a:solidFill>
                <a:srgbClr val="1F497D"/>
              </a:solidFill>
            </a:endParaRPr>
          </a:p>
          <a:p>
            <a:pPr marL="342900" lvl="0" indent="-342900">
              <a:spcBef>
                <a:spcPct val="20000"/>
              </a:spcBef>
              <a:buFont typeface="Arial" charset="0"/>
              <a:buChar char="•"/>
            </a:pPr>
            <a:r>
              <a:rPr lang="hr-HR" sz="2400" b="1" dirty="0">
                <a:solidFill>
                  <a:srgbClr val="1F497D"/>
                </a:solidFill>
              </a:rPr>
              <a:t>Antropogeni:</a:t>
            </a:r>
          </a:p>
          <a:p>
            <a:pPr marL="742950" lvl="1" indent="-285750">
              <a:spcBef>
                <a:spcPct val="20000"/>
              </a:spcBef>
              <a:buFont typeface="Arial" charset="0"/>
              <a:buChar char="–"/>
            </a:pPr>
            <a:r>
              <a:rPr lang="vi-VN" sz="2000" dirty="0">
                <a:solidFill>
                  <a:srgbClr val="0070C0"/>
                </a:solidFill>
              </a:rPr>
              <a:t>ispušni plinovi automobilskih motora, </a:t>
            </a:r>
            <a:endParaRPr lang="hr-HR" sz="2000" dirty="0">
              <a:solidFill>
                <a:srgbClr val="0070C0"/>
              </a:solidFill>
            </a:endParaRPr>
          </a:p>
          <a:p>
            <a:pPr marL="742950" lvl="1" indent="-285750">
              <a:spcBef>
                <a:spcPct val="20000"/>
              </a:spcBef>
              <a:buFont typeface="Arial" charset="0"/>
              <a:buChar char="–"/>
            </a:pPr>
            <a:r>
              <a:rPr lang="vi-VN" sz="2000" dirty="0">
                <a:solidFill>
                  <a:srgbClr val="0070C0"/>
                </a:solidFill>
              </a:rPr>
              <a:t>nedovoljnim sagorijevanjem drveta, </a:t>
            </a:r>
            <a:endParaRPr lang="hr-HR" sz="2000" dirty="0">
              <a:solidFill>
                <a:srgbClr val="0070C0"/>
              </a:solidFill>
            </a:endParaRPr>
          </a:p>
          <a:p>
            <a:pPr marL="742950" lvl="1" indent="-285750">
              <a:spcBef>
                <a:spcPct val="20000"/>
              </a:spcBef>
              <a:buFont typeface="Arial" charset="0"/>
              <a:buChar char="–"/>
            </a:pPr>
            <a:r>
              <a:rPr lang="hr-HR" sz="2000" dirty="0">
                <a:solidFill>
                  <a:srgbClr val="0070C0"/>
                </a:solidFill>
              </a:rPr>
              <a:t>prilikom spaljivanja otpada i raznih plastičnih masa u nedopuštenim i nekontroliranim uvjetima</a:t>
            </a:r>
          </a:p>
          <a:p>
            <a:pPr marL="742950" lvl="1" indent="-285750">
              <a:spcBef>
                <a:spcPct val="20000"/>
              </a:spcBef>
              <a:buFont typeface="Arial" charset="0"/>
              <a:buChar char="–"/>
            </a:pPr>
            <a:r>
              <a:rPr lang="hr-HR" sz="2000" dirty="0">
                <a:solidFill>
                  <a:srgbClr val="0070C0"/>
                </a:solidFill>
              </a:rPr>
              <a:t>kućna ložišta,  duhanski dim…</a:t>
            </a:r>
          </a:p>
          <a:p>
            <a:pPr marL="742950" lvl="1" indent="-285750">
              <a:spcBef>
                <a:spcPct val="20000"/>
              </a:spcBef>
              <a:buFont typeface="Arial" charset="0"/>
              <a:buChar char="–"/>
            </a:pPr>
            <a:r>
              <a:rPr lang="vi-VN" sz="2000" dirty="0">
                <a:solidFill>
                  <a:srgbClr val="0070C0"/>
                </a:solidFill>
              </a:rPr>
              <a:t>te </a:t>
            </a:r>
            <a:r>
              <a:rPr lang="hr-HR" sz="2000" dirty="0">
                <a:solidFill>
                  <a:srgbClr val="0070C0"/>
                </a:solidFill>
              </a:rPr>
              <a:t>u </a:t>
            </a:r>
            <a:r>
              <a:rPr lang="vi-VN" sz="2000" dirty="0">
                <a:solidFill>
                  <a:srgbClr val="0070C0"/>
                </a:solidFill>
              </a:rPr>
              <a:t>industrijskim procesima</a:t>
            </a:r>
            <a:r>
              <a:rPr lang="hr-HR" sz="2000" dirty="0">
                <a:solidFill>
                  <a:srgbClr val="0070C0"/>
                </a:solidFill>
              </a:rPr>
              <a:t> </a:t>
            </a:r>
            <a:r>
              <a:rPr lang="hr-HR" sz="2000" dirty="0">
                <a:solidFill>
                  <a:srgbClr val="0070C0"/>
                </a:solidFill>
                <a:sym typeface="Wingdings" panose="05000000000000000000" pitchFamily="2" charset="2"/>
              </a:rPr>
              <a:t> </a:t>
            </a:r>
            <a:r>
              <a:rPr lang="hr-HR" sz="2000" dirty="0">
                <a:solidFill>
                  <a:srgbClr val="0070C0"/>
                </a:solidFill>
              </a:rPr>
              <a:t>pri proizvodnja ugljena, sirove nafte, benzina i drugih goriva, prirodnog plina te proizvodnja teških i lakih metala (željeza, čelika, aluminija)</a:t>
            </a:r>
            <a:endParaRPr lang="hr-HR" sz="2400" b="1" dirty="0">
              <a:solidFill>
                <a:srgbClr val="1F497D"/>
              </a:solidFill>
            </a:endParaRPr>
          </a:p>
          <a:p>
            <a:pPr marL="342900" lvl="0" indent="-342900">
              <a:spcBef>
                <a:spcPct val="20000"/>
              </a:spcBef>
              <a:buFont typeface="Arial" charset="0"/>
              <a:buChar char="•"/>
            </a:pPr>
            <a:r>
              <a:rPr lang="hr-HR" sz="2400" b="1" dirty="0">
                <a:solidFill>
                  <a:srgbClr val="1F497D"/>
                </a:solidFill>
              </a:rPr>
              <a:t>dospijevajući u okoliš, PAH-ovi mogu onečistiti vode, zrak i tlo</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2739432032"/>
      </p:ext>
    </p:extLst>
  </p:cSld>
  <p:clrMapOvr>
    <a:masterClrMapping/>
  </p:clrMapOvr>
  <p:transition spd="med">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28600" y="493713"/>
            <a:ext cx="89154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smtClean="0">
                <a:solidFill>
                  <a:srgbClr val="1F497D"/>
                </a:solidFill>
                <a:effectLst>
                  <a:glow>
                    <a:srgbClr val="7F7F7F">
                      <a:alpha val="35000"/>
                    </a:srgbClr>
                  </a:glow>
                </a:effectLst>
              </a:rPr>
              <a:t>2.2 </a:t>
            </a:r>
            <a:r>
              <a:rPr lang="hr-HR" sz="2800" b="1" dirty="0">
                <a:solidFill>
                  <a:srgbClr val="1F497D"/>
                </a:solidFill>
                <a:effectLst>
                  <a:glow>
                    <a:srgbClr val="7F7F7F">
                      <a:alpha val="35000"/>
                    </a:srgbClr>
                  </a:glow>
                </a:effectLst>
              </a:rPr>
              <a:t>PAH–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a:extLst>
              <a:ext uri="{FF2B5EF4-FFF2-40B4-BE49-F238E27FC236}">
                <a16:creationId xmlns="" xmlns:a16="http://schemas.microsoft.com/office/drawing/2014/main" id="{968A33E6-1957-4C06-814E-68BEED3DAA00}"/>
              </a:ext>
            </a:extLst>
          </p:cNvPr>
          <p:cNvSpPr>
            <a:spLocks/>
          </p:cNvSpPr>
          <p:nvPr/>
        </p:nvSpPr>
        <p:spPr bwMode="auto">
          <a:xfrm>
            <a:off x="609600" y="17811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1F497D"/>
                </a:solidFill>
              </a:rPr>
              <a:t>reakcije </a:t>
            </a:r>
            <a:r>
              <a:rPr lang="hr-HR" sz="2400" b="1" dirty="0">
                <a:solidFill>
                  <a:srgbClr val="1F497D"/>
                </a:solidFill>
              </a:rPr>
              <a:t>PAH</a:t>
            </a:r>
            <a:r>
              <a:rPr lang="vi-VN" sz="2400" b="1" dirty="0">
                <a:solidFill>
                  <a:srgbClr val="1F497D"/>
                </a:solidFill>
              </a:rPr>
              <a:t> u zraku</a:t>
            </a:r>
            <a:r>
              <a:rPr lang="hr-HR" sz="2400" b="1" dirty="0">
                <a:solidFill>
                  <a:srgbClr val="1F497D"/>
                </a:solidFill>
              </a:rPr>
              <a:t>:</a:t>
            </a:r>
            <a:endParaRPr lang="vi-VN" sz="2400" b="1" dirty="0">
              <a:solidFill>
                <a:srgbClr val="1F497D"/>
              </a:solidFill>
            </a:endParaRPr>
          </a:p>
          <a:p>
            <a:pPr marL="342900" lvl="0" indent="-342900">
              <a:spcBef>
                <a:spcPct val="20000"/>
              </a:spcBef>
              <a:buFont typeface="Arial" charset="0"/>
              <a:buChar char="•"/>
            </a:pPr>
            <a:r>
              <a:rPr lang="hr-HR" sz="2400" b="1" dirty="0">
                <a:solidFill>
                  <a:srgbClr val="1F497D"/>
                </a:solidFill>
              </a:rPr>
              <a:t>o</a:t>
            </a:r>
            <a:r>
              <a:rPr lang="vi-VN" sz="2400" b="1" dirty="0">
                <a:solidFill>
                  <a:srgbClr val="1F497D"/>
                </a:solidFill>
              </a:rPr>
              <a:t>snovni mehanizmi razgradnje PA</a:t>
            </a:r>
            <a:r>
              <a:rPr lang="hr-HR" sz="2400" b="1" dirty="0">
                <a:solidFill>
                  <a:srgbClr val="1F497D"/>
                </a:solidFill>
              </a:rPr>
              <a:t>H</a:t>
            </a:r>
            <a:r>
              <a:rPr lang="vi-VN" sz="2400" b="1" dirty="0">
                <a:solidFill>
                  <a:srgbClr val="1F497D"/>
                </a:solidFill>
              </a:rPr>
              <a:t> u atmosferi jesu </a:t>
            </a:r>
            <a:r>
              <a:rPr lang="vi-VN" sz="2400" b="1" dirty="0">
                <a:solidFill>
                  <a:srgbClr val="FF0000"/>
                </a:solidFill>
              </a:rPr>
              <a:t>oksidacija</a:t>
            </a:r>
            <a:r>
              <a:rPr lang="vi-VN" sz="2400" b="1" dirty="0">
                <a:solidFill>
                  <a:srgbClr val="1F497D"/>
                </a:solidFill>
              </a:rPr>
              <a:t> i </a:t>
            </a:r>
            <a:r>
              <a:rPr lang="vi-VN" sz="2400" b="1" dirty="0">
                <a:solidFill>
                  <a:srgbClr val="FF0000"/>
                </a:solidFill>
              </a:rPr>
              <a:t>fotooksidacija</a:t>
            </a:r>
            <a:endParaRPr lang="hr-HR" sz="2400" b="1" dirty="0">
              <a:solidFill>
                <a:srgbClr val="FF0000"/>
              </a:solidFill>
            </a:endParaRPr>
          </a:p>
          <a:p>
            <a:pPr marL="342900" lvl="0" indent="-342900">
              <a:spcBef>
                <a:spcPct val="20000"/>
              </a:spcBef>
              <a:buFont typeface="Arial" charset="0"/>
              <a:buChar char="•"/>
            </a:pPr>
            <a:r>
              <a:rPr lang="hr-HR" sz="2400" b="1" dirty="0">
                <a:solidFill>
                  <a:srgbClr val="1F497D"/>
                </a:solidFill>
              </a:rPr>
              <a:t>d</a:t>
            </a:r>
            <a:r>
              <a:rPr lang="vi-VN" sz="2400" b="1" dirty="0">
                <a:solidFill>
                  <a:srgbClr val="1F497D"/>
                </a:solidFill>
              </a:rPr>
              <a:t>ušikovi oksidi ili nitratna kiselina mogu reagirati s PA</a:t>
            </a:r>
            <a:r>
              <a:rPr lang="hr-HR" sz="2400" b="1" dirty="0">
                <a:solidFill>
                  <a:srgbClr val="1F497D"/>
                </a:solidFill>
              </a:rPr>
              <a:t>H</a:t>
            </a:r>
            <a:r>
              <a:rPr lang="vi-VN" sz="2400" b="1" dirty="0">
                <a:solidFill>
                  <a:srgbClr val="1F497D"/>
                </a:solidFill>
              </a:rPr>
              <a:t> te pri tome nastaju nitroderivati PA</a:t>
            </a:r>
            <a:r>
              <a:rPr lang="hr-HR" sz="2400" b="1" dirty="0">
                <a:solidFill>
                  <a:srgbClr val="1F497D"/>
                </a:solidFill>
              </a:rPr>
              <a:t>H</a:t>
            </a:r>
            <a:r>
              <a:rPr lang="vi-VN" sz="2400" b="1" dirty="0">
                <a:solidFill>
                  <a:srgbClr val="1F497D"/>
                </a:solidFill>
              </a:rPr>
              <a:t> </a:t>
            </a:r>
            <a:endParaRPr lang="hr-HR" sz="2000" dirty="0">
              <a:solidFill>
                <a:srgbClr val="0070C0"/>
              </a:solidFill>
            </a:endParaRPr>
          </a:p>
        </p:txBody>
      </p:sp>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935501500"/>
      </p:ext>
    </p:extLst>
  </p:cSld>
  <p:clrMapOvr>
    <a:masterClrMapping/>
  </p:clrMapOvr>
  <p:transition spd="med">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smtClean="0">
                <a:solidFill>
                  <a:srgbClr val="1F497D"/>
                </a:solidFill>
                <a:effectLst>
                  <a:glow>
                    <a:srgbClr val="7F7F7F">
                      <a:alpha val="35000"/>
                    </a:srgbClr>
                  </a:glow>
                </a:effectLst>
              </a:rPr>
              <a:t>2.2 </a:t>
            </a:r>
            <a:r>
              <a:rPr lang="hr-HR" sz="2800" b="1" dirty="0">
                <a:solidFill>
                  <a:srgbClr val="1F497D"/>
                </a:solidFill>
                <a:effectLst>
                  <a:glow>
                    <a:srgbClr val="7F7F7F">
                      <a:alpha val="35000"/>
                    </a:srgbClr>
                  </a:glow>
                </a:effectLst>
              </a:rPr>
              <a:t>PAH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a:extLst>
              <a:ext uri="{FF2B5EF4-FFF2-40B4-BE49-F238E27FC236}">
                <a16:creationId xmlns="" xmlns:a16="http://schemas.microsoft.com/office/drawing/2014/main" id="{968A33E6-1957-4C06-814E-68BEED3DAA00}"/>
              </a:ext>
            </a:extLst>
          </p:cNvPr>
          <p:cNvSpPr>
            <a:spLocks/>
          </p:cNvSpPr>
          <p:nvPr/>
        </p:nvSpPr>
        <p:spPr bwMode="auto">
          <a:xfrm>
            <a:off x="609600" y="17811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FF0000"/>
                </a:solidFill>
              </a:rPr>
              <a:t>Reakcije fotooksidacije</a:t>
            </a:r>
            <a:endParaRPr lang="hr-HR" sz="2400" b="1" dirty="0">
              <a:solidFill>
                <a:srgbClr val="FF0000"/>
              </a:solidFill>
            </a:endParaRPr>
          </a:p>
          <a:p>
            <a:pPr marL="342900" lvl="0" indent="-342900">
              <a:spcBef>
                <a:spcPct val="20000"/>
              </a:spcBef>
              <a:buFont typeface="Arial" charset="0"/>
              <a:buChar char="•"/>
            </a:pPr>
            <a:r>
              <a:rPr lang="hr-HR" sz="2400" b="1" dirty="0">
                <a:solidFill>
                  <a:srgbClr val="1F497D"/>
                </a:solidFill>
              </a:rPr>
              <a:t>u</a:t>
            </a:r>
            <a:r>
              <a:rPr lang="vi-VN" sz="2400" b="1" dirty="0">
                <a:solidFill>
                  <a:srgbClr val="1F497D"/>
                </a:solidFill>
              </a:rPr>
              <a:t> reakciji fotooksidacije </a:t>
            </a:r>
            <a:r>
              <a:rPr lang="hr-HR" sz="2400" b="1" dirty="0">
                <a:solidFill>
                  <a:srgbClr val="1F497D"/>
                </a:solidFill>
              </a:rPr>
              <a:t>PAH </a:t>
            </a:r>
            <a:r>
              <a:rPr lang="vi-VN" sz="2400" b="1" dirty="0">
                <a:solidFill>
                  <a:srgbClr val="1F497D"/>
                </a:solidFill>
              </a:rPr>
              <a:t>i aza-aromatskih ugljikovodika u otopini najčešće nastaju endoperoksidi</a:t>
            </a:r>
            <a:endParaRPr lang="hr-HR" sz="2400" b="1" dirty="0">
              <a:solidFill>
                <a:srgbClr val="1F497D"/>
              </a:solidFill>
            </a:endParaRPr>
          </a:p>
          <a:p>
            <a:pPr marL="342900" lvl="0" indent="-342900">
              <a:spcBef>
                <a:spcPct val="20000"/>
              </a:spcBef>
              <a:buFont typeface="Arial" charset="0"/>
              <a:buChar char="•"/>
            </a:pPr>
            <a:r>
              <a:rPr lang="vi-VN" sz="2400" b="1" dirty="0">
                <a:solidFill>
                  <a:srgbClr val="1F497D"/>
                </a:solidFill>
              </a:rPr>
              <a:t> </a:t>
            </a:r>
            <a:endParaRPr lang="hr-HR" sz="2000" dirty="0">
              <a:solidFill>
                <a:srgbClr val="0070C0"/>
              </a:solidFill>
            </a:endParaRPr>
          </a:p>
        </p:txBody>
      </p:sp>
      <p:pic>
        <p:nvPicPr>
          <p:cNvPr id="3" name="Slika 2" descr="Zaslonski isječci">
            <a:extLst>
              <a:ext uri="{FF2B5EF4-FFF2-40B4-BE49-F238E27FC236}">
                <a16:creationId xmlns="" xmlns:a16="http://schemas.microsoft.com/office/drawing/2014/main" id="{001B0D5B-C578-4DA3-B7AD-657EA517F1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807" t="5554" r="6329" b="542"/>
          <a:stretch/>
        </p:blipFill>
        <p:spPr>
          <a:xfrm>
            <a:off x="3027060" y="3060484"/>
            <a:ext cx="3253667" cy="3106222"/>
          </a:xfrm>
          <a:prstGeom prst="rect">
            <a:avLst/>
          </a:prstGeom>
        </p:spPr>
      </p:pic>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2" name="TextBox 1"/>
          <p:cNvSpPr txBox="1"/>
          <p:nvPr/>
        </p:nvSpPr>
        <p:spPr>
          <a:xfrm>
            <a:off x="6559827" y="5090707"/>
            <a:ext cx="2435874" cy="830997"/>
          </a:xfrm>
          <a:prstGeom prst="rect">
            <a:avLst/>
          </a:prstGeom>
          <a:noFill/>
        </p:spPr>
        <p:txBody>
          <a:bodyPr wrap="square" rtlCol="0">
            <a:spAutoFit/>
          </a:bodyPr>
          <a:lstStyle/>
          <a:p>
            <a:r>
              <a:rPr lang="en-GB" sz="1200" dirty="0" err="1"/>
              <a:t>Jakovljević</a:t>
            </a:r>
            <a:r>
              <a:rPr lang="en-GB" sz="1200" dirty="0"/>
              <a:t>, </a:t>
            </a:r>
            <a:r>
              <a:rPr lang="en-GB" sz="1200" dirty="0" smtClean="0"/>
              <a:t>I</a:t>
            </a:r>
            <a:r>
              <a:rPr lang="hr-HR" sz="1200" dirty="0" smtClean="0"/>
              <a:t>. i </a:t>
            </a:r>
            <a:r>
              <a:rPr lang="en-GB" sz="1200" dirty="0" smtClean="0"/>
              <a:t> </a:t>
            </a:r>
            <a:r>
              <a:rPr lang="en-GB" sz="1200" dirty="0" err="1"/>
              <a:t>Žužul</a:t>
            </a:r>
            <a:r>
              <a:rPr lang="en-GB" sz="1200" dirty="0"/>
              <a:t>, </a:t>
            </a:r>
            <a:r>
              <a:rPr lang="en-GB" sz="1200" dirty="0" smtClean="0"/>
              <a:t>S.</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62</a:t>
            </a:r>
            <a:r>
              <a:rPr lang="en-GB" sz="1200" dirty="0"/>
              <a:t> (2011) , 4; 357-370</a:t>
            </a:r>
          </a:p>
        </p:txBody>
      </p:sp>
    </p:spTree>
    <p:extLst>
      <p:ext uri="{BB962C8B-B14F-4D97-AF65-F5344CB8AC3E}">
        <p14:creationId xmlns:p14="http://schemas.microsoft.com/office/powerpoint/2010/main" val="3890036458"/>
      </p:ext>
    </p:extLst>
  </p:cSld>
  <p:clrMapOvr>
    <a:masterClrMapping/>
  </p:clrMapOvr>
  <p:transition spd="med">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PAH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a:extLst>
              <a:ext uri="{FF2B5EF4-FFF2-40B4-BE49-F238E27FC236}">
                <a16:creationId xmlns="" xmlns:a16="http://schemas.microsoft.com/office/drawing/2014/main" id="{968A33E6-1957-4C06-814E-68BEED3DAA00}"/>
              </a:ext>
            </a:extLst>
          </p:cNvPr>
          <p:cNvSpPr>
            <a:spLocks/>
          </p:cNvSpPr>
          <p:nvPr/>
        </p:nvSpPr>
        <p:spPr bwMode="auto">
          <a:xfrm>
            <a:off x="609600" y="17811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FF0000"/>
                </a:solidFill>
              </a:rPr>
              <a:t>Reakcije oksidacije </a:t>
            </a:r>
            <a:endParaRPr lang="hr-HR" sz="2400" b="1" dirty="0">
              <a:solidFill>
                <a:srgbClr val="FF0000"/>
              </a:solidFill>
            </a:endParaRPr>
          </a:p>
          <a:p>
            <a:pPr marL="342900" lvl="0" indent="-342900">
              <a:spcBef>
                <a:spcPct val="20000"/>
              </a:spcBef>
              <a:buFont typeface="Arial" charset="0"/>
              <a:buChar char="•"/>
            </a:pPr>
            <a:r>
              <a:rPr lang="vi-VN" sz="2400" b="1" dirty="0">
                <a:solidFill>
                  <a:srgbClr val="1F497D"/>
                </a:solidFill>
              </a:rPr>
              <a:t>P</a:t>
            </a:r>
            <a:r>
              <a:rPr lang="hr-HR" sz="2400" b="1" dirty="0">
                <a:solidFill>
                  <a:srgbClr val="1F497D"/>
                </a:solidFill>
              </a:rPr>
              <a:t>AH</a:t>
            </a:r>
            <a:r>
              <a:rPr lang="vi-VN" sz="2400" b="1" dirty="0">
                <a:solidFill>
                  <a:srgbClr val="1F497D"/>
                </a:solidFill>
              </a:rPr>
              <a:t> brzo reagiraju s ozonom iz atmosfere pri čemu dolazi do cijepanja dvostrukih veza</a:t>
            </a:r>
            <a:endParaRPr lang="hr-HR" sz="2000" dirty="0">
              <a:solidFill>
                <a:srgbClr val="0070C0"/>
              </a:solidFill>
            </a:endParaRPr>
          </a:p>
        </p:txBody>
      </p:sp>
      <p:pic>
        <p:nvPicPr>
          <p:cNvPr id="3" name="Slika 2" descr="Zaslonski isječci">
            <a:extLst>
              <a:ext uri="{FF2B5EF4-FFF2-40B4-BE49-F238E27FC236}">
                <a16:creationId xmlns="" xmlns:a16="http://schemas.microsoft.com/office/drawing/2014/main" id="{10F61900-E137-4415-AF92-A1BB9C05308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865" t="4161"/>
          <a:stretch/>
        </p:blipFill>
        <p:spPr>
          <a:xfrm>
            <a:off x="2377116" y="2954401"/>
            <a:ext cx="4827917" cy="3599603"/>
          </a:xfrm>
          <a:prstGeom prst="rect">
            <a:avLst/>
          </a:prstGeom>
        </p:spPr>
      </p:pic>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5" name="TextBox 14"/>
          <p:cNvSpPr txBox="1"/>
          <p:nvPr/>
        </p:nvSpPr>
        <p:spPr>
          <a:xfrm>
            <a:off x="6579704" y="5120524"/>
            <a:ext cx="2415996" cy="830997"/>
          </a:xfrm>
          <a:prstGeom prst="rect">
            <a:avLst/>
          </a:prstGeom>
          <a:noFill/>
        </p:spPr>
        <p:txBody>
          <a:bodyPr wrap="square" rtlCol="0">
            <a:spAutoFit/>
          </a:bodyPr>
          <a:lstStyle/>
          <a:p>
            <a:r>
              <a:rPr lang="en-GB" sz="1200" dirty="0" err="1"/>
              <a:t>Jakovljević</a:t>
            </a:r>
            <a:r>
              <a:rPr lang="en-GB" sz="1200" dirty="0"/>
              <a:t>, </a:t>
            </a:r>
            <a:r>
              <a:rPr lang="en-GB" sz="1200" dirty="0" smtClean="0"/>
              <a:t>I</a:t>
            </a:r>
            <a:r>
              <a:rPr lang="hr-HR" sz="1200" dirty="0" smtClean="0"/>
              <a:t>. i </a:t>
            </a:r>
            <a:r>
              <a:rPr lang="en-GB" sz="1200" dirty="0" smtClean="0"/>
              <a:t> </a:t>
            </a:r>
            <a:r>
              <a:rPr lang="en-GB" sz="1200" dirty="0" err="1"/>
              <a:t>Žužul</a:t>
            </a:r>
            <a:r>
              <a:rPr lang="en-GB" sz="1200" dirty="0"/>
              <a:t>, </a:t>
            </a:r>
            <a:r>
              <a:rPr lang="en-GB" sz="1200" dirty="0" smtClean="0"/>
              <a:t>S.</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62</a:t>
            </a:r>
            <a:r>
              <a:rPr lang="en-GB" sz="1200" dirty="0"/>
              <a:t> (2011) , 4; 357-370</a:t>
            </a:r>
          </a:p>
        </p:txBody>
      </p:sp>
    </p:spTree>
    <p:extLst>
      <p:ext uri="{BB962C8B-B14F-4D97-AF65-F5344CB8AC3E}">
        <p14:creationId xmlns:p14="http://schemas.microsoft.com/office/powerpoint/2010/main" val="1376884844"/>
      </p:ext>
    </p:extLst>
  </p:cSld>
  <p:clrMapOvr>
    <a:masterClrMapping/>
  </p:clrMapOvr>
  <p:transition spd="med">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PAH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a:extLst>
              <a:ext uri="{FF2B5EF4-FFF2-40B4-BE49-F238E27FC236}">
                <a16:creationId xmlns="" xmlns:a16="http://schemas.microsoft.com/office/drawing/2014/main" id="{968A33E6-1957-4C06-814E-68BEED3DAA00}"/>
              </a:ext>
            </a:extLst>
          </p:cNvPr>
          <p:cNvSpPr>
            <a:spLocks/>
          </p:cNvSpPr>
          <p:nvPr/>
        </p:nvSpPr>
        <p:spPr bwMode="auto">
          <a:xfrm>
            <a:off x="609600" y="17811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FF0000"/>
                </a:solidFill>
              </a:rPr>
              <a:t>Reakcije </a:t>
            </a:r>
            <a:r>
              <a:rPr lang="hr-HR" sz="2400" b="1" dirty="0">
                <a:solidFill>
                  <a:srgbClr val="FF0000"/>
                </a:solidFill>
              </a:rPr>
              <a:t>peroksida i PAH</a:t>
            </a:r>
            <a:r>
              <a:rPr lang="vi-VN" sz="2400" b="1" dirty="0">
                <a:solidFill>
                  <a:srgbClr val="FF0000"/>
                </a:solidFill>
              </a:rPr>
              <a:t> </a:t>
            </a:r>
            <a:endParaRPr lang="hr-HR" sz="2400" b="1" dirty="0">
              <a:solidFill>
                <a:srgbClr val="FF0000"/>
              </a:solidFill>
            </a:endParaRPr>
          </a:p>
        </p:txBody>
      </p:sp>
      <p:pic>
        <p:nvPicPr>
          <p:cNvPr id="3" name="Slika 2" descr="Zaslonski isječci">
            <a:extLst>
              <a:ext uri="{FF2B5EF4-FFF2-40B4-BE49-F238E27FC236}">
                <a16:creationId xmlns="" xmlns:a16="http://schemas.microsoft.com/office/drawing/2014/main" id="{A49429B7-F57B-471D-BBDF-7F18A8E87B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2780" y="2814756"/>
            <a:ext cx="5631790" cy="2368736"/>
          </a:xfrm>
          <a:prstGeom prst="rect">
            <a:avLst/>
          </a:prstGeom>
        </p:spPr>
      </p:pic>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5" name="TextBox 14"/>
          <p:cNvSpPr txBox="1"/>
          <p:nvPr/>
        </p:nvSpPr>
        <p:spPr>
          <a:xfrm>
            <a:off x="6549887" y="5003126"/>
            <a:ext cx="2445813" cy="830997"/>
          </a:xfrm>
          <a:prstGeom prst="rect">
            <a:avLst/>
          </a:prstGeom>
          <a:noFill/>
        </p:spPr>
        <p:txBody>
          <a:bodyPr wrap="square" rtlCol="0">
            <a:spAutoFit/>
          </a:bodyPr>
          <a:lstStyle/>
          <a:p>
            <a:r>
              <a:rPr lang="en-GB" sz="1200" dirty="0" err="1"/>
              <a:t>Jakovljević</a:t>
            </a:r>
            <a:r>
              <a:rPr lang="en-GB" sz="1200" dirty="0"/>
              <a:t>, </a:t>
            </a:r>
            <a:r>
              <a:rPr lang="en-GB" sz="1200" dirty="0" smtClean="0"/>
              <a:t>I</a:t>
            </a:r>
            <a:r>
              <a:rPr lang="hr-HR" sz="1200" dirty="0" smtClean="0"/>
              <a:t>. i </a:t>
            </a:r>
            <a:r>
              <a:rPr lang="en-GB" sz="1200" dirty="0" smtClean="0"/>
              <a:t> </a:t>
            </a:r>
            <a:r>
              <a:rPr lang="en-GB" sz="1200" dirty="0" err="1"/>
              <a:t>Žužul</a:t>
            </a:r>
            <a:r>
              <a:rPr lang="en-GB" sz="1200" dirty="0"/>
              <a:t>, </a:t>
            </a:r>
            <a:r>
              <a:rPr lang="en-GB" sz="1200" dirty="0" smtClean="0"/>
              <a:t>S.</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62</a:t>
            </a:r>
            <a:r>
              <a:rPr lang="en-GB" sz="1200" dirty="0"/>
              <a:t> (2011) , 4; 357-370</a:t>
            </a:r>
          </a:p>
        </p:txBody>
      </p:sp>
    </p:spTree>
    <p:extLst>
      <p:ext uri="{BB962C8B-B14F-4D97-AF65-F5344CB8AC3E}">
        <p14:creationId xmlns:p14="http://schemas.microsoft.com/office/powerpoint/2010/main" val="3185379030"/>
      </p:ext>
    </p:extLst>
  </p:cSld>
  <p:clrMapOvr>
    <a:masterClrMapping/>
  </p:clrMapOvr>
  <p:transition spd="med">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a:t>
            </a:r>
            <a:r>
              <a:rPr lang="hr-HR" sz="2800" b="1" dirty="0">
                <a:solidFill>
                  <a:srgbClr val="1F497D"/>
                </a:solidFill>
                <a:effectLst>
                  <a:glow>
                    <a:srgbClr val="7F7F7F">
                      <a:alpha val="35000"/>
                    </a:srgbClr>
                  </a:glow>
                </a:effectLst>
              </a:rPr>
              <a:t>2.2 PAH – KEMIZAM NASTANKA I RAZGRADNJE</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000" dirty="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Content Placeholder 8">
            <a:extLst>
              <a:ext uri="{FF2B5EF4-FFF2-40B4-BE49-F238E27FC236}">
                <a16:creationId xmlns="" xmlns:a16="http://schemas.microsoft.com/office/drawing/2014/main" id="{968A33E6-1957-4C06-814E-68BEED3DAA00}"/>
              </a:ext>
            </a:extLst>
          </p:cNvPr>
          <p:cNvSpPr>
            <a:spLocks/>
          </p:cNvSpPr>
          <p:nvPr/>
        </p:nvSpPr>
        <p:spPr bwMode="auto">
          <a:xfrm>
            <a:off x="609600" y="17811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r>
              <a:rPr lang="vi-VN" sz="2400" b="1" dirty="0">
                <a:solidFill>
                  <a:srgbClr val="FF0000"/>
                </a:solidFill>
              </a:rPr>
              <a:t>Reakcije nukleoﬁln</a:t>
            </a:r>
            <a:r>
              <a:rPr lang="hr-HR" sz="2400" b="1" dirty="0">
                <a:solidFill>
                  <a:srgbClr val="FF0000"/>
                </a:solidFill>
              </a:rPr>
              <a:t>e</a:t>
            </a:r>
            <a:r>
              <a:rPr lang="vi-VN" sz="2400" b="1" dirty="0">
                <a:solidFill>
                  <a:srgbClr val="FF0000"/>
                </a:solidFill>
              </a:rPr>
              <a:t> supstitucij</a:t>
            </a:r>
            <a:r>
              <a:rPr lang="hr-HR" sz="2400" b="1" dirty="0">
                <a:solidFill>
                  <a:srgbClr val="FF0000"/>
                </a:solidFill>
              </a:rPr>
              <a:t>e</a:t>
            </a:r>
            <a:r>
              <a:rPr lang="vi-VN" sz="2400" b="1" dirty="0">
                <a:solidFill>
                  <a:srgbClr val="FF0000"/>
                </a:solidFill>
              </a:rPr>
              <a:t> i oksidacij</a:t>
            </a:r>
            <a:r>
              <a:rPr lang="hr-HR" sz="2400" b="1" dirty="0">
                <a:solidFill>
                  <a:srgbClr val="FF0000"/>
                </a:solidFill>
              </a:rPr>
              <a:t>e</a:t>
            </a:r>
            <a:r>
              <a:rPr lang="vi-VN" sz="2400" b="1" dirty="0">
                <a:solidFill>
                  <a:srgbClr val="FF0000"/>
                </a:solidFill>
              </a:rPr>
              <a:t> </a:t>
            </a:r>
            <a:endParaRPr lang="hr-HR" sz="2400" b="1" dirty="0">
              <a:solidFill>
                <a:srgbClr val="FF0000"/>
              </a:solidFill>
            </a:endParaRPr>
          </a:p>
        </p:txBody>
      </p:sp>
      <p:pic>
        <p:nvPicPr>
          <p:cNvPr id="4" name="Slika 3" descr="Zaslonski isječci">
            <a:extLst>
              <a:ext uri="{FF2B5EF4-FFF2-40B4-BE49-F238E27FC236}">
                <a16:creationId xmlns="" xmlns:a16="http://schemas.microsoft.com/office/drawing/2014/main" id="{2D0AAC35-348F-479E-8EC5-CF3D986B83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6981" y="2204111"/>
            <a:ext cx="4420217" cy="4124901"/>
          </a:xfrm>
          <a:prstGeom prst="rect">
            <a:avLst/>
          </a:prstGeom>
        </p:spPr>
      </p:pic>
      <p:pic>
        <p:nvPicPr>
          <p:cNvPr id="14"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5" name="TextBox 14"/>
          <p:cNvSpPr txBox="1"/>
          <p:nvPr/>
        </p:nvSpPr>
        <p:spPr>
          <a:xfrm>
            <a:off x="6576433" y="5170220"/>
            <a:ext cx="2396117" cy="830997"/>
          </a:xfrm>
          <a:prstGeom prst="rect">
            <a:avLst/>
          </a:prstGeom>
          <a:noFill/>
        </p:spPr>
        <p:txBody>
          <a:bodyPr wrap="square" rtlCol="0">
            <a:spAutoFit/>
          </a:bodyPr>
          <a:lstStyle/>
          <a:p>
            <a:r>
              <a:rPr lang="en-GB" sz="1200" dirty="0" err="1"/>
              <a:t>Jakovljević</a:t>
            </a:r>
            <a:r>
              <a:rPr lang="en-GB" sz="1200" dirty="0"/>
              <a:t>, </a:t>
            </a:r>
            <a:r>
              <a:rPr lang="en-GB" sz="1200" dirty="0" smtClean="0"/>
              <a:t>I</a:t>
            </a:r>
            <a:r>
              <a:rPr lang="hr-HR" sz="1200" dirty="0" smtClean="0"/>
              <a:t>. i </a:t>
            </a:r>
            <a:r>
              <a:rPr lang="en-GB" sz="1200" dirty="0" smtClean="0"/>
              <a:t> </a:t>
            </a:r>
            <a:r>
              <a:rPr lang="en-GB" sz="1200" dirty="0" err="1"/>
              <a:t>Žužul</a:t>
            </a:r>
            <a:r>
              <a:rPr lang="en-GB" sz="1200" dirty="0"/>
              <a:t>, </a:t>
            </a:r>
            <a:r>
              <a:rPr lang="en-GB" sz="1200" dirty="0" smtClean="0"/>
              <a:t>S.</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62</a:t>
            </a:r>
            <a:r>
              <a:rPr lang="en-GB" sz="1200" dirty="0"/>
              <a:t> (2011) , 4; 357-370</a:t>
            </a:r>
          </a:p>
        </p:txBody>
      </p:sp>
    </p:spTree>
    <p:extLst>
      <p:ext uri="{BB962C8B-B14F-4D97-AF65-F5344CB8AC3E}">
        <p14:creationId xmlns:p14="http://schemas.microsoft.com/office/powerpoint/2010/main" val="972196672"/>
      </p:ext>
    </p:extLst>
  </p:cSld>
  <p:clrMapOvr>
    <a:masterClrMapping/>
  </p:clrMapOvr>
  <p:transition spd="med">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Pregled razina </a:t>
            </a:r>
            <a:r>
              <a:rPr lang="hr-HR" sz="2400" b="1" dirty="0" err="1">
                <a:solidFill>
                  <a:schemeClr val="tx2"/>
                </a:solidFill>
              </a:rPr>
              <a:t>BaP</a:t>
            </a:r>
            <a:r>
              <a:rPr lang="hr-HR" sz="2400" b="1" dirty="0">
                <a:solidFill>
                  <a:schemeClr val="tx2"/>
                </a:solidFill>
              </a:rPr>
              <a:t> na nekim lokacijama u svijetu</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4" name="Slika 3" descr="Zaslonski isječci">
            <a:extLst>
              <a:ext uri="{FF2B5EF4-FFF2-40B4-BE49-F238E27FC236}">
                <a16:creationId xmlns="" xmlns:a16="http://schemas.microsoft.com/office/drawing/2014/main" id="{08F326ED-FDD1-4D4D-940F-F8D32EDC53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38" t="4729" b="11473"/>
          <a:stretch/>
        </p:blipFill>
        <p:spPr>
          <a:xfrm>
            <a:off x="687371" y="1767621"/>
            <a:ext cx="5672807" cy="4385641"/>
          </a:xfrm>
          <a:prstGeom prst="rect">
            <a:avLst/>
          </a:prstGeom>
        </p:spPr>
      </p:pic>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3" name="TextBox 2"/>
          <p:cNvSpPr txBox="1"/>
          <p:nvPr/>
        </p:nvSpPr>
        <p:spPr>
          <a:xfrm>
            <a:off x="6530009" y="4512365"/>
            <a:ext cx="2312381" cy="1015663"/>
          </a:xfrm>
          <a:prstGeom prst="rect">
            <a:avLst/>
          </a:prstGeom>
          <a:noFill/>
        </p:spPr>
        <p:txBody>
          <a:bodyPr wrap="square" rtlCol="0">
            <a:spAutoFit/>
          </a:bodyPr>
          <a:lstStyle/>
          <a:p>
            <a:r>
              <a:rPr lang="en-GB" sz="1200" dirty="0" err="1"/>
              <a:t>Šišović</a:t>
            </a:r>
            <a:r>
              <a:rPr lang="en-GB" sz="1200" dirty="0"/>
              <a:t>, </a:t>
            </a:r>
            <a:r>
              <a:rPr lang="en-GB" sz="1200" dirty="0" smtClean="0"/>
              <a:t>A.</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u </a:t>
            </a:r>
            <a:r>
              <a:rPr lang="en-GB" sz="1200" dirty="0" err="1"/>
              <a:t>nas</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51</a:t>
            </a:r>
            <a:r>
              <a:rPr lang="en-GB" sz="1200" dirty="0"/>
              <a:t> (2000.) , Supplement 1-139; 89-101</a:t>
            </a:r>
          </a:p>
        </p:txBody>
      </p:sp>
    </p:spTree>
    <p:extLst>
      <p:ext uri="{BB962C8B-B14F-4D97-AF65-F5344CB8AC3E}">
        <p14:creationId xmlns:p14="http://schemas.microsoft.com/office/powerpoint/2010/main" val="202983546"/>
      </p:ext>
    </p:extLst>
  </p:cSld>
  <p:clrMapOvr>
    <a:masterClrMapping/>
  </p:clrMapOvr>
  <p:transition spd="med">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9574" y="493713"/>
            <a:ext cx="9074426"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pl-PL" sz="2400" b="1" dirty="0">
                <a:solidFill>
                  <a:schemeClr val="tx2"/>
                </a:solidFill>
              </a:rPr>
              <a:t>Pregled razina BaP na nekim lokacijama u Hrvatskoj</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descr="Zaslonski isječci">
            <a:extLst>
              <a:ext uri="{FF2B5EF4-FFF2-40B4-BE49-F238E27FC236}">
                <a16:creationId xmlns="" xmlns:a16="http://schemas.microsoft.com/office/drawing/2014/main" id="{0C1E3AC6-89FF-4391-A038-58CD31A7C5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639" t="4707" b="15864"/>
          <a:stretch/>
        </p:blipFill>
        <p:spPr>
          <a:xfrm>
            <a:off x="652681" y="1795272"/>
            <a:ext cx="8016467" cy="4005022"/>
          </a:xfrm>
          <a:prstGeom prst="rect">
            <a:avLst/>
          </a:prstGeom>
        </p:spPr>
      </p:pic>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4" name="TextBox 13"/>
          <p:cNvSpPr txBox="1"/>
          <p:nvPr/>
        </p:nvSpPr>
        <p:spPr>
          <a:xfrm>
            <a:off x="5874026" y="5863518"/>
            <a:ext cx="2149144" cy="900246"/>
          </a:xfrm>
          <a:prstGeom prst="rect">
            <a:avLst/>
          </a:prstGeom>
          <a:noFill/>
        </p:spPr>
        <p:txBody>
          <a:bodyPr wrap="square" rtlCol="0">
            <a:spAutoFit/>
          </a:bodyPr>
          <a:lstStyle/>
          <a:p>
            <a:r>
              <a:rPr lang="en-GB" sz="1050" dirty="0" err="1"/>
              <a:t>Šišović</a:t>
            </a:r>
            <a:r>
              <a:rPr lang="en-GB" sz="1050" dirty="0"/>
              <a:t>, </a:t>
            </a:r>
            <a:r>
              <a:rPr lang="en-GB" sz="1050" dirty="0" smtClean="0"/>
              <a:t>A.</a:t>
            </a:r>
            <a:endParaRPr lang="en-GB" sz="1050" dirty="0"/>
          </a:p>
          <a:p>
            <a:r>
              <a:rPr lang="en-GB" sz="1050" dirty="0" err="1"/>
              <a:t>Policiklički</a:t>
            </a:r>
            <a:r>
              <a:rPr lang="en-GB" sz="1050" dirty="0"/>
              <a:t> </a:t>
            </a:r>
            <a:r>
              <a:rPr lang="en-GB" sz="1050" dirty="0" err="1"/>
              <a:t>aromatski</a:t>
            </a:r>
            <a:r>
              <a:rPr lang="en-GB" sz="1050" dirty="0"/>
              <a:t> </a:t>
            </a:r>
            <a:r>
              <a:rPr lang="en-GB" sz="1050" dirty="0" err="1"/>
              <a:t>ugljikovodici</a:t>
            </a:r>
            <a:r>
              <a:rPr lang="en-GB" sz="1050" dirty="0"/>
              <a:t> u </a:t>
            </a:r>
            <a:r>
              <a:rPr lang="en-GB" sz="1050" dirty="0" err="1"/>
              <a:t>zraku</a:t>
            </a:r>
            <a:r>
              <a:rPr lang="en-GB" sz="1050" dirty="0"/>
              <a:t> u </a:t>
            </a:r>
            <a:r>
              <a:rPr lang="en-GB" sz="1050" dirty="0" err="1"/>
              <a:t>nas</a:t>
            </a:r>
            <a:r>
              <a:rPr lang="en-GB" sz="1050" dirty="0"/>
              <a:t>. </a:t>
            </a:r>
            <a:r>
              <a:rPr lang="en-GB" sz="1050" i="1" dirty="0" err="1" smtClean="0"/>
              <a:t>Arhiv</a:t>
            </a:r>
            <a:r>
              <a:rPr lang="en-GB" sz="1050" i="1" dirty="0" smtClean="0"/>
              <a:t> </a:t>
            </a:r>
            <a:r>
              <a:rPr lang="en-GB" sz="1050" i="1" dirty="0" err="1"/>
              <a:t>za</a:t>
            </a:r>
            <a:r>
              <a:rPr lang="en-GB" sz="1050" i="1" dirty="0"/>
              <a:t> </a:t>
            </a:r>
            <a:r>
              <a:rPr lang="en-GB" sz="1050" i="1" dirty="0" err="1"/>
              <a:t>higijenu</a:t>
            </a:r>
            <a:r>
              <a:rPr lang="en-GB" sz="1050" i="1" dirty="0"/>
              <a:t> </a:t>
            </a:r>
            <a:r>
              <a:rPr lang="en-GB" sz="1050" i="1" dirty="0" err="1"/>
              <a:t>rada</a:t>
            </a:r>
            <a:r>
              <a:rPr lang="en-GB" sz="1050" i="1" dirty="0"/>
              <a:t> </a:t>
            </a:r>
            <a:r>
              <a:rPr lang="en-GB" sz="1050" i="1" dirty="0" err="1"/>
              <a:t>i</a:t>
            </a:r>
            <a:r>
              <a:rPr lang="en-GB" sz="1050" i="1" dirty="0"/>
              <a:t> </a:t>
            </a:r>
            <a:r>
              <a:rPr lang="en-GB" sz="1050" i="1" dirty="0" err="1"/>
              <a:t>toksikologiju</a:t>
            </a:r>
            <a:r>
              <a:rPr lang="en-GB" sz="1050" dirty="0"/>
              <a:t>. </a:t>
            </a:r>
            <a:r>
              <a:rPr lang="en-GB" sz="1050" b="1" dirty="0"/>
              <a:t>51</a:t>
            </a:r>
            <a:r>
              <a:rPr lang="en-GB" sz="1050" dirty="0"/>
              <a:t> (2000.) , Supplement 1-139; 89-101</a:t>
            </a:r>
          </a:p>
        </p:txBody>
      </p:sp>
    </p:spTree>
    <p:extLst>
      <p:ext uri="{BB962C8B-B14F-4D97-AF65-F5344CB8AC3E}">
        <p14:creationId xmlns:p14="http://schemas.microsoft.com/office/powerpoint/2010/main" val="2668220727"/>
      </p:ext>
    </p:extLst>
  </p:cSld>
  <p:clrMapOvr>
    <a:masterClrMapping/>
  </p:clrMapOvr>
  <p:transition spd="med">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8"/>
          <p:cNvSpPr>
            <a:spLocks/>
          </p:cNvSpPr>
          <p:nvPr/>
        </p:nvSpPr>
        <p:spPr bwMode="auto">
          <a:xfrm>
            <a:off x="116958" y="1345555"/>
            <a:ext cx="891008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000" b="1" dirty="0">
                <a:solidFill>
                  <a:srgbClr val="1F497D"/>
                </a:solidFill>
              </a:rPr>
              <a:t>Tjedne koncentracije lebdećih čestica (LČ) (µg/m</a:t>
            </a:r>
            <a:r>
              <a:rPr lang="hr-HR" sz="2000" b="1" baseline="30000" dirty="0">
                <a:solidFill>
                  <a:srgbClr val="1F497D"/>
                </a:solidFill>
              </a:rPr>
              <a:t>3</a:t>
            </a:r>
            <a:r>
              <a:rPr lang="hr-HR" sz="2000" b="1" dirty="0">
                <a:solidFill>
                  <a:srgbClr val="1F497D"/>
                </a:solidFill>
              </a:rPr>
              <a:t>) i PAH (</a:t>
            </a:r>
            <a:r>
              <a:rPr lang="hr-HR" sz="2000" b="1" dirty="0" err="1">
                <a:solidFill>
                  <a:srgbClr val="1F497D"/>
                </a:solidFill>
              </a:rPr>
              <a:t>ng</a:t>
            </a:r>
            <a:r>
              <a:rPr lang="hr-HR" sz="2000" b="1" dirty="0">
                <a:solidFill>
                  <a:srgbClr val="1F497D"/>
                </a:solidFill>
              </a:rPr>
              <a:t>/m</a:t>
            </a:r>
            <a:r>
              <a:rPr lang="hr-HR" sz="2000" b="1" baseline="30000" dirty="0">
                <a:solidFill>
                  <a:srgbClr val="1F497D"/>
                </a:solidFill>
              </a:rPr>
              <a:t>3</a:t>
            </a:r>
            <a:r>
              <a:rPr lang="hr-HR" sz="2000" b="1" dirty="0">
                <a:solidFill>
                  <a:srgbClr val="1F497D"/>
                </a:solidFill>
              </a:rPr>
              <a:t>) izmjerene unutar i izvan domaćinstva ispitanika te osobnim skupljačima – zimi</a:t>
            </a:r>
            <a:endParaRPr lang="hr-HR" sz="2800" b="1" dirty="0">
              <a:solidFill>
                <a:srgbClr val="1F497D"/>
              </a:solidFill>
            </a:endParaRPr>
          </a:p>
        </p:txBody>
      </p:sp>
      <p:sp>
        <p:nvSpPr>
          <p:cNvPr id="3074" name="Title 1"/>
          <p:cNvSpPr>
            <a:spLocks noGrp="1"/>
          </p:cNvSpPr>
          <p:nvPr>
            <p:ph type="title"/>
          </p:nvPr>
        </p:nvSpPr>
        <p:spPr>
          <a:xfrm>
            <a:off x="116958" y="493713"/>
            <a:ext cx="9027042"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descr="Zaslonski isječci">
            <a:extLst>
              <a:ext uri="{FF2B5EF4-FFF2-40B4-BE49-F238E27FC236}">
                <a16:creationId xmlns="" xmlns:a16="http://schemas.microsoft.com/office/drawing/2014/main" id="{5E71FC5A-9A22-400D-958A-4417476E20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487" y="2088936"/>
            <a:ext cx="6136576" cy="3970976"/>
          </a:xfrm>
          <a:prstGeom prst="rect">
            <a:avLst/>
          </a:prstGeom>
        </p:spPr>
      </p:pic>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6764" y="373555"/>
            <a:ext cx="1335390" cy="972000"/>
          </a:xfrm>
          <a:prstGeom prst="rect">
            <a:avLst/>
          </a:prstGeom>
        </p:spPr>
      </p:pic>
      <p:sp>
        <p:nvSpPr>
          <p:cNvPr id="14" name="TextBox 13"/>
          <p:cNvSpPr txBox="1"/>
          <p:nvPr/>
        </p:nvSpPr>
        <p:spPr>
          <a:xfrm>
            <a:off x="6947452" y="4681128"/>
            <a:ext cx="1894938" cy="1200329"/>
          </a:xfrm>
          <a:prstGeom prst="rect">
            <a:avLst/>
          </a:prstGeom>
          <a:noFill/>
        </p:spPr>
        <p:txBody>
          <a:bodyPr wrap="square" rtlCol="0">
            <a:spAutoFit/>
          </a:bodyPr>
          <a:lstStyle/>
          <a:p>
            <a:r>
              <a:rPr lang="en-GB" sz="1200" dirty="0" err="1"/>
              <a:t>Šišović</a:t>
            </a:r>
            <a:r>
              <a:rPr lang="en-GB" sz="1200" dirty="0"/>
              <a:t>, </a:t>
            </a:r>
            <a:r>
              <a:rPr lang="en-GB" sz="1200" dirty="0" smtClean="0"/>
              <a:t>A.</a:t>
            </a:r>
            <a:endParaRPr lang="en-GB" sz="1200" dirty="0"/>
          </a:p>
          <a:p>
            <a:r>
              <a:rPr lang="en-GB" sz="1200" dirty="0" err="1"/>
              <a:t>Policiklički</a:t>
            </a:r>
            <a:r>
              <a:rPr lang="en-GB" sz="1200" dirty="0"/>
              <a:t> </a:t>
            </a:r>
            <a:r>
              <a:rPr lang="en-GB" sz="1200" dirty="0" err="1"/>
              <a:t>aromatski</a:t>
            </a:r>
            <a:r>
              <a:rPr lang="en-GB" sz="1200" dirty="0"/>
              <a:t> </a:t>
            </a:r>
            <a:r>
              <a:rPr lang="en-GB" sz="1200" dirty="0" err="1"/>
              <a:t>ugljikovodici</a:t>
            </a:r>
            <a:r>
              <a:rPr lang="en-GB" sz="1200" dirty="0"/>
              <a:t> u </a:t>
            </a:r>
            <a:r>
              <a:rPr lang="en-GB" sz="1200" dirty="0" err="1"/>
              <a:t>zraku</a:t>
            </a:r>
            <a:r>
              <a:rPr lang="en-GB" sz="1200" dirty="0"/>
              <a:t> u </a:t>
            </a:r>
            <a:r>
              <a:rPr lang="en-GB" sz="1200" dirty="0" err="1"/>
              <a:t>nas</a:t>
            </a:r>
            <a:r>
              <a:rPr lang="en-GB" sz="1200" dirty="0"/>
              <a:t>. </a:t>
            </a:r>
            <a:r>
              <a:rPr lang="en-GB" sz="1200" i="1" dirty="0" err="1" smtClean="0"/>
              <a:t>Arhiv</a:t>
            </a:r>
            <a:r>
              <a:rPr lang="en-GB" sz="1200" i="1" dirty="0" smtClean="0"/>
              <a:t> </a:t>
            </a:r>
            <a:r>
              <a:rPr lang="en-GB" sz="1200" i="1" dirty="0" err="1"/>
              <a:t>za</a:t>
            </a:r>
            <a:r>
              <a:rPr lang="en-GB" sz="1200" i="1" dirty="0"/>
              <a:t> </a:t>
            </a:r>
            <a:r>
              <a:rPr lang="en-GB" sz="1200" i="1" dirty="0" err="1"/>
              <a:t>higijenu</a:t>
            </a:r>
            <a:r>
              <a:rPr lang="en-GB" sz="1200" i="1" dirty="0"/>
              <a:t> </a:t>
            </a:r>
            <a:r>
              <a:rPr lang="en-GB" sz="1200" i="1" dirty="0" err="1"/>
              <a:t>rada</a:t>
            </a:r>
            <a:r>
              <a:rPr lang="en-GB" sz="1200" i="1" dirty="0"/>
              <a:t> </a:t>
            </a:r>
            <a:r>
              <a:rPr lang="en-GB" sz="1200" i="1" dirty="0" err="1"/>
              <a:t>i</a:t>
            </a:r>
            <a:r>
              <a:rPr lang="en-GB" sz="1200" i="1" dirty="0"/>
              <a:t> </a:t>
            </a:r>
            <a:r>
              <a:rPr lang="en-GB" sz="1200" i="1" dirty="0" err="1"/>
              <a:t>toksikologiju</a:t>
            </a:r>
            <a:r>
              <a:rPr lang="en-GB" sz="1200" dirty="0"/>
              <a:t>. </a:t>
            </a:r>
            <a:r>
              <a:rPr lang="en-GB" sz="1200" b="1" dirty="0"/>
              <a:t>51</a:t>
            </a:r>
            <a:r>
              <a:rPr lang="en-GB" sz="1200" dirty="0"/>
              <a:t> (2000.) , Supplement 1-139; 89-101</a:t>
            </a:r>
          </a:p>
        </p:txBody>
      </p:sp>
    </p:spTree>
    <p:extLst>
      <p:ext uri="{BB962C8B-B14F-4D97-AF65-F5344CB8AC3E}">
        <p14:creationId xmlns:p14="http://schemas.microsoft.com/office/powerpoint/2010/main" val="1944659843"/>
      </p:ext>
    </p:extLst>
  </p:cSld>
  <p:clrMapOvr>
    <a:masterClrMapping/>
  </p:clrMapOvr>
  <p:transition spd="med">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1F497D"/>
                </a:solidFill>
              </a:rPr>
              <a:t> </a:t>
            </a:r>
            <a:r>
              <a:rPr lang="hr-HR" sz="2000" b="1" dirty="0">
                <a:solidFill>
                  <a:srgbClr val="1F497D"/>
                </a:solidFill>
              </a:rPr>
              <a:t>Koncentracije lebdećih čestica (LČ) (µg/m</a:t>
            </a:r>
            <a:r>
              <a:rPr lang="hr-HR" sz="2000" b="1" baseline="30000" dirty="0">
                <a:solidFill>
                  <a:srgbClr val="1F497D"/>
                </a:solidFill>
              </a:rPr>
              <a:t>3</a:t>
            </a:r>
            <a:r>
              <a:rPr lang="hr-HR" sz="2000" b="1" dirty="0">
                <a:solidFill>
                  <a:srgbClr val="1F497D"/>
                </a:solidFill>
              </a:rPr>
              <a:t>) i PAH (</a:t>
            </a:r>
            <a:r>
              <a:rPr lang="hr-HR" sz="2000" b="1" dirty="0" err="1">
                <a:solidFill>
                  <a:srgbClr val="1F497D"/>
                </a:solidFill>
              </a:rPr>
              <a:t>ng</a:t>
            </a:r>
            <a:r>
              <a:rPr lang="hr-HR" sz="2000" b="1" dirty="0">
                <a:solidFill>
                  <a:srgbClr val="1F497D"/>
                </a:solidFill>
              </a:rPr>
              <a:t>/m</a:t>
            </a:r>
            <a:r>
              <a:rPr lang="hr-HR" sz="2000" b="1" baseline="30000" dirty="0">
                <a:solidFill>
                  <a:srgbClr val="1F497D"/>
                </a:solidFill>
              </a:rPr>
              <a:t>3</a:t>
            </a:r>
            <a:r>
              <a:rPr lang="hr-HR" sz="2000" b="1" dirty="0">
                <a:solidFill>
                  <a:srgbClr val="1F497D"/>
                </a:solidFill>
              </a:rPr>
              <a:t>) izmjerene u prostorijama Instituta</a:t>
            </a:r>
          </a:p>
        </p:txBody>
      </p:sp>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descr="Zaslonski isječci">
            <a:extLst>
              <a:ext uri="{FF2B5EF4-FFF2-40B4-BE49-F238E27FC236}">
                <a16:creationId xmlns="" xmlns:a16="http://schemas.microsoft.com/office/drawing/2014/main" id="{7EACA0CD-0511-458A-9F59-6D7D6A0EC8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41377"/>
            <a:ext cx="9144000" cy="3706091"/>
          </a:xfrm>
          <a:prstGeom prst="rect">
            <a:avLst/>
          </a:prstGeom>
        </p:spPr>
      </p:pic>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4" name="TextBox 13"/>
          <p:cNvSpPr txBox="1"/>
          <p:nvPr/>
        </p:nvSpPr>
        <p:spPr>
          <a:xfrm>
            <a:off x="5765372" y="5600933"/>
            <a:ext cx="2116358" cy="938719"/>
          </a:xfrm>
          <a:prstGeom prst="rect">
            <a:avLst/>
          </a:prstGeom>
          <a:noFill/>
        </p:spPr>
        <p:txBody>
          <a:bodyPr wrap="square" rtlCol="0">
            <a:spAutoFit/>
          </a:bodyPr>
          <a:lstStyle/>
          <a:p>
            <a:r>
              <a:rPr lang="en-GB" sz="1100" dirty="0" err="1"/>
              <a:t>Šišović</a:t>
            </a:r>
            <a:r>
              <a:rPr lang="en-GB" sz="1100" dirty="0"/>
              <a:t>, </a:t>
            </a:r>
            <a:r>
              <a:rPr lang="en-GB" sz="1100" dirty="0" smtClean="0"/>
              <a:t>A.</a:t>
            </a:r>
            <a:endParaRPr lang="en-GB" sz="1100" dirty="0"/>
          </a:p>
          <a:p>
            <a:r>
              <a:rPr lang="en-GB" sz="1100" dirty="0" err="1"/>
              <a:t>Policiklički</a:t>
            </a:r>
            <a:r>
              <a:rPr lang="en-GB" sz="1100" dirty="0"/>
              <a:t> </a:t>
            </a:r>
            <a:r>
              <a:rPr lang="en-GB" sz="1100" dirty="0" err="1"/>
              <a:t>aromatski</a:t>
            </a:r>
            <a:r>
              <a:rPr lang="en-GB" sz="1100" dirty="0"/>
              <a:t> </a:t>
            </a:r>
            <a:r>
              <a:rPr lang="en-GB" sz="1100" dirty="0" err="1"/>
              <a:t>ugljikovodici</a:t>
            </a:r>
            <a:r>
              <a:rPr lang="en-GB" sz="1100" dirty="0"/>
              <a:t> u </a:t>
            </a:r>
            <a:r>
              <a:rPr lang="en-GB" sz="1100" dirty="0" err="1"/>
              <a:t>zraku</a:t>
            </a:r>
            <a:r>
              <a:rPr lang="en-GB" sz="1100" dirty="0"/>
              <a:t> u </a:t>
            </a:r>
            <a:r>
              <a:rPr lang="en-GB" sz="1100" dirty="0" err="1"/>
              <a:t>nas</a:t>
            </a:r>
            <a:r>
              <a:rPr lang="en-GB" sz="1100" dirty="0"/>
              <a:t>. </a:t>
            </a:r>
            <a:r>
              <a:rPr lang="en-GB" sz="1100" i="1" dirty="0" err="1" smtClean="0"/>
              <a:t>Arhiv</a:t>
            </a:r>
            <a:r>
              <a:rPr lang="en-GB" sz="1100" i="1" dirty="0" smtClean="0"/>
              <a:t> </a:t>
            </a:r>
            <a:r>
              <a:rPr lang="en-GB" sz="1100" i="1" dirty="0" err="1"/>
              <a:t>za</a:t>
            </a:r>
            <a:r>
              <a:rPr lang="en-GB" sz="1100" i="1" dirty="0"/>
              <a:t> </a:t>
            </a:r>
            <a:r>
              <a:rPr lang="en-GB" sz="1100" i="1" dirty="0" err="1"/>
              <a:t>higijenu</a:t>
            </a:r>
            <a:r>
              <a:rPr lang="en-GB" sz="1100" i="1" dirty="0"/>
              <a:t> </a:t>
            </a:r>
            <a:r>
              <a:rPr lang="en-GB" sz="1100" i="1" dirty="0" err="1"/>
              <a:t>rada</a:t>
            </a:r>
            <a:r>
              <a:rPr lang="en-GB" sz="1100" i="1" dirty="0"/>
              <a:t> </a:t>
            </a:r>
            <a:r>
              <a:rPr lang="en-GB" sz="1100" i="1" dirty="0" err="1"/>
              <a:t>i</a:t>
            </a:r>
            <a:r>
              <a:rPr lang="en-GB" sz="1100" i="1" dirty="0"/>
              <a:t> </a:t>
            </a:r>
            <a:r>
              <a:rPr lang="en-GB" sz="1100" i="1" dirty="0" err="1"/>
              <a:t>toksikologiju</a:t>
            </a:r>
            <a:r>
              <a:rPr lang="en-GB" sz="1100" dirty="0"/>
              <a:t>. </a:t>
            </a:r>
            <a:r>
              <a:rPr lang="en-GB" sz="1100" b="1" dirty="0"/>
              <a:t>51</a:t>
            </a:r>
            <a:r>
              <a:rPr lang="en-GB" sz="1100" dirty="0"/>
              <a:t> (2000.) , Supplement 1-139; 89-101</a:t>
            </a:r>
          </a:p>
        </p:txBody>
      </p:sp>
    </p:spTree>
    <p:extLst>
      <p:ext uri="{BB962C8B-B14F-4D97-AF65-F5344CB8AC3E}">
        <p14:creationId xmlns:p14="http://schemas.microsoft.com/office/powerpoint/2010/main" val="3923943151"/>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9209" y="493713"/>
            <a:ext cx="9014791"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Pb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5" descr="slika5_b">
            <a:extLst>
              <a:ext uri="{FF2B5EF4-FFF2-40B4-BE49-F238E27FC236}">
                <a16:creationId xmlns="" xmlns:a16="http://schemas.microsoft.com/office/drawing/2014/main" id="{2DB4D96C-0000-4482-8845-400AEB24381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08"/>
          <a:stretch/>
        </p:blipFill>
        <p:spPr bwMode="auto">
          <a:xfrm>
            <a:off x="695788" y="1705952"/>
            <a:ext cx="5970826" cy="4372979"/>
          </a:xfrm>
          <a:prstGeom prst="rect">
            <a:avLst/>
          </a:prstGeom>
          <a:noFill/>
          <a:extLst>
            <a:ext uri="{909E8E84-426E-40DD-AFC4-6F175D3DCCD1}">
              <a14:hiddenFill xmlns:a14="http://schemas.microsoft.com/office/drawing/2010/main">
                <a:solidFill>
                  <a:srgbClr val="FFFFFF"/>
                </a:solidFill>
              </a14:hiddenFill>
            </a:ext>
          </a:extLst>
        </p:spPr>
      </p:pic>
      <p:pic>
        <p:nvPicPr>
          <p:cNvPr id="102402" name="Picture 2" descr="Slikovni rezultat za lead periodic table symbo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281" t="11697" r="18050" b="12043"/>
          <a:stretch/>
        </p:blipFill>
        <p:spPr bwMode="auto">
          <a:xfrm>
            <a:off x="7976070" y="373555"/>
            <a:ext cx="913420" cy="972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597722"/>
      </p:ext>
    </p:extLst>
  </p:cSld>
  <p:clrMapOvr>
    <a:masterClrMapping/>
  </p:clrMapOvr>
  <p:transition spd="med">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000" b="1" dirty="0">
                <a:solidFill>
                  <a:srgbClr val="1F497D"/>
                </a:solidFill>
              </a:rPr>
              <a:t>Koncentracije lebdećih čestica (LČ) (µg/m</a:t>
            </a:r>
            <a:r>
              <a:rPr lang="hr-HR" sz="2000" b="1" baseline="30000" dirty="0">
                <a:solidFill>
                  <a:srgbClr val="1F497D"/>
                </a:solidFill>
              </a:rPr>
              <a:t>3</a:t>
            </a:r>
            <a:r>
              <a:rPr lang="hr-HR" sz="2000" b="1" dirty="0">
                <a:solidFill>
                  <a:srgbClr val="1F497D"/>
                </a:solidFill>
              </a:rPr>
              <a:t>) i PAH (</a:t>
            </a:r>
            <a:r>
              <a:rPr lang="hr-HR" sz="2000" b="1" dirty="0" err="1">
                <a:solidFill>
                  <a:srgbClr val="1F497D"/>
                </a:solidFill>
              </a:rPr>
              <a:t>ng</a:t>
            </a:r>
            <a:r>
              <a:rPr lang="hr-HR" sz="2000" b="1" dirty="0">
                <a:solidFill>
                  <a:srgbClr val="1F497D"/>
                </a:solidFill>
              </a:rPr>
              <a:t>/m</a:t>
            </a:r>
            <a:r>
              <a:rPr lang="hr-HR" sz="2000" b="1" baseline="30000" dirty="0">
                <a:solidFill>
                  <a:srgbClr val="1F497D"/>
                </a:solidFill>
              </a:rPr>
              <a:t>3</a:t>
            </a:r>
            <a:r>
              <a:rPr lang="hr-HR" sz="2000" b="1" dirty="0">
                <a:solidFill>
                  <a:srgbClr val="1F497D"/>
                </a:solidFill>
              </a:rPr>
              <a:t>) </a:t>
            </a:r>
            <a:r>
              <a:rPr lang="hr-HR" b="1" dirty="0">
                <a:solidFill>
                  <a:srgbClr val="1F497D"/>
                </a:solidFill>
              </a:rPr>
              <a:t>izmjerene u prijevozu</a:t>
            </a:r>
            <a:endParaRPr lang="hr-HR" sz="2400" b="1" dirty="0">
              <a:solidFill>
                <a:srgbClr val="1F497D"/>
              </a:solidFill>
            </a:endParaRPr>
          </a:p>
        </p:txBody>
      </p:sp>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solidFill>
                      <a:prstClr val="black"/>
                    </a:solidFill>
                    <a:latin typeface="Arial Narrow" pitchFamily="34" charset="0"/>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Slika 2" descr="Zaslonski isječci">
            <a:extLst>
              <a:ext uri="{FF2B5EF4-FFF2-40B4-BE49-F238E27FC236}">
                <a16:creationId xmlns="" xmlns:a16="http://schemas.microsoft.com/office/drawing/2014/main" id="{A2F8F183-5553-4993-8A62-59D04D2DAA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767" y="2161183"/>
            <a:ext cx="6900530" cy="3710335"/>
          </a:xfrm>
          <a:prstGeom prst="rect">
            <a:avLst/>
          </a:prstGeom>
        </p:spPr>
      </p:pic>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14" name="TextBox 13"/>
          <p:cNvSpPr txBox="1"/>
          <p:nvPr/>
        </p:nvSpPr>
        <p:spPr>
          <a:xfrm>
            <a:off x="5705061" y="5803528"/>
            <a:ext cx="2099236" cy="900246"/>
          </a:xfrm>
          <a:prstGeom prst="rect">
            <a:avLst/>
          </a:prstGeom>
          <a:noFill/>
        </p:spPr>
        <p:txBody>
          <a:bodyPr wrap="square" rtlCol="0">
            <a:spAutoFit/>
          </a:bodyPr>
          <a:lstStyle/>
          <a:p>
            <a:r>
              <a:rPr lang="en-GB" sz="1050" dirty="0" err="1"/>
              <a:t>Šišović</a:t>
            </a:r>
            <a:r>
              <a:rPr lang="en-GB" sz="1050" dirty="0"/>
              <a:t>, </a:t>
            </a:r>
            <a:r>
              <a:rPr lang="en-GB" sz="1050" dirty="0" smtClean="0"/>
              <a:t>A.</a:t>
            </a:r>
            <a:endParaRPr lang="en-GB" sz="1050" dirty="0"/>
          </a:p>
          <a:p>
            <a:r>
              <a:rPr lang="en-GB" sz="1050" dirty="0" err="1"/>
              <a:t>Policiklički</a:t>
            </a:r>
            <a:r>
              <a:rPr lang="en-GB" sz="1050" dirty="0"/>
              <a:t> </a:t>
            </a:r>
            <a:r>
              <a:rPr lang="en-GB" sz="1050" dirty="0" err="1"/>
              <a:t>aromatski</a:t>
            </a:r>
            <a:r>
              <a:rPr lang="en-GB" sz="1050" dirty="0"/>
              <a:t> </a:t>
            </a:r>
            <a:r>
              <a:rPr lang="en-GB" sz="1050" dirty="0" err="1"/>
              <a:t>ugljikovodici</a:t>
            </a:r>
            <a:r>
              <a:rPr lang="en-GB" sz="1050" dirty="0"/>
              <a:t> u </a:t>
            </a:r>
            <a:r>
              <a:rPr lang="en-GB" sz="1050" dirty="0" err="1"/>
              <a:t>zraku</a:t>
            </a:r>
            <a:r>
              <a:rPr lang="en-GB" sz="1050" dirty="0"/>
              <a:t> u </a:t>
            </a:r>
            <a:r>
              <a:rPr lang="en-GB" sz="1050" dirty="0" err="1"/>
              <a:t>nas</a:t>
            </a:r>
            <a:r>
              <a:rPr lang="en-GB" sz="1050" dirty="0"/>
              <a:t>. </a:t>
            </a:r>
            <a:r>
              <a:rPr lang="en-GB" sz="1050" i="1" dirty="0" err="1" smtClean="0"/>
              <a:t>Arhiv</a:t>
            </a:r>
            <a:r>
              <a:rPr lang="en-GB" sz="1050" i="1" dirty="0" smtClean="0"/>
              <a:t> </a:t>
            </a:r>
            <a:r>
              <a:rPr lang="en-GB" sz="1050" i="1" dirty="0" err="1"/>
              <a:t>za</a:t>
            </a:r>
            <a:r>
              <a:rPr lang="en-GB" sz="1050" i="1" dirty="0"/>
              <a:t> </a:t>
            </a:r>
            <a:r>
              <a:rPr lang="en-GB" sz="1050" i="1" dirty="0" err="1"/>
              <a:t>higijenu</a:t>
            </a:r>
            <a:r>
              <a:rPr lang="en-GB" sz="1050" i="1" dirty="0"/>
              <a:t> </a:t>
            </a:r>
            <a:r>
              <a:rPr lang="en-GB" sz="1050" i="1" dirty="0" err="1"/>
              <a:t>rada</a:t>
            </a:r>
            <a:r>
              <a:rPr lang="en-GB" sz="1050" i="1" dirty="0"/>
              <a:t> </a:t>
            </a:r>
            <a:r>
              <a:rPr lang="en-GB" sz="1050" i="1" dirty="0" err="1"/>
              <a:t>i</a:t>
            </a:r>
            <a:r>
              <a:rPr lang="en-GB" sz="1050" i="1" dirty="0"/>
              <a:t> </a:t>
            </a:r>
            <a:r>
              <a:rPr lang="en-GB" sz="1050" i="1" dirty="0" err="1"/>
              <a:t>toksikologiju</a:t>
            </a:r>
            <a:r>
              <a:rPr lang="en-GB" sz="1050" dirty="0"/>
              <a:t>. </a:t>
            </a:r>
            <a:r>
              <a:rPr lang="en-GB" sz="1050" b="1" dirty="0"/>
              <a:t>51</a:t>
            </a:r>
            <a:r>
              <a:rPr lang="en-GB" sz="1050" dirty="0"/>
              <a:t> (2000.) , Supplement 1-139; 89-101</a:t>
            </a:r>
          </a:p>
        </p:txBody>
      </p:sp>
    </p:spTree>
    <p:extLst>
      <p:ext uri="{BB962C8B-B14F-4D97-AF65-F5344CB8AC3E}">
        <p14:creationId xmlns:p14="http://schemas.microsoft.com/office/powerpoint/2010/main" val="965702217"/>
      </p:ext>
    </p:extLst>
  </p:cSld>
  <p:clrMapOvr>
    <a:masterClrMapping/>
  </p:clrMapOvr>
  <p:transition spd="med">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36296" y="1739348"/>
            <a:ext cx="1859404" cy="1477328"/>
          </a:xfrm>
          <a:prstGeom prst="rect">
            <a:avLst/>
          </a:prstGeom>
          <a:noFill/>
        </p:spPr>
        <p:txBody>
          <a:bodyPr wrap="square" rtlCol="0">
            <a:spAutoFit/>
          </a:bodyPr>
          <a:lstStyle/>
          <a:p>
            <a:r>
              <a:rPr lang="vi-VN" sz="1000" dirty="0"/>
              <a:t>Jakovljević, </a:t>
            </a:r>
            <a:r>
              <a:rPr lang="vi-VN" sz="1000" dirty="0" smtClean="0"/>
              <a:t>I</a:t>
            </a:r>
            <a:r>
              <a:rPr lang="hr-HR" sz="1000" dirty="0" smtClean="0"/>
              <a:t>. et al. </a:t>
            </a:r>
            <a:r>
              <a:rPr lang="vi-VN" sz="1000" dirty="0" smtClean="0"/>
              <a:t>Concentrations </a:t>
            </a:r>
            <a:r>
              <a:rPr lang="vi-VN" sz="1000" dirty="0"/>
              <a:t>of PAHs and other gaseous pollutants in the atmosphere of a rural area. </a:t>
            </a:r>
            <a:r>
              <a:rPr lang="vi-VN" sz="1000" i="1" dirty="0" smtClean="0"/>
              <a:t>Journal </a:t>
            </a:r>
            <a:r>
              <a:rPr lang="vi-VN" sz="1000" i="1" dirty="0"/>
              <a:t>of environmental science and health. Part A, Toxic/hazardous substances &amp; environmental engineering</a:t>
            </a:r>
            <a:r>
              <a:rPr lang="vi-VN" sz="1000" dirty="0"/>
              <a:t>. </a:t>
            </a:r>
            <a:r>
              <a:rPr lang="vi-VN" sz="1000" b="1" dirty="0"/>
              <a:t>51</a:t>
            </a:r>
            <a:r>
              <a:rPr lang="vi-VN" sz="1000" dirty="0"/>
              <a:t> (2016) ; 707-713</a:t>
            </a:r>
            <a:endParaRPr lang="en-GB" sz="1000" dirty="0"/>
          </a:p>
        </p:txBody>
      </p:sp>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Sezonska raspodjela masenih koncentracija PAH na ruralnim mjernim postajama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2">
            <a:extLst>
              <a:ext uri="{FF2B5EF4-FFF2-40B4-BE49-F238E27FC236}">
                <a16:creationId xmlns="" xmlns:a16="http://schemas.microsoft.com/office/drawing/2014/main" id="{D51593E2-41C4-4BF0-B79A-E5A43C4018BC}"/>
              </a:ext>
            </a:extLst>
          </p:cNvPr>
          <p:cNvPicPr>
            <a:picLocks noGrp="1" noChangeAspect="1" noChangeArrowheads="1"/>
          </p:cNvPicPr>
          <p:nvPr>
            <p:ph idx="1"/>
          </p:nvPr>
        </p:nvPicPr>
        <p:blipFill rotWithShape="1">
          <a:blip r:embed="rId5" cstate="print">
            <a:extLst>
              <a:ext uri="{28A0092B-C50C-407E-A947-70E740481C1C}">
                <a14:useLocalDpi xmlns:a14="http://schemas.microsoft.com/office/drawing/2010/main" val="0"/>
              </a:ext>
            </a:extLst>
          </a:blip>
          <a:srcRect t="6799"/>
          <a:stretch/>
        </p:blipFill>
        <p:spPr bwMode="auto">
          <a:xfrm>
            <a:off x="147862" y="2121757"/>
            <a:ext cx="6007396" cy="348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a:extLst>
              <a:ext uri="{FF2B5EF4-FFF2-40B4-BE49-F238E27FC236}">
                <a16:creationId xmlns="" xmlns:a16="http://schemas.microsoft.com/office/drawing/2014/main" id="{60A6437E-A677-4449-A2F5-6914991079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1600" y="2407281"/>
            <a:ext cx="499110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a:extLst>
              <a:ext uri="{FF2B5EF4-FFF2-40B4-BE49-F238E27FC236}">
                <a16:creationId xmlns="" xmlns:a16="http://schemas.microsoft.com/office/drawing/2014/main" id="{98DC3A98-E44B-4AC9-B1B6-916CC04BFF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5896" y="2924944"/>
            <a:ext cx="503872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Slika 7">
            <a:extLst>
              <a:ext uri="{FF2B5EF4-FFF2-40B4-BE49-F238E27FC236}">
                <a16:creationId xmlns="" xmlns:a16="http://schemas.microsoft.com/office/drawing/2014/main" id="{1761FB1C-C99F-40B5-812A-3C5500679A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8946820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 masenih koncentracija PAH u lebdećim česticama u zraku </a:t>
            </a:r>
          </a:p>
        </p:txBody>
      </p:sp>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2.3 </a:t>
            </a:r>
            <a:r>
              <a:rPr lang="hr-HR" sz="2800" b="1" dirty="0">
                <a:solidFill>
                  <a:schemeClr val="tx2"/>
                </a:solidFill>
                <a:effectLst>
                  <a:glow>
                    <a:srgbClr val="7F7F7F">
                      <a:alpha val="35000"/>
                    </a:srgbClr>
                  </a:glow>
                </a:effectLst>
              </a:rPr>
              <a:t>PAH – PROSTORNA I VREMENSKA DISTRIBUCIJA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pSp>
        <p:nvGrpSpPr>
          <p:cNvPr id="19" name="Grupa 18">
            <a:extLst>
              <a:ext uri="{FF2B5EF4-FFF2-40B4-BE49-F238E27FC236}">
                <a16:creationId xmlns="" xmlns:a16="http://schemas.microsoft.com/office/drawing/2014/main" id="{5791CC10-EF95-465A-92DC-D1ACB8CEACAD}"/>
              </a:ext>
            </a:extLst>
          </p:cNvPr>
          <p:cNvGrpSpPr/>
          <p:nvPr/>
        </p:nvGrpSpPr>
        <p:grpSpPr>
          <a:xfrm>
            <a:off x="442354" y="2083981"/>
            <a:ext cx="7178220" cy="4068415"/>
            <a:chOff x="789919" y="1087520"/>
            <a:chExt cx="7818042" cy="5071146"/>
          </a:xfrm>
        </p:grpSpPr>
        <p:pic>
          <p:nvPicPr>
            <p:cNvPr id="20" name="Picture 4">
              <a:extLst>
                <a:ext uri="{FF2B5EF4-FFF2-40B4-BE49-F238E27FC236}">
                  <a16:creationId xmlns="" xmlns:a16="http://schemas.microsoft.com/office/drawing/2014/main" id="{94486091-B9F3-49D4-BDEB-3A99F59BA1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19" y="1087520"/>
              <a:ext cx="7818042" cy="5017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Oval 5">
              <a:extLst>
                <a:ext uri="{FF2B5EF4-FFF2-40B4-BE49-F238E27FC236}">
                  <a16:creationId xmlns="" xmlns:a16="http://schemas.microsoft.com/office/drawing/2014/main" id="{86818666-6720-43B0-8AD4-8E7180C8921D}"/>
                </a:ext>
              </a:extLst>
            </p:cNvPr>
            <p:cNvSpPr/>
            <p:nvPr/>
          </p:nvSpPr>
          <p:spPr>
            <a:xfrm>
              <a:off x="6414609" y="5654611"/>
              <a:ext cx="1803184" cy="5040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6">
              <a:extLst>
                <a:ext uri="{FF2B5EF4-FFF2-40B4-BE49-F238E27FC236}">
                  <a16:creationId xmlns="" xmlns:a16="http://schemas.microsoft.com/office/drawing/2014/main" id="{BE338CFB-581E-47C9-9D8E-5958F19FCCEB}"/>
                </a:ext>
              </a:extLst>
            </p:cNvPr>
            <p:cNvSpPr/>
            <p:nvPr/>
          </p:nvSpPr>
          <p:spPr>
            <a:xfrm>
              <a:off x="1176467" y="5745163"/>
              <a:ext cx="936104" cy="360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7">
              <a:extLst>
                <a:ext uri="{FF2B5EF4-FFF2-40B4-BE49-F238E27FC236}">
                  <a16:creationId xmlns="" xmlns:a16="http://schemas.microsoft.com/office/drawing/2014/main" id="{73E5EA83-B266-4520-8B35-17589BDB45B9}"/>
                </a:ext>
              </a:extLst>
            </p:cNvPr>
            <p:cNvSpPr/>
            <p:nvPr/>
          </p:nvSpPr>
          <p:spPr>
            <a:xfrm>
              <a:off x="5132668" y="5022935"/>
              <a:ext cx="360040" cy="684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8">
              <a:extLst>
                <a:ext uri="{FF2B5EF4-FFF2-40B4-BE49-F238E27FC236}">
                  <a16:creationId xmlns="" xmlns:a16="http://schemas.microsoft.com/office/drawing/2014/main" id="{0A087BB2-B4A0-4392-B7C8-54495D7D9CD6}"/>
                </a:ext>
              </a:extLst>
            </p:cNvPr>
            <p:cNvSpPr/>
            <p:nvPr/>
          </p:nvSpPr>
          <p:spPr>
            <a:xfrm>
              <a:off x="6398750" y="5024300"/>
              <a:ext cx="252986" cy="5400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9">
              <a:extLst>
                <a:ext uri="{FF2B5EF4-FFF2-40B4-BE49-F238E27FC236}">
                  <a16:creationId xmlns="" xmlns:a16="http://schemas.microsoft.com/office/drawing/2014/main" id="{C5F13CAC-34F6-4C4C-86E5-30A0ADA63E8E}"/>
                </a:ext>
              </a:extLst>
            </p:cNvPr>
            <p:cNvSpPr/>
            <p:nvPr/>
          </p:nvSpPr>
          <p:spPr>
            <a:xfrm rot="1881416">
              <a:off x="7102119" y="4365103"/>
              <a:ext cx="504055" cy="136815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2" name="TextBox 1"/>
          <p:cNvSpPr txBox="1"/>
          <p:nvPr/>
        </p:nvSpPr>
        <p:spPr>
          <a:xfrm>
            <a:off x="7156174" y="4346091"/>
            <a:ext cx="1839526" cy="1169551"/>
          </a:xfrm>
          <a:prstGeom prst="rect">
            <a:avLst/>
          </a:prstGeom>
          <a:noFill/>
        </p:spPr>
        <p:txBody>
          <a:bodyPr wrap="square" rtlCol="0">
            <a:spAutoFit/>
          </a:bodyPr>
          <a:lstStyle/>
          <a:p>
            <a:r>
              <a:rPr lang="en-GB" sz="1000" dirty="0" err="1"/>
              <a:t>Jakovljević</a:t>
            </a:r>
            <a:r>
              <a:rPr lang="en-GB" sz="1000" dirty="0"/>
              <a:t>, </a:t>
            </a:r>
            <a:r>
              <a:rPr lang="en-GB" sz="1000" dirty="0" smtClean="0"/>
              <a:t>I</a:t>
            </a:r>
            <a:r>
              <a:rPr lang="hr-HR" sz="1000" dirty="0" smtClean="0"/>
              <a:t>. et al. </a:t>
            </a:r>
            <a:r>
              <a:rPr lang="en-GB" sz="1000" dirty="0" smtClean="0"/>
              <a:t>Carcinogenic </a:t>
            </a:r>
            <a:r>
              <a:rPr lang="en-GB" sz="1000" dirty="0"/>
              <a:t>activity of polycyclic aromatic hydrocarbons bounded on particle fraction. </a:t>
            </a:r>
            <a:r>
              <a:rPr lang="en-GB" sz="1000" i="1" dirty="0" smtClean="0"/>
              <a:t>Environmental </a:t>
            </a:r>
            <a:r>
              <a:rPr lang="en-GB" sz="1000" i="1" dirty="0"/>
              <a:t>science and pollution research international</a:t>
            </a:r>
            <a:r>
              <a:rPr lang="en-GB" sz="1000" dirty="0"/>
              <a:t>. </a:t>
            </a:r>
            <a:r>
              <a:rPr lang="en-GB" sz="1000" b="1" dirty="0"/>
              <a:t>22</a:t>
            </a:r>
            <a:r>
              <a:rPr lang="en-GB" sz="1000" dirty="0"/>
              <a:t> (2015) , 20; 15931-15940</a:t>
            </a:r>
          </a:p>
        </p:txBody>
      </p:sp>
    </p:spTree>
    <p:extLst>
      <p:ext uri="{BB962C8B-B14F-4D97-AF65-F5344CB8AC3E}">
        <p14:creationId xmlns:p14="http://schemas.microsoft.com/office/powerpoint/2010/main" val="3321928770"/>
      </p:ext>
    </p:extLst>
  </p:cSld>
  <p:clrMapOvr>
    <a:masterClrMapping/>
  </p:clrMapOvr>
  <p:transition spd="med">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2.4 </a:t>
            </a:r>
            <a:r>
              <a:rPr lang="hr-HR" sz="2600" b="1" dirty="0" smtClean="0">
                <a:solidFill>
                  <a:schemeClr val="tx2"/>
                </a:solidFill>
                <a:effectLst>
                  <a:glow>
                    <a:srgbClr val="7F7F7F">
                      <a:alpha val="35000"/>
                    </a:srgbClr>
                  </a:glow>
                </a:effectLst>
              </a:rPr>
              <a:t>PAH – TOKSIKOLOŠKI I </a:t>
            </a:r>
            <a:r>
              <a:rPr lang="hr-HR" sz="2600" b="1" dirty="0">
                <a:solidFill>
                  <a:schemeClr val="tx2"/>
                </a:solidFill>
                <a:effectLst>
                  <a:glow>
                    <a:srgbClr val="7F7F7F">
                      <a:alpha val="35000"/>
                    </a:srgbClr>
                  </a:glow>
                </a:effectLst>
              </a:rPr>
              <a:t>JAVNOZDRAVSTVENI ASPEKTI</a:t>
            </a:r>
          </a:p>
        </p:txBody>
      </p:sp>
      <p:sp>
        <p:nvSpPr>
          <p:cNvPr id="9" name="Content Placeholder 8"/>
          <p:cNvSpPr>
            <a:spLocks/>
          </p:cNvSpPr>
          <p:nvPr/>
        </p:nvSpPr>
        <p:spPr bwMode="auto">
          <a:xfrm>
            <a:off x="209550" y="1381126"/>
            <a:ext cx="8782050" cy="502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hr-HR"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57C4B3A8-9556-43C8-B2D6-6699D56215CF}"/>
              </a:ext>
            </a:extLst>
          </p:cNvPr>
          <p:cNvSpPr/>
          <p:nvPr/>
        </p:nvSpPr>
        <p:spPr>
          <a:xfrm>
            <a:off x="838200" y="1905000"/>
            <a:ext cx="7489371" cy="29391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hr-HR"/>
          </a:p>
        </p:txBody>
      </p:sp>
      <p:sp>
        <p:nvSpPr>
          <p:cNvPr id="3" name="TekstniOkvir 2">
            <a:extLst>
              <a:ext uri="{FF2B5EF4-FFF2-40B4-BE49-F238E27FC236}">
                <a16:creationId xmlns="" xmlns:a16="http://schemas.microsoft.com/office/drawing/2014/main" id="{CDAD1F4C-3C2C-41EF-A369-82297A4F1101}"/>
              </a:ext>
            </a:extLst>
          </p:cNvPr>
          <p:cNvSpPr txBox="1"/>
          <p:nvPr/>
        </p:nvSpPr>
        <p:spPr>
          <a:xfrm>
            <a:off x="1066800" y="2242457"/>
            <a:ext cx="6956370" cy="2308324"/>
          </a:xfrm>
          <a:prstGeom prst="rect">
            <a:avLst/>
          </a:prstGeom>
          <a:noFill/>
        </p:spPr>
        <p:txBody>
          <a:bodyPr wrap="square" rtlCol="0">
            <a:spAutoFit/>
          </a:bodyPr>
          <a:lstStyle/>
          <a:p>
            <a:pPr algn="ctr"/>
            <a:r>
              <a:rPr lang="hr-HR" sz="3600" b="1" spc="50" dirty="0">
                <a:ln w="0"/>
                <a:solidFill>
                  <a:schemeClr val="bg2"/>
                </a:solidFill>
                <a:effectLst>
                  <a:innerShdw blurRad="63500" dist="50800" dir="13500000">
                    <a:srgbClr val="000000">
                      <a:alpha val="50000"/>
                    </a:srgbClr>
                  </a:innerShdw>
                </a:effectLst>
              </a:rPr>
              <a:t>Granična vrijednost (GV) s vremenom usrednjavanja od jedne kalendarske godine za </a:t>
            </a:r>
          </a:p>
          <a:p>
            <a:pPr algn="ctr"/>
            <a:r>
              <a:rPr lang="hr-HR" sz="3600" b="1" spc="50" dirty="0" err="1">
                <a:ln w="0"/>
                <a:solidFill>
                  <a:schemeClr val="bg2"/>
                </a:solidFill>
                <a:effectLst>
                  <a:innerShdw blurRad="63500" dist="50800" dir="13500000">
                    <a:srgbClr val="000000">
                      <a:alpha val="50000"/>
                    </a:srgbClr>
                  </a:innerShdw>
                </a:effectLst>
              </a:rPr>
              <a:t>BaP</a:t>
            </a:r>
            <a:r>
              <a:rPr lang="hr-HR" sz="3600" b="1" spc="50" dirty="0">
                <a:ln w="0"/>
                <a:solidFill>
                  <a:schemeClr val="bg2"/>
                </a:solidFill>
                <a:effectLst>
                  <a:innerShdw blurRad="63500" dist="50800" dir="13500000">
                    <a:srgbClr val="000000">
                      <a:alpha val="50000"/>
                    </a:srgbClr>
                  </a:innerShdw>
                </a:effectLst>
              </a:rPr>
              <a:t> u PM</a:t>
            </a:r>
            <a:r>
              <a:rPr lang="hr-HR" sz="3600" b="1" spc="50" baseline="-25000" dirty="0">
                <a:ln w="0"/>
                <a:solidFill>
                  <a:schemeClr val="bg2"/>
                </a:solidFill>
                <a:effectLst>
                  <a:innerShdw blurRad="63500" dist="50800" dir="13500000">
                    <a:srgbClr val="000000">
                      <a:alpha val="50000"/>
                    </a:srgbClr>
                  </a:innerShdw>
                </a:effectLst>
              </a:rPr>
              <a:t>10</a:t>
            </a:r>
            <a:r>
              <a:rPr lang="hr-HR" sz="3600" b="1" spc="50" dirty="0">
                <a:ln w="0"/>
                <a:solidFill>
                  <a:schemeClr val="bg2"/>
                </a:solidFill>
                <a:effectLst>
                  <a:innerShdw blurRad="63500" dist="50800" dir="13500000">
                    <a:srgbClr val="000000">
                      <a:alpha val="50000"/>
                    </a:srgbClr>
                  </a:innerShdw>
                </a:effectLst>
              </a:rPr>
              <a:t> je </a:t>
            </a:r>
            <a:r>
              <a:rPr lang="hr-HR" sz="3600" b="1" spc="50" dirty="0">
                <a:ln w="0"/>
                <a:solidFill>
                  <a:schemeClr val="tx2"/>
                </a:solidFill>
                <a:effectLst>
                  <a:innerShdw blurRad="63500" dist="50800" dir="13500000">
                    <a:srgbClr val="000000">
                      <a:alpha val="50000"/>
                    </a:srgbClr>
                  </a:innerShdw>
                </a:effectLst>
              </a:rPr>
              <a:t>1 </a:t>
            </a:r>
            <a:r>
              <a:rPr lang="hr-HR" sz="3600" b="1" spc="50" dirty="0" err="1">
                <a:ln w="0"/>
                <a:solidFill>
                  <a:schemeClr val="tx2"/>
                </a:solidFill>
                <a:effectLst>
                  <a:innerShdw blurRad="63500" dist="50800" dir="13500000">
                    <a:srgbClr val="000000">
                      <a:alpha val="50000"/>
                    </a:srgbClr>
                  </a:innerShdw>
                </a:effectLst>
              </a:rPr>
              <a:t>ng</a:t>
            </a:r>
            <a:r>
              <a:rPr lang="hr-HR" sz="3600" b="1" spc="50" dirty="0">
                <a:ln w="0"/>
                <a:solidFill>
                  <a:schemeClr val="tx2"/>
                </a:solidFill>
                <a:effectLst>
                  <a:innerShdw blurRad="63500" dist="50800" dir="13500000">
                    <a:srgbClr val="000000">
                      <a:alpha val="50000"/>
                    </a:srgbClr>
                  </a:innerShdw>
                </a:effectLst>
              </a:rPr>
              <a:t>/m</a:t>
            </a:r>
            <a:r>
              <a:rPr lang="hr-HR" sz="3600" b="1" spc="50" baseline="30000" dirty="0">
                <a:ln w="0"/>
                <a:solidFill>
                  <a:schemeClr val="tx2"/>
                </a:solidFill>
                <a:effectLst>
                  <a:innerShdw blurRad="63500" dist="50800" dir="13500000">
                    <a:srgbClr val="000000">
                      <a:alpha val="50000"/>
                    </a:srgbClr>
                  </a:innerShdw>
                </a:effectLst>
              </a:rPr>
              <a:t>3</a:t>
            </a:r>
          </a:p>
        </p:txBody>
      </p:sp>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879059542"/>
      </p:ext>
    </p:extLst>
  </p:cSld>
  <p:clrMapOvr>
    <a:masterClrMapping/>
  </p:clrMapOvr>
  <p:transition spd="med">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600" b="1" dirty="0">
                <a:solidFill>
                  <a:schemeClr val="tx2"/>
                </a:solidFill>
                <a:effectLst>
                  <a:glow>
                    <a:srgbClr val="7F7F7F">
                      <a:alpha val="35000"/>
                    </a:srgbClr>
                  </a:glow>
                </a:effectLst>
              </a:rPr>
              <a:t>2.4 PAH – TOKSIKOLOŠKI I JAVNOZDRAVSTVENI ASPEKTI</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Content Placeholder 8">
            <a:extLst>
              <a:ext uri="{FF2B5EF4-FFF2-40B4-BE49-F238E27FC236}">
                <a16:creationId xmlns="" xmlns:a16="http://schemas.microsoft.com/office/drawing/2014/main" id="{A8430D86-E18D-4C17-A17B-4EEEE1F0DBE9}"/>
              </a:ext>
            </a:extLst>
          </p:cNvPr>
          <p:cNvSpPr>
            <a:spLocks/>
          </p:cNvSpPr>
          <p:nvPr/>
        </p:nvSpPr>
        <p:spPr bwMode="auto">
          <a:xfrm>
            <a:off x="138224" y="1424184"/>
            <a:ext cx="8920716" cy="491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000" b="1" dirty="0">
                <a:solidFill>
                  <a:schemeClr val="tx2"/>
                </a:solidFill>
              </a:rPr>
              <a:t>Međunarodna agencija za istraživanje raka (engl. </a:t>
            </a:r>
            <a:r>
              <a:rPr lang="vi-VN" sz="2000" b="1" i="1" dirty="0">
                <a:solidFill>
                  <a:schemeClr val="tx2"/>
                </a:solidFill>
              </a:rPr>
              <a:t>International Agency for Research on Cancer</a:t>
            </a:r>
            <a:r>
              <a:rPr lang="vi-VN" sz="2000" b="1" dirty="0">
                <a:solidFill>
                  <a:schemeClr val="tx2"/>
                </a:solidFill>
              </a:rPr>
              <a:t>, IARC) uvrstila je slijedeće PAH-ove u različite grupe:</a:t>
            </a:r>
          </a:p>
          <a:p>
            <a:pPr>
              <a:spcBef>
                <a:spcPct val="20000"/>
              </a:spcBef>
            </a:pPr>
            <a:r>
              <a:rPr lang="hr-HR" b="1" dirty="0">
                <a:solidFill>
                  <a:srgbClr val="0070C0"/>
                </a:solidFill>
                <a:sym typeface="Wingdings" panose="05000000000000000000" pitchFamily="2" charset="2"/>
              </a:rPr>
              <a:t>	</a:t>
            </a:r>
            <a:r>
              <a:rPr lang="hr-HR" dirty="0">
                <a:solidFill>
                  <a:srgbClr val="0070C0"/>
                </a:solidFill>
                <a:sym typeface="Wingdings" panose="05000000000000000000" pitchFamily="2" charset="2"/>
              </a:rPr>
              <a:t></a:t>
            </a:r>
            <a:r>
              <a:rPr lang="vi-VN" dirty="0">
                <a:solidFill>
                  <a:srgbClr val="0070C0"/>
                </a:solidFill>
              </a:rPr>
              <a:t> benzo(a)piren -  skupina </a:t>
            </a:r>
            <a:r>
              <a:rPr lang="vi-VN" b="1" dirty="0">
                <a:solidFill>
                  <a:srgbClr val="FF0000"/>
                </a:solidFill>
              </a:rPr>
              <a:t>1</a:t>
            </a:r>
            <a:r>
              <a:rPr lang="vi-VN" dirty="0">
                <a:solidFill>
                  <a:srgbClr val="0070C0"/>
                </a:solidFill>
              </a:rPr>
              <a:t> – kancerogeni spojevi za ljude</a:t>
            </a:r>
          </a:p>
          <a:p>
            <a:pPr>
              <a:spcBef>
                <a:spcPct val="20000"/>
              </a:spcBef>
            </a:pPr>
            <a:r>
              <a:rPr lang="hr-HR" dirty="0">
                <a:solidFill>
                  <a:srgbClr val="0070C0"/>
                </a:solidFill>
                <a:sym typeface="Wingdings" panose="05000000000000000000" pitchFamily="2" charset="2"/>
              </a:rPr>
              <a:t>	 </a:t>
            </a:r>
            <a:r>
              <a:rPr lang="vi-VN" dirty="0">
                <a:solidFill>
                  <a:srgbClr val="0070C0"/>
                </a:solidFill>
              </a:rPr>
              <a:t>dibenzo[a,h]antracen – skupina </a:t>
            </a:r>
            <a:r>
              <a:rPr lang="vi-VN" b="1" dirty="0">
                <a:solidFill>
                  <a:srgbClr val="FF0000"/>
                </a:solidFill>
              </a:rPr>
              <a:t>2A</a:t>
            </a:r>
            <a:r>
              <a:rPr lang="vi-VN" dirty="0">
                <a:solidFill>
                  <a:srgbClr val="0070C0"/>
                </a:solidFill>
              </a:rPr>
              <a:t> – vjerojatno kancerogeni spojevi za ljude</a:t>
            </a:r>
          </a:p>
          <a:p>
            <a:pPr>
              <a:spcBef>
                <a:spcPct val="20000"/>
              </a:spcBef>
            </a:pPr>
            <a:r>
              <a:rPr lang="hr-HR" dirty="0">
                <a:solidFill>
                  <a:srgbClr val="0070C0"/>
                </a:solidFill>
                <a:sym typeface="Wingdings" panose="05000000000000000000" pitchFamily="2" charset="2"/>
              </a:rPr>
              <a:t>	 </a:t>
            </a:r>
            <a:r>
              <a:rPr lang="vi-VN" dirty="0">
                <a:solidFill>
                  <a:srgbClr val="0070C0"/>
                </a:solidFill>
              </a:rPr>
              <a:t>benzo(a)antracen, benzo(b)fluoranten, benzo(j)fluoranten, benzo(k)fluoranten i </a:t>
            </a:r>
            <a:r>
              <a:rPr lang="hr-HR" dirty="0">
                <a:solidFill>
                  <a:srgbClr val="0070C0"/>
                </a:solidFill>
              </a:rPr>
              <a:t>	</a:t>
            </a:r>
            <a:r>
              <a:rPr lang="vi-VN" dirty="0">
                <a:solidFill>
                  <a:srgbClr val="0070C0"/>
                </a:solidFill>
              </a:rPr>
              <a:t>indeno[1,2,3-cd]piren - skupina </a:t>
            </a:r>
            <a:r>
              <a:rPr lang="vi-VN" b="1" dirty="0">
                <a:solidFill>
                  <a:srgbClr val="FF0000"/>
                </a:solidFill>
              </a:rPr>
              <a:t>2B</a:t>
            </a:r>
            <a:r>
              <a:rPr lang="vi-VN" dirty="0">
                <a:solidFill>
                  <a:srgbClr val="0070C0"/>
                </a:solidFill>
              </a:rPr>
              <a:t> - potencijalno kancerogeni spojevi za ljude </a:t>
            </a:r>
          </a:p>
          <a:p>
            <a:pPr>
              <a:spcBef>
                <a:spcPct val="20000"/>
              </a:spcBef>
            </a:pPr>
            <a:r>
              <a:rPr lang="hr-HR" dirty="0">
                <a:solidFill>
                  <a:srgbClr val="0070C0"/>
                </a:solidFill>
                <a:sym typeface="Wingdings" panose="05000000000000000000" pitchFamily="2" charset="2"/>
              </a:rPr>
              <a:t>	</a:t>
            </a:r>
            <a:r>
              <a:rPr lang="vi-VN" dirty="0">
                <a:solidFill>
                  <a:srgbClr val="0070C0"/>
                </a:solidFill>
              </a:rPr>
              <a:t> benzo(ghi)perilen – skupina </a:t>
            </a:r>
            <a:r>
              <a:rPr lang="vi-VN" b="1" dirty="0">
                <a:solidFill>
                  <a:srgbClr val="FF0000"/>
                </a:solidFill>
              </a:rPr>
              <a:t>3</a:t>
            </a:r>
            <a:r>
              <a:rPr lang="vi-VN" dirty="0">
                <a:solidFill>
                  <a:srgbClr val="0070C0"/>
                </a:solidFill>
              </a:rPr>
              <a:t> – nisu klasificirani po svojoj kancerogenosti za </a:t>
            </a:r>
            <a:r>
              <a:rPr lang="hr-HR" dirty="0">
                <a:solidFill>
                  <a:srgbClr val="0070C0"/>
                </a:solidFill>
              </a:rPr>
              <a:t>	</a:t>
            </a:r>
            <a:r>
              <a:rPr lang="vi-VN" dirty="0">
                <a:solidFill>
                  <a:srgbClr val="0070C0"/>
                </a:solidFill>
              </a:rPr>
              <a:t>ljude</a:t>
            </a:r>
            <a:endParaRPr lang="vi-VN" sz="2000" b="1" dirty="0">
              <a:solidFill>
                <a:srgbClr val="0070C0"/>
              </a:solidFill>
            </a:endParaRPr>
          </a:p>
          <a:p>
            <a:pPr marL="342900" indent="-342900">
              <a:spcBef>
                <a:spcPct val="20000"/>
              </a:spcBef>
              <a:buFont typeface="Arial" charset="0"/>
              <a:buChar char="•"/>
            </a:pPr>
            <a:r>
              <a:rPr lang="vi-VN" sz="2000" b="1" dirty="0">
                <a:solidFill>
                  <a:schemeClr val="tx2"/>
                </a:solidFill>
              </a:rPr>
              <a:t>za neke je PAH-ove, kao što su </a:t>
            </a:r>
            <a:r>
              <a:rPr lang="hr-HR" sz="2000" b="1" dirty="0" err="1">
                <a:solidFill>
                  <a:schemeClr val="tx2"/>
                </a:solidFill>
              </a:rPr>
              <a:t>BaP</a:t>
            </a:r>
            <a:r>
              <a:rPr lang="hr-HR" sz="2000" b="1" dirty="0">
                <a:solidFill>
                  <a:schemeClr val="tx2"/>
                </a:solidFill>
              </a:rPr>
              <a:t>, </a:t>
            </a:r>
            <a:r>
              <a:rPr lang="hr-HR" sz="2000" b="1" dirty="0" err="1">
                <a:solidFill>
                  <a:schemeClr val="tx2"/>
                </a:solidFill>
              </a:rPr>
              <a:t>BaA</a:t>
            </a:r>
            <a:r>
              <a:rPr lang="hr-HR" sz="2000" b="1" dirty="0">
                <a:solidFill>
                  <a:schemeClr val="tx2"/>
                </a:solidFill>
              </a:rPr>
              <a:t> i </a:t>
            </a:r>
            <a:r>
              <a:rPr lang="hr-HR" sz="2000" b="1" dirty="0" err="1">
                <a:solidFill>
                  <a:schemeClr val="tx2"/>
                </a:solidFill>
              </a:rPr>
              <a:t>Cry</a:t>
            </a:r>
            <a:r>
              <a:rPr lang="vi-VN" sz="2000" b="1" dirty="0">
                <a:solidFill>
                  <a:schemeClr val="tx2"/>
                </a:solidFill>
              </a:rPr>
              <a:t> pokazano da mogu uzrokovati rak pluća, jednjaka, želuca, debelog crijeva, mjehura, kože i prostate i kod životinja i kod ljudi. </a:t>
            </a:r>
          </a:p>
          <a:p>
            <a:pPr marL="342900" indent="-342900">
              <a:spcBef>
                <a:spcPct val="20000"/>
              </a:spcBef>
              <a:buFont typeface="Arial" charset="0"/>
              <a:buChar char="•"/>
            </a:pPr>
            <a:r>
              <a:rPr lang="vi-VN" sz="2000" b="1" dirty="0">
                <a:solidFill>
                  <a:schemeClr val="tx2"/>
                </a:solidFill>
              </a:rPr>
              <a:t>istraživanjima na ljudima i laboratorijskim životinjama nađeno je da PAH-ovi imaju reproduktivnu, razvojnu, hemato-, kardio-, neuro- i imuno-toksičnost</a:t>
            </a:r>
          </a:p>
        </p:txBody>
      </p:sp>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2184698886"/>
      </p:ext>
    </p:extLst>
  </p:cSld>
  <p:clrMapOvr>
    <a:masterClrMapping/>
  </p:clrMapOvr>
  <p:transition spd="med">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Pravokutnik: zaobljeni kutovi 1">
            <a:extLst>
              <a:ext uri="{FF2B5EF4-FFF2-40B4-BE49-F238E27FC236}">
                <a16:creationId xmlns="" xmlns:a16="http://schemas.microsoft.com/office/drawing/2014/main" id="{8276886F-817C-40BA-ABF7-4E185C891325}"/>
              </a:ext>
            </a:extLst>
          </p:cNvPr>
          <p:cNvSpPr/>
          <p:nvPr/>
        </p:nvSpPr>
        <p:spPr>
          <a:xfrm>
            <a:off x="1531088" y="1605516"/>
            <a:ext cx="6492082" cy="1988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 name="Pravokutnik: zaobljeni kutovi 2">
            <a:extLst>
              <a:ext uri="{FF2B5EF4-FFF2-40B4-BE49-F238E27FC236}">
                <a16:creationId xmlns="" xmlns:a16="http://schemas.microsoft.com/office/drawing/2014/main" id="{9ED54D92-512A-4EAE-A70A-8AA69AA47E38}"/>
              </a:ext>
            </a:extLst>
          </p:cNvPr>
          <p:cNvSpPr/>
          <p:nvPr/>
        </p:nvSpPr>
        <p:spPr>
          <a:xfrm>
            <a:off x="1531088" y="3880884"/>
            <a:ext cx="6492082" cy="2011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4400" b="1" spc="50" dirty="0" err="1">
                <a:ln w="0"/>
                <a:solidFill>
                  <a:schemeClr val="bg2"/>
                </a:solidFill>
                <a:effectLst>
                  <a:innerShdw blurRad="63500" dist="50800" dir="13500000">
                    <a:srgbClr val="000000">
                      <a:alpha val="50000"/>
                    </a:srgbClr>
                  </a:innerShdw>
                </a:effectLst>
              </a:rPr>
              <a:t>BaA</a:t>
            </a:r>
            <a:r>
              <a:rPr lang="hr-HR" sz="4400" b="1" spc="50" dirty="0">
                <a:ln w="0"/>
                <a:solidFill>
                  <a:schemeClr val="bg2"/>
                </a:solidFill>
                <a:effectLst>
                  <a:innerShdw blurRad="63500" dist="50800" dir="13500000">
                    <a:srgbClr val="000000">
                      <a:alpha val="50000"/>
                    </a:srgbClr>
                  </a:innerShdw>
                </a:effectLst>
              </a:rPr>
              <a:t>, </a:t>
            </a:r>
            <a:r>
              <a:rPr lang="hr-HR" sz="4400" b="1" spc="50" dirty="0" err="1">
                <a:ln w="0"/>
                <a:solidFill>
                  <a:schemeClr val="bg2"/>
                </a:solidFill>
                <a:effectLst>
                  <a:innerShdw blurRad="63500" dist="50800" dir="13500000">
                    <a:srgbClr val="000000">
                      <a:alpha val="50000"/>
                    </a:srgbClr>
                  </a:innerShdw>
                </a:effectLst>
              </a:rPr>
              <a:t>BbF</a:t>
            </a:r>
            <a:r>
              <a:rPr lang="hr-HR" sz="4400" b="1" spc="50" dirty="0">
                <a:ln w="0"/>
                <a:solidFill>
                  <a:schemeClr val="bg2"/>
                </a:solidFill>
                <a:effectLst>
                  <a:innerShdw blurRad="63500" dist="50800" dir="13500000">
                    <a:srgbClr val="000000">
                      <a:alpha val="50000"/>
                    </a:srgbClr>
                  </a:innerShdw>
                </a:effectLst>
              </a:rPr>
              <a:t>, </a:t>
            </a:r>
            <a:r>
              <a:rPr lang="hr-HR" sz="4400" b="1" spc="50" dirty="0" err="1">
                <a:ln w="0"/>
                <a:solidFill>
                  <a:schemeClr val="bg2"/>
                </a:solidFill>
                <a:effectLst>
                  <a:innerShdw blurRad="63500" dist="50800" dir="13500000">
                    <a:srgbClr val="000000">
                      <a:alpha val="50000"/>
                    </a:srgbClr>
                  </a:innerShdw>
                </a:effectLst>
              </a:rPr>
              <a:t>BjF</a:t>
            </a:r>
            <a:r>
              <a:rPr lang="hr-HR" sz="4400" b="1" spc="50" dirty="0">
                <a:ln w="0"/>
                <a:solidFill>
                  <a:schemeClr val="bg2"/>
                </a:solidFill>
                <a:effectLst>
                  <a:innerShdw blurRad="63500" dist="50800" dir="13500000">
                    <a:srgbClr val="000000">
                      <a:alpha val="50000"/>
                    </a:srgbClr>
                  </a:innerShdw>
                </a:effectLst>
              </a:rPr>
              <a:t>, </a:t>
            </a:r>
            <a:r>
              <a:rPr lang="hr-HR" sz="4400" b="1" spc="50" dirty="0" err="1">
                <a:ln w="0"/>
                <a:solidFill>
                  <a:schemeClr val="bg2"/>
                </a:solidFill>
                <a:effectLst>
                  <a:innerShdw blurRad="63500" dist="50800" dir="13500000">
                    <a:srgbClr val="000000">
                      <a:alpha val="50000"/>
                    </a:srgbClr>
                  </a:innerShdw>
                </a:effectLst>
              </a:rPr>
              <a:t>BkF</a:t>
            </a:r>
            <a:r>
              <a:rPr lang="hr-HR" sz="4400" b="1" spc="50" dirty="0">
                <a:ln w="0"/>
                <a:solidFill>
                  <a:schemeClr val="bg2"/>
                </a:solidFill>
                <a:effectLst>
                  <a:innerShdw blurRad="63500" dist="50800" dir="13500000">
                    <a:srgbClr val="000000">
                      <a:alpha val="50000"/>
                    </a:srgbClr>
                  </a:innerShdw>
                </a:effectLst>
              </a:rPr>
              <a:t>, D[</a:t>
            </a:r>
            <a:r>
              <a:rPr lang="hr-HR" sz="4400" b="1" spc="50" dirty="0" err="1">
                <a:ln w="0"/>
                <a:solidFill>
                  <a:schemeClr val="bg2"/>
                </a:solidFill>
                <a:effectLst>
                  <a:innerShdw blurRad="63500" dist="50800" dir="13500000">
                    <a:srgbClr val="000000">
                      <a:alpha val="50000"/>
                    </a:srgbClr>
                  </a:innerShdw>
                </a:effectLst>
              </a:rPr>
              <a:t>a,h</a:t>
            </a:r>
            <a:r>
              <a:rPr lang="hr-HR" sz="4400" b="1" spc="50" dirty="0">
                <a:ln w="0"/>
                <a:solidFill>
                  <a:schemeClr val="bg2"/>
                </a:solidFill>
                <a:effectLst>
                  <a:innerShdw blurRad="63500" dist="50800" dir="13500000">
                    <a:srgbClr val="000000">
                      <a:alpha val="50000"/>
                    </a:srgbClr>
                  </a:innerShdw>
                </a:effectLst>
              </a:rPr>
              <a:t>]A, Ind, </a:t>
            </a:r>
            <a:r>
              <a:rPr lang="hr-HR" sz="4400" b="1" spc="50" dirty="0" err="1">
                <a:ln w="0"/>
                <a:solidFill>
                  <a:schemeClr val="bg2"/>
                </a:solidFill>
                <a:effectLst>
                  <a:innerShdw blurRad="63500" dist="50800" dir="13500000">
                    <a:srgbClr val="000000">
                      <a:alpha val="50000"/>
                    </a:srgbClr>
                  </a:innerShdw>
                </a:effectLst>
              </a:rPr>
              <a:t>BghiP</a:t>
            </a:r>
            <a:r>
              <a:rPr lang="hr-HR" sz="4400" b="1" spc="50" dirty="0">
                <a:ln w="0"/>
                <a:solidFill>
                  <a:schemeClr val="bg2"/>
                </a:solidFill>
                <a:effectLst>
                  <a:innerShdw blurRad="63500" dist="50800" dir="13500000">
                    <a:srgbClr val="000000">
                      <a:alpha val="50000"/>
                    </a:srgbClr>
                  </a:innerShdw>
                </a:effectLst>
              </a:rPr>
              <a:t> </a:t>
            </a:r>
            <a:r>
              <a:rPr lang="hr-HR" sz="4400" b="1" spc="50" dirty="0">
                <a:ln w="0"/>
                <a:solidFill>
                  <a:schemeClr val="bg2"/>
                </a:solidFill>
                <a:effectLst>
                  <a:innerShdw blurRad="63500" dist="50800" dir="13500000">
                    <a:srgbClr val="000000">
                      <a:alpha val="50000"/>
                    </a:srgbClr>
                  </a:innerShdw>
                </a:effectLst>
                <a:sym typeface="Wingdings" panose="05000000000000000000" pitchFamily="2" charset="2"/>
              </a:rPr>
              <a:t> </a:t>
            </a:r>
            <a:r>
              <a:rPr lang="hr-HR" sz="4400" b="1" spc="50" dirty="0">
                <a:ln w="0"/>
                <a:solidFill>
                  <a:srgbClr val="FF0000"/>
                </a:solidFill>
                <a:effectLst>
                  <a:innerShdw blurRad="63500" dist="50800" dir="13500000">
                    <a:srgbClr val="000000">
                      <a:alpha val="50000"/>
                    </a:srgbClr>
                  </a:innerShdw>
                </a:effectLst>
                <a:sym typeface="Wingdings" panose="05000000000000000000" pitchFamily="2" charset="2"/>
              </a:rPr>
              <a:t>HRS CEN/TS 16645</a:t>
            </a:r>
            <a:endParaRPr lang="hr-HR" sz="4400" b="1" spc="50" dirty="0">
              <a:ln w="0"/>
              <a:solidFill>
                <a:srgbClr val="FF0000"/>
              </a:solidFill>
              <a:effectLst>
                <a:innerShdw blurRad="63500" dist="50800" dir="13500000">
                  <a:srgbClr val="000000">
                    <a:alpha val="50000"/>
                  </a:srgbClr>
                </a:innerShdw>
              </a:effectLst>
            </a:endParaRPr>
          </a:p>
        </p:txBody>
      </p:sp>
      <p:sp>
        <p:nvSpPr>
          <p:cNvPr id="4" name="TekstniOkvir 3">
            <a:extLst>
              <a:ext uri="{FF2B5EF4-FFF2-40B4-BE49-F238E27FC236}">
                <a16:creationId xmlns="" xmlns:a16="http://schemas.microsoft.com/office/drawing/2014/main" id="{C8ACD4D4-C445-457D-B7AA-A25D12246036}"/>
              </a:ext>
            </a:extLst>
          </p:cNvPr>
          <p:cNvSpPr txBox="1"/>
          <p:nvPr/>
        </p:nvSpPr>
        <p:spPr>
          <a:xfrm>
            <a:off x="1847859" y="2125845"/>
            <a:ext cx="5858539" cy="769441"/>
          </a:xfrm>
          <a:prstGeom prst="rect">
            <a:avLst/>
          </a:prstGeom>
          <a:noFill/>
        </p:spPr>
        <p:txBody>
          <a:bodyPr wrap="square" rtlCol="0" anchor="ctr">
            <a:spAutoFit/>
          </a:bodyPr>
          <a:lstStyle/>
          <a:p>
            <a:pPr algn="ctr"/>
            <a:r>
              <a:rPr lang="hr-HR" sz="4400" b="1" spc="50" dirty="0" err="1">
                <a:ln w="0"/>
                <a:solidFill>
                  <a:schemeClr val="bg2"/>
                </a:solidFill>
                <a:effectLst>
                  <a:innerShdw blurRad="63500" dist="50800" dir="13500000">
                    <a:srgbClr val="000000">
                      <a:alpha val="50000"/>
                    </a:srgbClr>
                  </a:innerShdw>
                </a:effectLst>
              </a:rPr>
              <a:t>BaP</a:t>
            </a:r>
            <a:r>
              <a:rPr lang="hr-HR" sz="4400" b="1" spc="50" dirty="0">
                <a:ln w="0"/>
                <a:solidFill>
                  <a:schemeClr val="bg2"/>
                </a:solidFill>
                <a:effectLst>
                  <a:innerShdw blurRad="63500" dist="50800" dir="13500000">
                    <a:srgbClr val="000000">
                      <a:alpha val="50000"/>
                    </a:srgbClr>
                  </a:innerShdw>
                </a:effectLst>
              </a:rPr>
              <a:t> </a:t>
            </a:r>
            <a:r>
              <a:rPr lang="hr-HR" sz="4400" b="1" spc="50" dirty="0">
                <a:ln w="0"/>
                <a:solidFill>
                  <a:schemeClr val="bg2"/>
                </a:solidFill>
                <a:effectLst>
                  <a:innerShdw blurRad="63500" dist="50800" dir="13500000">
                    <a:srgbClr val="000000">
                      <a:alpha val="50000"/>
                    </a:srgbClr>
                  </a:innerShdw>
                </a:effectLst>
                <a:sym typeface="Wingdings" panose="05000000000000000000" pitchFamily="2" charset="2"/>
              </a:rPr>
              <a:t> </a:t>
            </a:r>
            <a:r>
              <a:rPr lang="hr-HR" sz="4400" b="1" spc="50" dirty="0">
                <a:ln w="0"/>
                <a:solidFill>
                  <a:srgbClr val="FF0000"/>
                </a:solidFill>
                <a:effectLst>
                  <a:innerShdw blurRad="63500" dist="50800" dir="13500000">
                    <a:srgbClr val="000000">
                      <a:alpha val="50000"/>
                    </a:srgbClr>
                  </a:innerShdw>
                </a:effectLst>
                <a:sym typeface="Wingdings" panose="05000000000000000000" pitchFamily="2" charset="2"/>
              </a:rPr>
              <a:t>HRN EN 15549</a:t>
            </a:r>
            <a:endParaRPr lang="hr-HR" sz="4400" b="1" spc="50" dirty="0">
              <a:ln w="0"/>
              <a:solidFill>
                <a:srgbClr val="FF0000"/>
              </a:solidFill>
              <a:effectLst>
                <a:innerShdw blurRad="63500" dist="50800" dir="13500000">
                  <a:srgbClr val="000000">
                    <a:alpha val="50000"/>
                  </a:srgbClr>
                </a:innerShdw>
              </a:effectLst>
            </a:endParaRPr>
          </a:p>
        </p:txBody>
      </p:sp>
      <p:pic>
        <p:nvPicPr>
          <p:cNvPr id="13"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2819824857"/>
      </p:ext>
    </p:extLst>
  </p:cSld>
  <p:clrMapOvr>
    <a:masterClrMapping/>
  </p:clrMapOvr>
  <p:transition spd="med">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p:sp>
        <p:nvSpPr>
          <p:cNvPr id="9" name="Content Placeholder 8"/>
          <p:cNvSpPr>
            <a:spLocks/>
          </p:cNvSpPr>
          <p:nvPr/>
        </p:nvSpPr>
        <p:spPr bwMode="auto">
          <a:xfrm>
            <a:off x="376238" y="1402199"/>
            <a:ext cx="866143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BaP</a:t>
            </a:r>
            <a:r>
              <a:rPr lang="vi-VN" sz="2400" b="1" dirty="0">
                <a:solidFill>
                  <a:schemeClr val="tx2"/>
                </a:solidFill>
              </a:rPr>
              <a:t> </a:t>
            </a:r>
            <a:r>
              <a:rPr lang="hr-HR" sz="2400" b="1" dirty="0">
                <a:solidFill>
                  <a:schemeClr val="tx2"/>
                </a:solidFill>
                <a:sym typeface="Wingdings" panose="05000000000000000000" pitchFamily="2" charset="2"/>
              </a:rPr>
              <a:t></a:t>
            </a:r>
            <a:r>
              <a:rPr lang="vi-VN" sz="2400" b="1" dirty="0">
                <a:solidFill>
                  <a:schemeClr val="tx2"/>
                </a:solidFill>
              </a:rPr>
              <a:t> </a:t>
            </a:r>
            <a:r>
              <a:rPr lang="vi-VN" sz="2400" b="1" dirty="0">
                <a:solidFill>
                  <a:srgbClr val="FF0000"/>
                </a:solidFill>
              </a:rPr>
              <a:t>HRN EN 15549</a:t>
            </a:r>
          </a:p>
          <a:p>
            <a:pPr marL="342900" indent="-342900">
              <a:spcBef>
                <a:spcPct val="20000"/>
              </a:spcBef>
              <a:buFont typeface="Arial" charset="0"/>
              <a:buChar char="•"/>
            </a:pPr>
            <a:r>
              <a:rPr lang="vi-VN" sz="2400" b="1" dirty="0">
                <a:solidFill>
                  <a:schemeClr val="tx2"/>
                </a:solidFill>
              </a:rPr>
              <a:t>opisuje analitičke procese za određivanje </a:t>
            </a:r>
            <a:r>
              <a:rPr lang="hr-HR" sz="2400" b="1" dirty="0" err="1">
                <a:solidFill>
                  <a:srgbClr val="FF0000"/>
                </a:solidFill>
              </a:rPr>
              <a:t>BaP</a:t>
            </a:r>
            <a:r>
              <a:rPr lang="hr-HR" sz="2400" b="1" dirty="0">
                <a:solidFill>
                  <a:schemeClr val="tx2"/>
                </a:solidFill>
              </a:rPr>
              <a:t> u zraku (</a:t>
            </a:r>
            <a:r>
              <a:rPr lang="hr-HR" sz="2400" b="1" dirty="0">
                <a:solidFill>
                  <a:srgbClr val="FF0000"/>
                </a:solidFill>
              </a:rPr>
              <a:t>PM</a:t>
            </a:r>
            <a:r>
              <a:rPr lang="hr-HR" sz="2400" b="1" baseline="-25000" dirty="0">
                <a:solidFill>
                  <a:srgbClr val="FF0000"/>
                </a:solidFill>
              </a:rPr>
              <a:t>10</a:t>
            </a:r>
            <a:r>
              <a:rPr lang="hr-HR" sz="2400" b="1" dirty="0">
                <a:solidFill>
                  <a:schemeClr val="tx2"/>
                </a:solidFill>
              </a:rPr>
              <a:t>)</a:t>
            </a:r>
          </a:p>
          <a:p>
            <a:pPr marL="342900" lvl="0" indent="-342900">
              <a:spcBef>
                <a:spcPct val="20000"/>
              </a:spcBef>
              <a:buFont typeface="Arial" charset="0"/>
              <a:buChar char="•"/>
            </a:pPr>
            <a:r>
              <a:rPr lang="hr-HR" sz="2400" b="1" dirty="0">
                <a:solidFill>
                  <a:srgbClr val="1F497D"/>
                </a:solidFill>
              </a:rPr>
              <a:t>vrijeme sakupljanje uzorka je 24 h </a:t>
            </a:r>
          </a:p>
          <a:p>
            <a:pPr marL="342900" lvl="0" indent="-342900">
              <a:spcBef>
                <a:spcPct val="20000"/>
              </a:spcBef>
              <a:buFont typeface="Arial" charset="0"/>
              <a:buChar char="•"/>
            </a:pPr>
            <a:r>
              <a:rPr lang="hr-HR" sz="2400" b="1" dirty="0">
                <a:solidFill>
                  <a:srgbClr val="1F497D"/>
                </a:solidFill>
              </a:rPr>
              <a:t>sukladno </a:t>
            </a:r>
            <a:r>
              <a:rPr lang="hr-HR" sz="2400" b="1" dirty="0">
                <a:solidFill>
                  <a:srgbClr val="FF0000"/>
                </a:solidFill>
              </a:rPr>
              <a:t>HR EN 12341: (</a:t>
            </a:r>
            <a:r>
              <a:rPr lang="hr-HR" sz="2400" b="1" dirty="0">
                <a:solidFill>
                  <a:srgbClr val="FF0000"/>
                </a:solidFill>
                <a:sym typeface="Wingdings" panose="05000000000000000000" pitchFamily="2" charset="2"/>
              </a:rPr>
              <a:t>1998) </a:t>
            </a:r>
            <a:r>
              <a:rPr lang="hr-HR" sz="2400" b="1" dirty="0">
                <a:solidFill>
                  <a:srgbClr val="FF0000"/>
                </a:solidFill>
              </a:rPr>
              <a:t>2014  </a:t>
            </a:r>
            <a:r>
              <a:rPr lang="hr-HR" sz="2400" b="1" dirty="0">
                <a:solidFill>
                  <a:srgbClr val="1F497D"/>
                </a:solidFill>
              </a:rPr>
              <a:t>za </a:t>
            </a:r>
            <a:r>
              <a:rPr lang="hr-HR" sz="2400" b="1" dirty="0">
                <a:solidFill>
                  <a:srgbClr val="FF0000"/>
                </a:solidFill>
              </a:rPr>
              <a:t>PM</a:t>
            </a:r>
            <a:r>
              <a:rPr lang="hr-HR" sz="2400" b="1" baseline="-25000" dirty="0">
                <a:solidFill>
                  <a:srgbClr val="FF0000"/>
                </a:solidFill>
              </a:rPr>
              <a:t>10</a:t>
            </a:r>
            <a:endParaRPr lang="vi-VN" sz="2400" b="1" baseline="-25000" dirty="0">
              <a:solidFill>
                <a:srgbClr val="FF0000"/>
              </a:solidFill>
            </a:endParaRPr>
          </a:p>
          <a:p>
            <a:pPr marL="342900" indent="-342900">
              <a:spcBef>
                <a:spcPct val="20000"/>
              </a:spcBef>
              <a:buFont typeface="Arial" charset="0"/>
              <a:buChar char="•"/>
            </a:pPr>
            <a:r>
              <a:rPr lang="hr-HR" sz="2400" b="1" dirty="0">
                <a:solidFill>
                  <a:schemeClr val="tx2"/>
                </a:solidFill>
              </a:rPr>
              <a:t>ekstrakcija uzorka i analiza na: </a:t>
            </a:r>
          </a:p>
          <a:p>
            <a:pPr marL="800100" lvl="1" indent="-342900">
              <a:spcBef>
                <a:spcPct val="20000"/>
              </a:spcBef>
              <a:buFont typeface="Wingdings" panose="05000000000000000000" pitchFamily="2" charset="2"/>
              <a:buChar char="Ø"/>
            </a:pPr>
            <a:r>
              <a:rPr lang="vi-VN" sz="2400" b="1" dirty="0">
                <a:solidFill>
                  <a:schemeClr val="tx2"/>
                </a:solidFill>
              </a:rPr>
              <a:t>tekućinsk</a:t>
            </a:r>
            <a:r>
              <a:rPr lang="hr-HR" sz="2400" b="1" dirty="0">
                <a:solidFill>
                  <a:schemeClr val="tx2"/>
                </a:solidFill>
              </a:rPr>
              <a:t>a</a:t>
            </a:r>
            <a:r>
              <a:rPr lang="vi-VN" sz="2400" b="1" dirty="0">
                <a:solidFill>
                  <a:schemeClr val="tx2"/>
                </a:solidFill>
              </a:rPr>
              <a:t> kromatograﬁj</a:t>
            </a:r>
            <a:r>
              <a:rPr lang="hr-HR" sz="2400" b="1" dirty="0">
                <a:solidFill>
                  <a:schemeClr val="tx2"/>
                </a:solidFill>
              </a:rPr>
              <a:t>a</a:t>
            </a:r>
            <a:r>
              <a:rPr lang="vi-VN" sz="2400" b="1" dirty="0">
                <a:solidFill>
                  <a:schemeClr val="tx2"/>
                </a:solidFill>
              </a:rPr>
              <a:t> visoke djelotvornosti (HPLC) s fluorescentnim detektorom</a:t>
            </a:r>
            <a:r>
              <a:rPr lang="hr-HR" sz="2400" b="1" dirty="0">
                <a:solidFill>
                  <a:schemeClr val="tx2"/>
                </a:solidFill>
              </a:rPr>
              <a:t> (FLD)</a:t>
            </a:r>
          </a:p>
          <a:p>
            <a:pPr marL="800100" lvl="1" indent="-342900">
              <a:spcBef>
                <a:spcPct val="20000"/>
              </a:spcBef>
              <a:buFont typeface="Wingdings" panose="05000000000000000000" pitchFamily="2" charset="2"/>
              <a:buChar char="Ø"/>
            </a:pPr>
            <a:r>
              <a:rPr lang="vi-VN" sz="2400" b="1" dirty="0">
                <a:solidFill>
                  <a:schemeClr val="tx2"/>
                </a:solidFill>
              </a:rPr>
              <a:t>plinska kromatograﬁja (GC) povezana sa spektrometrom masa</a:t>
            </a:r>
            <a:r>
              <a:rPr lang="hr-HR" sz="2400" b="1" dirty="0">
                <a:solidFill>
                  <a:schemeClr val="tx2"/>
                </a:solidFill>
              </a:rPr>
              <a:t> </a:t>
            </a:r>
            <a:r>
              <a:rPr lang="vi-VN" sz="2400" b="1" dirty="0">
                <a:solidFill>
                  <a:schemeClr val="tx2"/>
                </a:solidFill>
              </a:rPr>
              <a:t>(MS)</a:t>
            </a:r>
            <a:endParaRPr lang="hr-HR" sz="2400" b="1" dirty="0">
              <a:solidFill>
                <a:schemeClr val="tx2"/>
              </a:solidFill>
            </a:endParaRPr>
          </a:p>
          <a:p>
            <a:pPr marL="342900" indent="-342900">
              <a:spcBef>
                <a:spcPct val="20000"/>
              </a:spcBef>
              <a:buFont typeface="Arial" charset="0"/>
              <a:buChar char="•"/>
            </a:pPr>
            <a:r>
              <a:rPr lang="hr-HR" sz="2400" b="1" dirty="0">
                <a:solidFill>
                  <a:schemeClr val="tx2"/>
                </a:solidFill>
              </a:rPr>
              <a:t>Za koncentracijski raspon </a:t>
            </a:r>
            <a:r>
              <a:rPr lang="hr-HR" sz="2400" b="1" dirty="0" err="1">
                <a:solidFill>
                  <a:schemeClr val="tx2"/>
                </a:solidFill>
              </a:rPr>
              <a:t>BaP</a:t>
            </a:r>
            <a:r>
              <a:rPr lang="hr-HR" sz="2400" b="1" dirty="0">
                <a:solidFill>
                  <a:schemeClr val="tx2"/>
                </a:solidFill>
              </a:rPr>
              <a:t>:</a:t>
            </a:r>
            <a:r>
              <a:rPr lang="vi-VN" sz="2400" b="1" dirty="0">
                <a:solidFill>
                  <a:schemeClr val="tx2"/>
                </a:solidFill>
              </a:rPr>
              <a:t> </a:t>
            </a:r>
            <a:r>
              <a:rPr lang="hr-HR" sz="2000" dirty="0">
                <a:solidFill>
                  <a:srgbClr val="0070C0"/>
                </a:solidFill>
              </a:rPr>
              <a:t>0,04 </a:t>
            </a:r>
            <a:r>
              <a:rPr lang="hr-HR" sz="2000" dirty="0" err="1">
                <a:solidFill>
                  <a:srgbClr val="0070C0"/>
                </a:solidFill>
              </a:rPr>
              <a:t>ng</a:t>
            </a:r>
            <a:r>
              <a:rPr lang="hr-HR" sz="2000" dirty="0">
                <a:solidFill>
                  <a:srgbClr val="0070C0"/>
                </a:solidFill>
              </a:rPr>
              <a:t>/m</a:t>
            </a:r>
            <a:r>
              <a:rPr lang="hr-HR" sz="2000" baseline="30000" dirty="0">
                <a:solidFill>
                  <a:srgbClr val="0070C0"/>
                </a:solidFill>
              </a:rPr>
              <a:t>3</a:t>
            </a:r>
            <a:r>
              <a:rPr lang="hr-HR" sz="2000" dirty="0">
                <a:solidFill>
                  <a:srgbClr val="0070C0"/>
                </a:solidFill>
              </a:rPr>
              <a:t> do 20 </a:t>
            </a:r>
            <a:r>
              <a:rPr lang="hr-HR" sz="2000" dirty="0" err="1">
                <a:solidFill>
                  <a:srgbClr val="0070C0"/>
                </a:solidFill>
              </a:rPr>
              <a:t>ng</a:t>
            </a:r>
            <a:r>
              <a:rPr lang="hr-HR" sz="2000" dirty="0">
                <a:solidFill>
                  <a:srgbClr val="0070C0"/>
                </a:solidFill>
              </a:rPr>
              <a:t>/m</a:t>
            </a:r>
            <a:r>
              <a:rPr lang="hr-HR" sz="2000" baseline="30000" dirty="0">
                <a:solidFill>
                  <a:srgbClr val="0070C0"/>
                </a:solidFill>
              </a:rPr>
              <a:t>3</a:t>
            </a:r>
          </a:p>
          <a:p>
            <a:pPr marL="342900" indent="-342900">
              <a:spcBef>
                <a:spcPct val="20000"/>
              </a:spcBef>
              <a:buFont typeface="Arial" charset="0"/>
              <a:buChar char="•"/>
            </a:pPr>
            <a:endParaRPr lang="vi-VN"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835916977"/>
      </p:ext>
    </p:extLst>
  </p:cSld>
  <p:clrMapOvr>
    <a:masterClrMapping/>
  </p:clrMapOvr>
  <p:transition spd="med">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p:sp>
        <p:nvSpPr>
          <p:cNvPr id="9" name="Content Placeholder 8"/>
          <p:cNvSpPr>
            <a:spLocks/>
          </p:cNvSpPr>
          <p:nvPr/>
        </p:nvSpPr>
        <p:spPr bwMode="auto">
          <a:xfrm>
            <a:off x="376238" y="1402198"/>
            <a:ext cx="8661435" cy="537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en-US" sz="2400" b="1" dirty="0" err="1">
                <a:solidFill>
                  <a:srgbClr val="FF0000"/>
                </a:solidFill>
              </a:rPr>
              <a:t>BaA</a:t>
            </a:r>
            <a:r>
              <a:rPr lang="en-US" sz="2400" b="1" dirty="0">
                <a:solidFill>
                  <a:srgbClr val="FF0000"/>
                </a:solidFill>
              </a:rPr>
              <a:t>, </a:t>
            </a:r>
            <a:r>
              <a:rPr lang="en-US" sz="2400" b="1" dirty="0" err="1">
                <a:solidFill>
                  <a:srgbClr val="FF0000"/>
                </a:solidFill>
              </a:rPr>
              <a:t>BbF</a:t>
            </a:r>
            <a:r>
              <a:rPr lang="en-US" sz="2400" b="1" dirty="0">
                <a:solidFill>
                  <a:srgbClr val="FF0000"/>
                </a:solidFill>
              </a:rPr>
              <a:t>, </a:t>
            </a:r>
            <a:r>
              <a:rPr lang="en-US" sz="2400" b="1" dirty="0" err="1">
                <a:solidFill>
                  <a:srgbClr val="FF0000"/>
                </a:solidFill>
              </a:rPr>
              <a:t>BjF</a:t>
            </a:r>
            <a:r>
              <a:rPr lang="en-US" sz="2400" b="1" dirty="0">
                <a:solidFill>
                  <a:srgbClr val="FF0000"/>
                </a:solidFill>
              </a:rPr>
              <a:t>, </a:t>
            </a:r>
            <a:r>
              <a:rPr lang="en-US" sz="2400" b="1" dirty="0" err="1">
                <a:solidFill>
                  <a:srgbClr val="FF0000"/>
                </a:solidFill>
              </a:rPr>
              <a:t>BkF</a:t>
            </a:r>
            <a:r>
              <a:rPr lang="en-US" sz="2400" b="1" dirty="0">
                <a:solidFill>
                  <a:srgbClr val="FF0000"/>
                </a:solidFill>
              </a:rPr>
              <a:t>, D[</a:t>
            </a:r>
            <a:r>
              <a:rPr lang="en-US" sz="2400" b="1" dirty="0" err="1">
                <a:solidFill>
                  <a:srgbClr val="FF0000"/>
                </a:solidFill>
              </a:rPr>
              <a:t>a,h</a:t>
            </a:r>
            <a:r>
              <a:rPr lang="en-US" sz="2400" b="1" dirty="0">
                <a:solidFill>
                  <a:srgbClr val="FF0000"/>
                </a:solidFill>
              </a:rPr>
              <a:t>]A, </a:t>
            </a:r>
            <a:r>
              <a:rPr lang="en-US" sz="2400" b="1" dirty="0" err="1">
                <a:solidFill>
                  <a:srgbClr val="FF0000"/>
                </a:solidFill>
              </a:rPr>
              <a:t>Ind</a:t>
            </a:r>
            <a:r>
              <a:rPr lang="en-US" sz="2400" b="1" dirty="0">
                <a:solidFill>
                  <a:srgbClr val="FF0000"/>
                </a:solidFill>
              </a:rPr>
              <a:t>, </a:t>
            </a:r>
            <a:r>
              <a:rPr lang="en-US" sz="2400" b="1" dirty="0" err="1">
                <a:solidFill>
                  <a:srgbClr val="FF0000"/>
                </a:solidFill>
              </a:rPr>
              <a:t>BghiP</a:t>
            </a:r>
            <a:r>
              <a:rPr lang="en-US" sz="2400" b="1" dirty="0">
                <a:solidFill>
                  <a:srgbClr val="FF0000"/>
                </a:solidFill>
              </a:rPr>
              <a:t> </a:t>
            </a:r>
            <a:r>
              <a:rPr lang="hr-HR" sz="2400" b="1" dirty="0">
                <a:solidFill>
                  <a:schemeClr val="accent1"/>
                </a:solidFill>
                <a:sym typeface="Wingdings" panose="05000000000000000000" pitchFamily="2" charset="2"/>
              </a:rPr>
              <a:t></a:t>
            </a:r>
            <a:r>
              <a:rPr lang="en-US" sz="2400" b="1" dirty="0">
                <a:solidFill>
                  <a:srgbClr val="FF0000"/>
                </a:solidFill>
              </a:rPr>
              <a:t> HRS CEN/TS 16645</a:t>
            </a:r>
          </a:p>
          <a:p>
            <a:pPr marL="342900" indent="-342900">
              <a:spcBef>
                <a:spcPct val="20000"/>
              </a:spcBef>
              <a:buFont typeface="Arial" charset="0"/>
              <a:buChar char="•"/>
            </a:pPr>
            <a:r>
              <a:rPr lang="vi-VN" sz="2400" b="1" dirty="0">
                <a:solidFill>
                  <a:schemeClr val="tx2"/>
                </a:solidFill>
              </a:rPr>
              <a:t>opisuje analitičke procese za određivanje </a:t>
            </a:r>
            <a:r>
              <a:rPr lang="hr-HR" sz="2400" b="1" dirty="0">
                <a:solidFill>
                  <a:schemeClr val="tx2"/>
                </a:solidFill>
              </a:rPr>
              <a:t>PAH-ova vezane za čestice u zraku (</a:t>
            </a:r>
            <a:r>
              <a:rPr lang="hr-HR" sz="2400" b="1" dirty="0">
                <a:solidFill>
                  <a:srgbClr val="FF0000"/>
                </a:solidFill>
              </a:rPr>
              <a:t>PM</a:t>
            </a:r>
            <a:r>
              <a:rPr lang="hr-HR" sz="2400" b="1" baseline="-25000" dirty="0">
                <a:solidFill>
                  <a:srgbClr val="FF0000"/>
                </a:solidFill>
              </a:rPr>
              <a:t>10</a:t>
            </a:r>
            <a:r>
              <a:rPr lang="hr-HR" sz="2400" b="1" dirty="0">
                <a:solidFill>
                  <a:schemeClr val="tx2"/>
                </a:solidFill>
              </a:rPr>
              <a:t>): </a:t>
            </a:r>
            <a:r>
              <a:rPr lang="en-US" sz="2400" b="1" dirty="0" err="1">
                <a:solidFill>
                  <a:srgbClr val="FF0000"/>
                </a:solidFill>
              </a:rPr>
              <a:t>BaA</a:t>
            </a:r>
            <a:r>
              <a:rPr lang="en-US" sz="2400" b="1" dirty="0">
                <a:solidFill>
                  <a:srgbClr val="FF0000"/>
                </a:solidFill>
              </a:rPr>
              <a:t>, </a:t>
            </a:r>
            <a:r>
              <a:rPr lang="en-US" sz="2400" b="1" dirty="0" err="1">
                <a:solidFill>
                  <a:srgbClr val="FF0000"/>
                </a:solidFill>
              </a:rPr>
              <a:t>BbF</a:t>
            </a:r>
            <a:r>
              <a:rPr lang="en-US" sz="2400" b="1" dirty="0">
                <a:solidFill>
                  <a:srgbClr val="FF0000"/>
                </a:solidFill>
              </a:rPr>
              <a:t>, </a:t>
            </a:r>
            <a:r>
              <a:rPr lang="en-US" sz="2400" b="1" dirty="0" err="1">
                <a:solidFill>
                  <a:srgbClr val="FF0000"/>
                </a:solidFill>
              </a:rPr>
              <a:t>BjF</a:t>
            </a:r>
            <a:r>
              <a:rPr lang="en-US" sz="2400" b="1" dirty="0">
                <a:solidFill>
                  <a:srgbClr val="FF0000"/>
                </a:solidFill>
              </a:rPr>
              <a:t>, </a:t>
            </a:r>
            <a:r>
              <a:rPr lang="en-US" sz="2400" b="1" dirty="0" err="1">
                <a:solidFill>
                  <a:srgbClr val="FF0000"/>
                </a:solidFill>
              </a:rPr>
              <a:t>BkF</a:t>
            </a:r>
            <a:r>
              <a:rPr lang="en-US" sz="2400" b="1" dirty="0">
                <a:solidFill>
                  <a:srgbClr val="FF0000"/>
                </a:solidFill>
              </a:rPr>
              <a:t>, D[</a:t>
            </a:r>
            <a:r>
              <a:rPr lang="en-US" sz="2400" b="1" dirty="0" err="1">
                <a:solidFill>
                  <a:srgbClr val="FF0000"/>
                </a:solidFill>
              </a:rPr>
              <a:t>a,h</a:t>
            </a:r>
            <a:r>
              <a:rPr lang="en-US" sz="2400" b="1" dirty="0">
                <a:solidFill>
                  <a:srgbClr val="FF0000"/>
                </a:solidFill>
              </a:rPr>
              <a:t>]A, </a:t>
            </a:r>
            <a:r>
              <a:rPr lang="en-US" sz="2400" b="1" dirty="0" err="1">
                <a:solidFill>
                  <a:srgbClr val="FF0000"/>
                </a:solidFill>
              </a:rPr>
              <a:t>Ind</a:t>
            </a:r>
            <a:r>
              <a:rPr lang="en-US" sz="2400" b="1" dirty="0">
                <a:solidFill>
                  <a:srgbClr val="FF0000"/>
                </a:solidFill>
              </a:rPr>
              <a:t>, </a:t>
            </a:r>
            <a:r>
              <a:rPr lang="en-US" sz="2400" b="1" dirty="0" err="1">
                <a:solidFill>
                  <a:srgbClr val="FF0000"/>
                </a:solidFill>
              </a:rPr>
              <a:t>BghiP</a:t>
            </a:r>
            <a:endParaRPr lang="hr-HR" sz="2400" b="1" dirty="0">
              <a:solidFill>
                <a:srgbClr val="FF0000"/>
              </a:solidFill>
            </a:endParaRPr>
          </a:p>
          <a:p>
            <a:pPr marL="342900" indent="-342900">
              <a:spcBef>
                <a:spcPct val="20000"/>
              </a:spcBef>
              <a:buFont typeface="Arial" charset="0"/>
              <a:buChar char="•"/>
            </a:pPr>
            <a:r>
              <a:rPr lang="hr-HR" sz="2000" b="1" dirty="0">
                <a:solidFill>
                  <a:schemeClr val="tx2"/>
                </a:solidFill>
              </a:rPr>
              <a:t> </a:t>
            </a:r>
            <a:r>
              <a:rPr lang="hr-HR" sz="2000" b="1" dirty="0">
                <a:solidFill>
                  <a:srgbClr val="1F497D"/>
                </a:solidFill>
              </a:rPr>
              <a:t>vrijeme sakupljanje uzorka je </a:t>
            </a:r>
            <a:r>
              <a:rPr lang="hr-HR" sz="2400" b="1" dirty="0">
                <a:solidFill>
                  <a:srgbClr val="1F497D"/>
                </a:solidFill>
              </a:rPr>
              <a:t>24 h</a:t>
            </a:r>
            <a:r>
              <a:rPr lang="hr-HR" sz="2000" b="1" dirty="0">
                <a:solidFill>
                  <a:srgbClr val="1F497D"/>
                </a:solidFill>
              </a:rPr>
              <a:t> </a:t>
            </a:r>
          </a:p>
          <a:p>
            <a:pPr marL="342900" lvl="0" indent="-342900">
              <a:spcBef>
                <a:spcPct val="20000"/>
              </a:spcBef>
              <a:buFont typeface="Arial" charset="0"/>
              <a:buChar char="•"/>
            </a:pPr>
            <a:r>
              <a:rPr lang="hr-HR" sz="2000" b="1" dirty="0">
                <a:solidFill>
                  <a:srgbClr val="1F497D"/>
                </a:solidFill>
              </a:rPr>
              <a:t>sukladno </a:t>
            </a:r>
            <a:r>
              <a:rPr lang="hr-HR" sz="2400" b="1" dirty="0">
                <a:solidFill>
                  <a:srgbClr val="FF0000"/>
                </a:solidFill>
              </a:rPr>
              <a:t>HR EN 12341: (</a:t>
            </a:r>
            <a:r>
              <a:rPr lang="hr-HR" sz="2400" b="1" dirty="0">
                <a:solidFill>
                  <a:srgbClr val="FF0000"/>
                </a:solidFill>
                <a:sym typeface="Wingdings" panose="05000000000000000000" pitchFamily="2" charset="2"/>
              </a:rPr>
              <a:t>1998) </a:t>
            </a:r>
            <a:r>
              <a:rPr lang="hr-HR" sz="2400" b="1" dirty="0">
                <a:solidFill>
                  <a:srgbClr val="FF0000"/>
                </a:solidFill>
              </a:rPr>
              <a:t>2014  </a:t>
            </a:r>
            <a:r>
              <a:rPr lang="hr-HR" sz="2400" b="1" dirty="0">
                <a:solidFill>
                  <a:srgbClr val="1F497D"/>
                </a:solidFill>
              </a:rPr>
              <a:t>za </a:t>
            </a:r>
            <a:r>
              <a:rPr lang="hr-HR" sz="2400" b="1" dirty="0">
                <a:solidFill>
                  <a:srgbClr val="FF0000"/>
                </a:solidFill>
              </a:rPr>
              <a:t>PM</a:t>
            </a:r>
            <a:r>
              <a:rPr lang="hr-HR" sz="2400" b="1" baseline="-25000" dirty="0">
                <a:solidFill>
                  <a:srgbClr val="FF0000"/>
                </a:solidFill>
              </a:rPr>
              <a:t>10</a:t>
            </a:r>
            <a:endParaRPr lang="vi-VN" sz="2000" b="1" baseline="-25000" dirty="0">
              <a:solidFill>
                <a:srgbClr val="FF0000"/>
              </a:solidFill>
            </a:endParaRPr>
          </a:p>
          <a:p>
            <a:pPr marL="342900" indent="-342900">
              <a:spcBef>
                <a:spcPct val="20000"/>
              </a:spcBef>
              <a:buFont typeface="Arial" charset="0"/>
              <a:buChar char="•"/>
            </a:pPr>
            <a:r>
              <a:rPr lang="hr-HR" sz="2000" b="1" dirty="0">
                <a:solidFill>
                  <a:schemeClr val="tx2"/>
                </a:solidFill>
              </a:rPr>
              <a:t>ekstrakcija uzorka i analiza na: </a:t>
            </a:r>
          </a:p>
          <a:p>
            <a:pPr marL="800100" lvl="1" indent="-342900">
              <a:spcBef>
                <a:spcPct val="20000"/>
              </a:spcBef>
              <a:buFont typeface="Wingdings" panose="05000000000000000000" pitchFamily="2" charset="2"/>
              <a:buChar char="Ø"/>
            </a:pPr>
            <a:r>
              <a:rPr lang="vi-VN" sz="2000" b="1" dirty="0">
                <a:solidFill>
                  <a:schemeClr val="tx2"/>
                </a:solidFill>
              </a:rPr>
              <a:t>tekućinsk</a:t>
            </a:r>
            <a:r>
              <a:rPr lang="hr-HR" sz="2000" b="1" dirty="0">
                <a:solidFill>
                  <a:schemeClr val="tx2"/>
                </a:solidFill>
              </a:rPr>
              <a:t>a</a:t>
            </a:r>
            <a:r>
              <a:rPr lang="vi-VN" sz="2000" b="1" dirty="0">
                <a:solidFill>
                  <a:schemeClr val="tx2"/>
                </a:solidFill>
              </a:rPr>
              <a:t> kromatograﬁj</a:t>
            </a:r>
            <a:r>
              <a:rPr lang="hr-HR" sz="2000" b="1" dirty="0">
                <a:solidFill>
                  <a:schemeClr val="tx2"/>
                </a:solidFill>
              </a:rPr>
              <a:t>a</a:t>
            </a:r>
            <a:r>
              <a:rPr lang="vi-VN" sz="2000" b="1" dirty="0">
                <a:solidFill>
                  <a:schemeClr val="tx2"/>
                </a:solidFill>
              </a:rPr>
              <a:t> visoke djelotvornosti (HPLC) s fluorescentnim detektorom</a:t>
            </a:r>
            <a:r>
              <a:rPr lang="hr-HR" sz="2000" b="1" dirty="0">
                <a:solidFill>
                  <a:schemeClr val="tx2"/>
                </a:solidFill>
              </a:rPr>
              <a:t> (FLD)</a:t>
            </a:r>
          </a:p>
          <a:p>
            <a:pPr marL="800100" lvl="1" indent="-342900">
              <a:spcBef>
                <a:spcPct val="20000"/>
              </a:spcBef>
              <a:buFont typeface="Wingdings" panose="05000000000000000000" pitchFamily="2" charset="2"/>
              <a:buChar char="Ø"/>
            </a:pPr>
            <a:r>
              <a:rPr lang="vi-VN" sz="2000" b="1" dirty="0">
                <a:solidFill>
                  <a:schemeClr val="tx2"/>
                </a:solidFill>
              </a:rPr>
              <a:t>plinska kromatograﬁja (GC) povezana sa spektrometrom masa</a:t>
            </a:r>
            <a:r>
              <a:rPr lang="hr-HR" sz="2000" b="1" dirty="0">
                <a:solidFill>
                  <a:schemeClr val="tx2"/>
                </a:solidFill>
              </a:rPr>
              <a:t> </a:t>
            </a:r>
            <a:r>
              <a:rPr lang="vi-VN" sz="2000" b="1" dirty="0">
                <a:solidFill>
                  <a:schemeClr val="tx2"/>
                </a:solidFill>
              </a:rPr>
              <a:t>(MS)</a:t>
            </a:r>
            <a:endParaRPr lang="hr-HR" sz="2000" b="1" dirty="0">
              <a:solidFill>
                <a:schemeClr val="tx2"/>
              </a:solidFill>
            </a:endParaRPr>
          </a:p>
          <a:p>
            <a:pPr marL="342900" indent="-342900">
              <a:spcBef>
                <a:spcPct val="20000"/>
              </a:spcBef>
              <a:buFont typeface="Arial" charset="0"/>
              <a:buChar char="•"/>
            </a:pPr>
            <a:r>
              <a:rPr lang="hr-HR" sz="2000" b="1" dirty="0">
                <a:solidFill>
                  <a:schemeClr val="tx2"/>
                </a:solidFill>
              </a:rPr>
              <a:t>Za koncentracijski raspon </a:t>
            </a:r>
            <a:r>
              <a:rPr lang="en-US" sz="2400" b="1" dirty="0" err="1">
                <a:solidFill>
                  <a:srgbClr val="FF0000"/>
                </a:solidFill>
              </a:rPr>
              <a:t>BaA</a:t>
            </a:r>
            <a:r>
              <a:rPr lang="en-US" sz="2400" b="1" dirty="0">
                <a:solidFill>
                  <a:srgbClr val="FF0000"/>
                </a:solidFill>
              </a:rPr>
              <a:t>, </a:t>
            </a:r>
            <a:r>
              <a:rPr lang="en-US" sz="2400" b="1" dirty="0" err="1">
                <a:solidFill>
                  <a:srgbClr val="FF0000"/>
                </a:solidFill>
              </a:rPr>
              <a:t>BbF</a:t>
            </a:r>
            <a:r>
              <a:rPr lang="en-US" sz="2400" b="1" dirty="0">
                <a:solidFill>
                  <a:srgbClr val="FF0000"/>
                </a:solidFill>
              </a:rPr>
              <a:t>, </a:t>
            </a:r>
            <a:r>
              <a:rPr lang="en-US" sz="2400" b="1" dirty="0" err="1">
                <a:solidFill>
                  <a:srgbClr val="FF0000"/>
                </a:solidFill>
              </a:rPr>
              <a:t>BjF</a:t>
            </a:r>
            <a:r>
              <a:rPr lang="en-US" sz="2400" b="1" dirty="0">
                <a:solidFill>
                  <a:srgbClr val="FF0000"/>
                </a:solidFill>
              </a:rPr>
              <a:t>, </a:t>
            </a:r>
            <a:r>
              <a:rPr lang="en-US" sz="2400" b="1" dirty="0" err="1">
                <a:solidFill>
                  <a:srgbClr val="FF0000"/>
                </a:solidFill>
              </a:rPr>
              <a:t>BkF</a:t>
            </a:r>
            <a:r>
              <a:rPr lang="en-US" sz="2400" b="1" dirty="0">
                <a:solidFill>
                  <a:srgbClr val="FF0000"/>
                </a:solidFill>
              </a:rPr>
              <a:t>, </a:t>
            </a:r>
            <a:r>
              <a:rPr lang="en-US" sz="2400" b="1" dirty="0" err="1">
                <a:solidFill>
                  <a:srgbClr val="FF0000"/>
                </a:solidFill>
              </a:rPr>
              <a:t>Ind</a:t>
            </a:r>
            <a:r>
              <a:rPr lang="hr-HR" sz="2400" b="1" dirty="0">
                <a:solidFill>
                  <a:srgbClr val="FF0000"/>
                </a:solidFill>
              </a:rPr>
              <a:t>, </a:t>
            </a:r>
            <a:r>
              <a:rPr lang="en-US" sz="2400" b="1" dirty="0" err="1">
                <a:solidFill>
                  <a:srgbClr val="FF0000"/>
                </a:solidFill>
              </a:rPr>
              <a:t>BghiP</a:t>
            </a:r>
            <a:r>
              <a:rPr lang="en-US" sz="2400" b="1" dirty="0">
                <a:solidFill>
                  <a:srgbClr val="FF0000"/>
                </a:solidFill>
              </a:rPr>
              <a:t> </a:t>
            </a:r>
            <a:r>
              <a:rPr lang="hr-HR" sz="2400" b="1" dirty="0">
                <a:solidFill>
                  <a:schemeClr val="tx2"/>
                </a:solidFill>
              </a:rPr>
              <a:t>:</a:t>
            </a:r>
            <a:r>
              <a:rPr lang="vi-VN" sz="2400" b="1" dirty="0">
                <a:solidFill>
                  <a:schemeClr val="tx2"/>
                </a:solidFill>
              </a:rPr>
              <a:t> </a:t>
            </a:r>
            <a:r>
              <a:rPr lang="hr-HR" sz="2400" dirty="0">
                <a:solidFill>
                  <a:srgbClr val="0070C0"/>
                </a:solidFill>
              </a:rPr>
              <a:t>0,04 </a:t>
            </a:r>
            <a:r>
              <a:rPr lang="hr-HR" sz="2400" dirty="0" err="1">
                <a:solidFill>
                  <a:srgbClr val="0070C0"/>
                </a:solidFill>
              </a:rPr>
              <a:t>ng</a:t>
            </a:r>
            <a:r>
              <a:rPr lang="hr-HR" sz="2400" dirty="0">
                <a:solidFill>
                  <a:srgbClr val="0070C0"/>
                </a:solidFill>
              </a:rPr>
              <a:t>/m</a:t>
            </a:r>
            <a:r>
              <a:rPr lang="hr-HR" sz="2400" baseline="30000" dirty="0">
                <a:solidFill>
                  <a:srgbClr val="0070C0"/>
                </a:solidFill>
              </a:rPr>
              <a:t>3</a:t>
            </a:r>
            <a:r>
              <a:rPr lang="hr-HR" sz="2400" dirty="0">
                <a:solidFill>
                  <a:srgbClr val="0070C0"/>
                </a:solidFill>
              </a:rPr>
              <a:t> do 20 </a:t>
            </a:r>
            <a:r>
              <a:rPr lang="hr-HR" sz="2400" dirty="0" err="1">
                <a:solidFill>
                  <a:srgbClr val="0070C0"/>
                </a:solidFill>
              </a:rPr>
              <a:t>ng</a:t>
            </a:r>
            <a:r>
              <a:rPr lang="hr-HR" sz="2400" dirty="0">
                <a:solidFill>
                  <a:srgbClr val="0070C0"/>
                </a:solidFill>
              </a:rPr>
              <a:t>/m</a:t>
            </a:r>
            <a:r>
              <a:rPr lang="hr-HR" sz="2400" baseline="30000" dirty="0">
                <a:solidFill>
                  <a:srgbClr val="0070C0"/>
                </a:solidFill>
              </a:rPr>
              <a:t>3</a:t>
            </a:r>
            <a:endParaRPr lang="hr-HR" sz="2000" baseline="30000" dirty="0">
              <a:solidFill>
                <a:srgbClr val="0070C0"/>
              </a:solidFill>
            </a:endParaRPr>
          </a:p>
          <a:p>
            <a:pPr marL="342900" lvl="0" indent="-342900">
              <a:spcBef>
                <a:spcPct val="20000"/>
              </a:spcBef>
              <a:buFont typeface="Arial" charset="0"/>
              <a:buChar char="•"/>
            </a:pPr>
            <a:r>
              <a:rPr lang="hr-HR" sz="2000" b="1" dirty="0">
                <a:solidFill>
                  <a:srgbClr val="1F497D"/>
                </a:solidFill>
              </a:rPr>
              <a:t>Za koncentracijski raspon </a:t>
            </a:r>
            <a:r>
              <a:rPr lang="en-US" sz="2400" b="1" dirty="0">
                <a:solidFill>
                  <a:srgbClr val="FF0000"/>
                </a:solidFill>
              </a:rPr>
              <a:t>D[</a:t>
            </a:r>
            <a:r>
              <a:rPr lang="en-US" sz="2400" b="1" dirty="0" err="1">
                <a:solidFill>
                  <a:srgbClr val="FF0000"/>
                </a:solidFill>
              </a:rPr>
              <a:t>a,h</a:t>
            </a:r>
            <a:r>
              <a:rPr lang="en-US" sz="2400" b="1" dirty="0">
                <a:solidFill>
                  <a:srgbClr val="FF0000"/>
                </a:solidFill>
              </a:rPr>
              <a:t>]A</a:t>
            </a:r>
            <a:r>
              <a:rPr lang="hr-HR" sz="2400" b="1" dirty="0">
                <a:solidFill>
                  <a:srgbClr val="1F497D"/>
                </a:solidFill>
              </a:rPr>
              <a:t>:</a:t>
            </a:r>
            <a:r>
              <a:rPr lang="vi-VN" sz="2400" b="1" dirty="0">
                <a:solidFill>
                  <a:srgbClr val="1F497D"/>
                </a:solidFill>
              </a:rPr>
              <a:t> </a:t>
            </a:r>
            <a:r>
              <a:rPr lang="hr-HR" sz="2400" dirty="0">
                <a:solidFill>
                  <a:srgbClr val="0070C0"/>
                </a:solidFill>
              </a:rPr>
              <a:t>0,02 </a:t>
            </a:r>
            <a:r>
              <a:rPr lang="hr-HR" sz="2400" dirty="0" err="1">
                <a:solidFill>
                  <a:srgbClr val="0070C0"/>
                </a:solidFill>
              </a:rPr>
              <a:t>ng</a:t>
            </a:r>
            <a:r>
              <a:rPr lang="hr-HR" sz="2400" dirty="0">
                <a:solidFill>
                  <a:srgbClr val="0070C0"/>
                </a:solidFill>
              </a:rPr>
              <a:t>/m</a:t>
            </a:r>
            <a:r>
              <a:rPr lang="hr-HR" sz="2400" baseline="30000" dirty="0">
                <a:solidFill>
                  <a:srgbClr val="0070C0"/>
                </a:solidFill>
              </a:rPr>
              <a:t>3</a:t>
            </a:r>
            <a:r>
              <a:rPr lang="hr-HR" sz="2400" dirty="0">
                <a:solidFill>
                  <a:srgbClr val="0070C0"/>
                </a:solidFill>
              </a:rPr>
              <a:t> do 2 </a:t>
            </a:r>
            <a:r>
              <a:rPr lang="hr-HR" sz="2400" dirty="0" err="1">
                <a:solidFill>
                  <a:srgbClr val="0070C0"/>
                </a:solidFill>
              </a:rPr>
              <a:t>ng</a:t>
            </a:r>
            <a:r>
              <a:rPr lang="hr-HR" sz="2400" dirty="0">
                <a:solidFill>
                  <a:srgbClr val="0070C0"/>
                </a:solidFill>
              </a:rPr>
              <a:t>/m</a:t>
            </a:r>
            <a:r>
              <a:rPr lang="hr-HR" sz="2400" baseline="30000" dirty="0">
                <a:solidFill>
                  <a:srgbClr val="0070C0"/>
                </a:solidFill>
              </a:rPr>
              <a:t>3</a:t>
            </a:r>
            <a:endParaRPr lang="hr-HR" sz="2000" baseline="30000" dirty="0">
              <a:solidFill>
                <a:srgbClr val="0070C0"/>
              </a:solidFill>
            </a:endParaRPr>
          </a:p>
          <a:p>
            <a:pPr marL="342900" indent="-342900">
              <a:spcBef>
                <a:spcPct val="20000"/>
              </a:spcBef>
              <a:buFont typeface="Arial" charset="0"/>
              <a:buChar char="•"/>
            </a:pPr>
            <a:endParaRPr lang="hr-HR" sz="2000" baseline="30000" dirty="0">
              <a:solidFill>
                <a:srgbClr val="0070C0"/>
              </a:solidFill>
            </a:endParaRPr>
          </a:p>
          <a:p>
            <a:pPr marL="342900" indent="-342900">
              <a:spcBef>
                <a:spcPct val="20000"/>
              </a:spcBef>
              <a:buFont typeface="Arial" charset="0"/>
              <a:buChar char="•"/>
            </a:pPr>
            <a:endParaRPr lang="hr-HR" sz="2000" baseline="30000" dirty="0">
              <a:solidFill>
                <a:srgbClr val="0070C0"/>
              </a:solidFill>
            </a:endParaRPr>
          </a:p>
          <a:p>
            <a:pPr marL="342900" indent="-342900">
              <a:spcBef>
                <a:spcPct val="20000"/>
              </a:spcBef>
              <a:buFont typeface="Arial" charset="0"/>
              <a:buChar char="•"/>
            </a:pPr>
            <a:endParaRPr lang="vi-VN" sz="24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680328062"/>
      </p:ext>
    </p:extLst>
  </p:cSld>
  <p:clrMapOvr>
    <a:masterClrMapping/>
  </p:clrMapOvr>
  <p:transition spd="med">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p:sp>
        <p:nvSpPr>
          <p:cNvPr id="9" name="Content Placeholder 8"/>
          <p:cNvSpPr>
            <a:spLocks/>
          </p:cNvSpPr>
          <p:nvPr/>
        </p:nvSpPr>
        <p:spPr bwMode="auto">
          <a:xfrm>
            <a:off x="99588" y="1295400"/>
            <a:ext cx="9044412" cy="503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tekućinska kromatograﬁja visoke djelotvornosti (HPLC) s fluorescentnim detektorom</a:t>
            </a:r>
            <a:r>
              <a:rPr lang="hr-HR" sz="2400" b="1" dirty="0">
                <a:solidFill>
                  <a:srgbClr val="FF0000"/>
                </a:solidFill>
              </a:rPr>
              <a:t> (FLD)</a:t>
            </a:r>
          </a:p>
          <a:p>
            <a:pPr marL="342900" indent="-342900">
              <a:spcBef>
                <a:spcPct val="20000"/>
              </a:spcBef>
              <a:buFont typeface="Arial" charset="0"/>
              <a:buChar char="•"/>
            </a:pPr>
            <a:r>
              <a:rPr lang="vi-VN" sz="2400" b="1" dirty="0">
                <a:solidFill>
                  <a:srgbClr val="FF0000"/>
                </a:solidFill>
              </a:rPr>
              <a:t>tekućinski kromatograf opremljen sustavom ubrizgavanja, </a:t>
            </a:r>
            <a:r>
              <a:rPr lang="hr-HR" sz="2400" b="1" dirty="0">
                <a:solidFill>
                  <a:srgbClr val="FF0000"/>
                </a:solidFill>
              </a:rPr>
              <a:t>s kolonom</a:t>
            </a:r>
            <a:r>
              <a:rPr lang="vi-VN" sz="2400" b="1" dirty="0">
                <a:solidFill>
                  <a:srgbClr val="FF0000"/>
                </a:solidFill>
              </a:rPr>
              <a:t> obrnute faze pogod</a:t>
            </a:r>
            <a:r>
              <a:rPr lang="hr-HR" sz="2400" b="1" dirty="0" err="1">
                <a:solidFill>
                  <a:srgbClr val="FF0000"/>
                </a:solidFill>
              </a:rPr>
              <a:t>nom</a:t>
            </a:r>
            <a:r>
              <a:rPr lang="vi-VN" sz="2400" b="1" dirty="0">
                <a:solidFill>
                  <a:srgbClr val="FF0000"/>
                </a:solidFill>
              </a:rPr>
              <a:t> za analizu</a:t>
            </a:r>
            <a:r>
              <a:rPr lang="hr-HR" sz="2400" b="1" dirty="0">
                <a:solidFill>
                  <a:srgbClr val="FF0000"/>
                </a:solidFill>
              </a:rPr>
              <a:t> </a:t>
            </a:r>
            <a:r>
              <a:rPr lang="vi-VN" sz="2400" b="1" dirty="0">
                <a:solidFill>
                  <a:srgbClr val="FF0000"/>
                </a:solidFill>
              </a:rPr>
              <a:t>PAH</a:t>
            </a:r>
            <a:r>
              <a:rPr lang="hr-HR" sz="2400" b="1" dirty="0">
                <a:solidFill>
                  <a:srgbClr val="FF0000"/>
                </a:solidFill>
              </a:rPr>
              <a:t>-ova</a:t>
            </a:r>
            <a:r>
              <a:rPr lang="vi-VN" sz="2400" b="1" dirty="0">
                <a:solidFill>
                  <a:srgbClr val="FF0000"/>
                </a:solidFill>
              </a:rPr>
              <a:t>, pećnicu s regulacijom temperature, pumpni sustav i fluorescentni detektor</a:t>
            </a:r>
          </a:p>
          <a:p>
            <a:pPr marL="342900" indent="-342900">
              <a:spcBef>
                <a:spcPct val="20000"/>
              </a:spcBef>
              <a:buFont typeface="Arial" charset="0"/>
              <a:buChar char="•"/>
            </a:pPr>
            <a:r>
              <a:rPr lang="hr-HR" sz="2000" b="1" dirty="0">
                <a:solidFill>
                  <a:schemeClr val="tx2"/>
                </a:solidFill>
              </a:rPr>
              <a:t>nakon ekstrakcije, organski ekstrakt koji sadrži </a:t>
            </a:r>
            <a:r>
              <a:rPr lang="hr-HR" sz="2000" b="1" dirty="0" err="1">
                <a:solidFill>
                  <a:schemeClr val="tx2"/>
                </a:solidFill>
              </a:rPr>
              <a:t>BaP</a:t>
            </a:r>
            <a:r>
              <a:rPr lang="hr-HR" sz="2000" b="1" dirty="0">
                <a:solidFill>
                  <a:schemeClr val="tx2"/>
                </a:solidFill>
              </a:rPr>
              <a:t> se filtrira, a ako je potrebno i pročišćava kroz </a:t>
            </a:r>
            <a:r>
              <a:rPr lang="hr-HR" sz="2000" b="1" dirty="0" err="1">
                <a:solidFill>
                  <a:schemeClr val="tx2"/>
                </a:solidFill>
              </a:rPr>
              <a:t>kromatografsku</a:t>
            </a:r>
            <a:r>
              <a:rPr lang="hr-HR" sz="2000" b="1" dirty="0">
                <a:solidFill>
                  <a:schemeClr val="tx2"/>
                </a:solidFill>
              </a:rPr>
              <a:t> kolonu</a:t>
            </a:r>
          </a:p>
          <a:p>
            <a:pPr marL="342900" indent="-342900">
              <a:spcBef>
                <a:spcPct val="20000"/>
              </a:spcBef>
              <a:buFont typeface="Arial" charset="0"/>
              <a:buChar char="•"/>
            </a:pPr>
            <a:r>
              <a:rPr lang="hr-HR" sz="2000" b="1" dirty="0">
                <a:solidFill>
                  <a:schemeClr val="tx2"/>
                </a:solidFill>
              </a:rPr>
              <a:t>zatim se reducira volumen u kojem je otopljen </a:t>
            </a:r>
          </a:p>
          <a:p>
            <a:pPr marL="342900" indent="-342900">
              <a:spcBef>
                <a:spcPct val="20000"/>
              </a:spcBef>
              <a:buFont typeface="Arial" charset="0"/>
              <a:buChar char="•"/>
            </a:pPr>
            <a:r>
              <a:rPr lang="hr-HR" sz="2000" b="1" dirty="0">
                <a:solidFill>
                  <a:schemeClr val="tx2"/>
                </a:solidFill>
              </a:rPr>
              <a:t>te se nanovo otapa u </a:t>
            </a:r>
            <a:r>
              <a:rPr lang="hr-HR" sz="2000" b="1" dirty="0" err="1">
                <a:solidFill>
                  <a:schemeClr val="tx2"/>
                </a:solidFill>
              </a:rPr>
              <a:t>acetonitrilu</a:t>
            </a:r>
            <a:endParaRPr lang="hr-HR" sz="2000" b="1" dirty="0">
              <a:solidFill>
                <a:schemeClr val="tx2"/>
              </a:solidFill>
            </a:endParaRPr>
          </a:p>
          <a:p>
            <a:pPr marL="342900" indent="-342900">
              <a:spcBef>
                <a:spcPct val="20000"/>
              </a:spcBef>
              <a:buFont typeface="Arial" charset="0"/>
              <a:buChar char="•"/>
            </a:pPr>
            <a:r>
              <a:rPr lang="hr-HR" sz="2000" b="1" dirty="0" err="1">
                <a:solidFill>
                  <a:schemeClr val="tx2"/>
                </a:solidFill>
              </a:rPr>
              <a:t>alikvot</a:t>
            </a:r>
            <a:r>
              <a:rPr lang="hr-HR" sz="2000" b="1" dirty="0">
                <a:solidFill>
                  <a:schemeClr val="tx2"/>
                </a:solidFill>
              </a:rPr>
              <a:t> te otopine se injektira u HPLC/FLD</a:t>
            </a:r>
          </a:p>
          <a:p>
            <a:pPr marL="342900" indent="-342900">
              <a:spcBef>
                <a:spcPct val="20000"/>
              </a:spcBef>
              <a:buFont typeface="Arial" charset="0"/>
              <a:buChar char="•"/>
            </a:pPr>
            <a:r>
              <a:rPr lang="hr-HR" sz="2000" b="1" dirty="0" err="1">
                <a:solidFill>
                  <a:schemeClr val="tx2"/>
                </a:solidFill>
              </a:rPr>
              <a:t>BaP</a:t>
            </a:r>
            <a:r>
              <a:rPr lang="hr-HR" sz="2000" b="1" dirty="0">
                <a:solidFill>
                  <a:schemeClr val="tx2"/>
                </a:solidFill>
              </a:rPr>
              <a:t> se identificira po njegovom retencijskom vremenu</a:t>
            </a:r>
          </a:p>
          <a:p>
            <a:pPr marL="342900" indent="-342900">
              <a:spcBef>
                <a:spcPct val="20000"/>
              </a:spcBef>
              <a:buFont typeface="Arial" charset="0"/>
              <a:buChar char="•"/>
            </a:pPr>
            <a:r>
              <a:rPr lang="hr-HR" sz="2000" b="1" dirty="0">
                <a:solidFill>
                  <a:schemeClr val="tx2"/>
                </a:solidFill>
              </a:rPr>
              <a:t>površina pika i/ili visina pika se koriste kao mjera koncentracije </a:t>
            </a:r>
            <a:r>
              <a:rPr lang="hr-HR" sz="2000" b="1" dirty="0" err="1">
                <a:solidFill>
                  <a:schemeClr val="tx2"/>
                </a:solidFill>
              </a:rPr>
              <a:t>BaP</a:t>
            </a:r>
            <a:endParaRPr lang="vi-VN" sz="2000" b="1" baseline="-25000" dirty="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3009029522"/>
      </p:ext>
    </p:extLst>
  </p:cSld>
  <p:clrMapOvr>
    <a:masterClrMapping/>
  </p:clrMapOvr>
  <p:transition spd="med">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mc:AlternateContent xmlns:mc="http://schemas.openxmlformats.org/markup-compatibility/2006" xmlns:a14="http://schemas.microsoft.com/office/drawing/2010/main">
        <mc:Choice Requires="a14">
          <p:sp>
            <p:nvSpPr>
              <p:cNvPr id="9" name="Content Placeholder 8"/>
              <p:cNvSpPr>
                <a:spLocks/>
              </p:cNvSpPr>
              <p:nvPr/>
            </p:nvSpPr>
            <p:spPr bwMode="auto">
              <a:xfrm>
                <a:off x="165886" y="1402199"/>
                <a:ext cx="8654586" cy="4525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342900" indent="-342900">
                  <a:spcBef>
                    <a:spcPct val="20000"/>
                  </a:spcBef>
                  <a:buFont typeface="Arial" charset="0"/>
                  <a:buChar char="•"/>
                </a:pPr>
                <a:r>
                  <a:rPr lang="vi-VN" sz="2400" b="1" dirty="0">
                    <a:solidFill>
                      <a:srgbClr val="FF0000"/>
                    </a:solidFill>
                  </a:rPr>
                  <a:t>tekućinska kromatograﬁja visoke djelotvornosti (HPLC) s fluorescentnim detektorom</a:t>
                </a:r>
                <a:r>
                  <a:rPr lang="hr-HR" sz="2400" b="1" dirty="0">
                    <a:solidFill>
                      <a:srgbClr val="FF0000"/>
                    </a:solidFill>
                  </a:rPr>
                  <a:t> (FLD)</a:t>
                </a:r>
                <a:endParaRPr lang="vi-VN" sz="2400" b="1" dirty="0">
                  <a:solidFill>
                    <a:srgbClr val="FF0000"/>
                  </a:solidFill>
                </a:endParaRPr>
              </a:p>
              <a:p>
                <a:pPr marL="342900" indent="-342900">
                  <a:spcBef>
                    <a:spcPct val="20000"/>
                  </a:spcBef>
                  <a:buFont typeface="Arial" charset="0"/>
                  <a:buChar char="•"/>
                </a:pPr>
                <a:r>
                  <a:rPr lang="hr-HR" sz="2400" b="1" dirty="0">
                    <a:solidFill>
                      <a:schemeClr val="tx2"/>
                    </a:solidFill>
                  </a:rPr>
                  <a:t>masa </a:t>
                </a:r>
                <a:r>
                  <a:rPr lang="hr-HR" sz="2400" b="1" dirty="0" err="1">
                    <a:solidFill>
                      <a:schemeClr val="tx2"/>
                    </a:solidFill>
                  </a:rPr>
                  <a:t>BaP</a:t>
                </a:r>
                <a:r>
                  <a:rPr lang="hr-HR" sz="2400" b="1" dirty="0">
                    <a:solidFill>
                      <a:schemeClr val="tx2"/>
                    </a:solidFill>
                  </a:rPr>
                  <a:t> se izračunava prema: </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hr-HR" sz="2400" i="1">
                              <a:latin typeface="Cambria Math"/>
                              <a:ea typeface="Calibri" panose="020F0502020204030204" pitchFamily="34" charset="0"/>
                              <a:cs typeface="Times New Roman" panose="02020603050405020304" pitchFamily="18" charset="0"/>
                            </a:rPr>
                          </m:ctrlPr>
                        </m:sSubPr>
                        <m:e>
                          <m:r>
                            <a:rPr lang="hr-HR" sz="24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400" i="1">
                              <a:effectLst/>
                              <a:latin typeface="Cambria Math" panose="02040503050406030204" pitchFamily="18" charset="0"/>
                              <a:ea typeface="Calibri" panose="020F0502020204030204" pitchFamily="34" charset="0"/>
                              <a:cs typeface="Times New Roman" panose="02020603050405020304" pitchFamily="18" charset="0"/>
                            </a:rPr>
                            <m:t>𝐸</m:t>
                          </m:r>
                        </m:sub>
                      </m:sSub>
                      <m:r>
                        <a:rPr lang="hr-HR"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hr-HR" sz="2400" i="1">
                              <a:effectLst/>
                              <a:latin typeface="Cambria Math"/>
                              <a:ea typeface="Calibri" panose="020F0502020204030204" pitchFamily="34" charset="0"/>
                              <a:cs typeface="Times New Roman" panose="02020603050405020304" pitchFamily="18" charset="0"/>
                            </a:rPr>
                          </m:ctrlPr>
                        </m:fPr>
                        <m:num>
                          <m:sSub>
                            <m:sSubPr>
                              <m:ctrlPr>
                                <a:rPr lang="hr-HR" sz="2400" i="1">
                                  <a:effectLst/>
                                  <a:latin typeface="Cambria Math"/>
                                  <a:ea typeface="Calibri" panose="020F0502020204030204" pitchFamily="34" charset="0"/>
                                  <a:cs typeface="Times New Roman" panose="02020603050405020304" pitchFamily="18" charset="0"/>
                                </a:rPr>
                              </m:ctrlPr>
                            </m:sSubPr>
                            <m:e>
                              <m:r>
                                <a:rPr lang="hr-HR" sz="24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hr-HR" sz="2400" i="1">
                                  <a:effectLst/>
                                  <a:latin typeface="Cambria Math" panose="02040503050406030204" pitchFamily="18" charset="0"/>
                                  <a:ea typeface="Calibri" panose="020F0502020204030204" pitchFamily="34" charset="0"/>
                                  <a:cs typeface="Times New Roman" panose="02020603050405020304" pitchFamily="18" charset="0"/>
                                </a:rPr>
                                <m:t>𝐸</m:t>
                              </m:r>
                            </m:sub>
                          </m:sSub>
                          <m:r>
                            <a:rPr lang="hr-HR" sz="2400" i="1">
                              <a:effectLst/>
                              <a:latin typeface="Cambria Math" panose="02040503050406030204" pitchFamily="18" charset="0"/>
                              <a:ea typeface="Calibri" panose="020F0502020204030204" pitchFamily="34" charset="0"/>
                              <a:cs typeface="Times New Roman" panose="02020603050405020304" pitchFamily="18" charset="0"/>
                            </a:rPr>
                            <m:t>−</m:t>
                          </m:r>
                          <m:r>
                            <a:rPr lang="hr-HR" sz="2400" i="1">
                              <a:effectLst/>
                              <a:latin typeface="Cambria Math" panose="02040503050406030204" pitchFamily="18" charset="0"/>
                              <a:ea typeface="Calibri" panose="020F0502020204030204" pitchFamily="34" charset="0"/>
                              <a:cs typeface="Times New Roman" panose="02020603050405020304" pitchFamily="18" charset="0"/>
                            </a:rPr>
                            <m:t>𝑏</m:t>
                          </m:r>
                        </m:num>
                        <m:den>
                          <m:r>
                            <a:rPr lang="hr-HR" sz="2400" i="1">
                              <a:effectLst/>
                              <a:latin typeface="Cambria Math" panose="02040503050406030204" pitchFamily="18" charset="0"/>
                              <a:ea typeface="Calibri" panose="020F0502020204030204" pitchFamily="34" charset="0"/>
                              <a:cs typeface="Times New Roman" panose="02020603050405020304" pitchFamily="18" charset="0"/>
                            </a:rPr>
                            <m:t>𝑎</m:t>
                          </m:r>
                        </m:den>
                      </m:f>
                      <m:r>
                        <a:rPr lang="hr-HR"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sz="2400" i="1">
                              <a:effectLst/>
                              <a:latin typeface="Cambria Math"/>
                              <a:ea typeface="Calibri" panose="020F0502020204030204" pitchFamily="34" charset="0"/>
                              <a:cs typeface="Times New Roman" panose="02020603050405020304" pitchFamily="18" charset="0"/>
                            </a:rPr>
                          </m:ctrlPr>
                        </m:sSubPr>
                        <m:e>
                          <m:r>
                            <a:rPr lang="hr-HR"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hr-HR" sz="2400" i="1">
                              <a:effectLst/>
                              <a:latin typeface="Cambria Math" panose="02040503050406030204" pitchFamily="18" charset="0"/>
                              <a:ea typeface="Calibri" panose="020F0502020204030204" pitchFamily="34" charset="0"/>
                              <a:cs typeface="Times New Roman" panose="02020603050405020304" pitchFamily="18" charset="0"/>
                            </a:rPr>
                            <m:t>𝐸</m:t>
                          </m:r>
                        </m:sub>
                      </m:sSub>
                    </m:oMath>
                  </m:oMathPara>
                </a14:m>
                <a:endParaRPr lang="hr-HR" sz="2400" dirty="0">
                  <a:ea typeface="Calibri" panose="020F0502020204030204" pitchFamily="34" charset="0"/>
                  <a:cs typeface="Times New Roman" panose="02020603050405020304" pitchFamily="18" charset="0"/>
                </a:endParaRPr>
              </a:p>
              <a:p>
                <a:pPr marL="342900" indent="-342900">
                  <a:spcBef>
                    <a:spcPct val="20000"/>
                  </a:spcBef>
                  <a:buFont typeface="Arial" charset="0"/>
                  <a:buChar char="•"/>
                </a:pPr>
                <a:r>
                  <a:rPr lang="hr-HR" sz="2400" b="1" dirty="0" err="1">
                    <a:solidFill>
                      <a:schemeClr val="tx2"/>
                    </a:solidFill>
                  </a:rPr>
                  <a:t>Masena</a:t>
                </a:r>
                <a:r>
                  <a:rPr lang="hr-HR" sz="2400" b="1" dirty="0">
                    <a:solidFill>
                      <a:schemeClr val="tx2"/>
                    </a:solidFill>
                  </a:rPr>
                  <a:t> koncentracija </a:t>
                </a:r>
                <a:r>
                  <a:rPr lang="hr-HR" sz="2400" b="1" dirty="0" err="1">
                    <a:solidFill>
                      <a:schemeClr val="tx2"/>
                    </a:solidFill>
                  </a:rPr>
                  <a:t>BaP</a:t>
                </a:r>
                <a:r>
                  <a:rPr lang="hr-HR" sz="2400" b="1" dirty="0">
                    <a:solidFill>
                      <a:schemeClr val="tx2"/>
                    </a:solidFill>
                  </a:rPr>
                  <a:t> u zraku: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hr-HR" sz="2400" i="1">
                          <a:latin typeface="Cambria Math" panose="02040503050406030204" pitchFamily="18" charset="0"/>
                          <a:ea typeface="Calibri" panose="020F0502020204030204" pitchFamily="34" charset="0"/>
                          <a:cs typeface="Times New Roman" panose="02020603050405020304" pitchFamily="18" charset="0"/>
                        </a:rPr>
                        <m:t>𝐶</m:t>
                      </m:r>
                      <m:r>
                        <a:rPr lang="hr-HR" sz="2400" i="1">
                          <a:latin typeface="Cambria Math" panose="02040503050406030204" pitchFamily="18" charset="0"/>
                          <a:ea typeface="Calibri" panose="020F0502020204030204" pitchFamily="34" charset="0"/>
                          <a:cs typeface="Times New Roman" panose="02020603050405020304" pitchFamily="18" charset="0"/>
                        </a:rPr>
                        <m:t>=</m:t>
                      </m:r>
                      <m:f>
                        <m:fPr>
                          <m:ctrlPr>
                            <a:rPr lang="hr-HR" sz="2400" i="1">
                              <a:effectLst/>
                              <a:latin typeface="Cambria Math"/>
                              <a:ea typeface="Calibri" panose="020F0502020204030204" pitchFamily="34" charset="0"/>
                              <a:cs typeface="Times New Roman" panose="02020603050405020304" pitchFamily="18" charset="0"/>
                            </a:rPr>
                          </m:ctrlPr>
                        </m:fPr>
                        <m:num>
                          <m:sSub>
                            <m:sSubPr>
                              <m:ctrlPr>
                                <a:rPr lang="hr-HR" sz="2400" i="1">
                                  <a:effectLst/>
                                  <a:latin typeface="Cambria Math"/>
                                  <a:ea typeface="Calibri" panose="020F0502020204030204" pitchFamily="34" charset="0"/>
                                  <a:cs typeface="Times New Roman" panose="02020603050405020304" pitchFamily="18" charset="0"/>
                                </a:rPr>
                              </m:ctrlPr>
                            </m:sSubPr>
                            <m:e>
                              <m:r>
                                <a:rPr lang="hr-HR" sz="24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400" i="1">
                                  <a:effectLst/>
                                  <a:latin typeface="Cambria Math" panose="02040503050406030204" pitchFamily="18" charset="0"/>
                                  <a:ea typeface="Calibri" panose="020F0502020204030204" pitchFamily="34" charset="0"/>
                                  <a:cs typeface="Times New Roman" panose="02020603050405020304" pitchFamily="18" charset="0"/>
                                </a:rPr>
                                <m:t>𝐹</m:t>
                              </m:r>
                            </m:sub>
                          </m:sSub>
                        </m:num>
                        <m:den>
                          <m:r>
                            <a:rPr lang="hr-HR" sz="2400" i="1">
                              <a:effectLst/>
                              <a:latin typeface="Cambria Math" panose="02040503050406030204" pitchFamily="18" charset="0"/>
                              <a:ea typeface="Calibri" panose="020F0502020204030204" pitchFamily="34" charset="0"/>
                              <a:cs typeface="Times New Roman" panose="02020603050405020304" pitchFamily="18" charset="0"/>
                            </a:rPr>
                            <m:t>𝑉</m:t>
                          </m:r>
                        </m:den>
                      </m:f>
                    </m:oMath>
                  </m:oMathPara>
                </a14:m>
                <a:endParaRPr lang="hr-HR" sz="2400" dirty="0">
                  <a:ea typeface="Calibri" panose="020F0502020204030204" pitchFamily="34" charset="0"/>
                  <a:cs typeface="Times New Roman" panose="02020603050405020304" pitchFamily="18" charset="0"/>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vi-VN" sz="2400" b="1" baseline="-25000" dirty="0">
                  <a:solidFill>
                    <a:srgbClr val="FF0000"/>
                  </a:solidFill>
                </a:endParaRPr>
              </a:p>
            </p:txBody>
          </p:sp>
        </mc:Choice>
        <mc:Fallback xmlns="">
          <p:sp>
            <p:nvSpPr>
              <p:cNvPr id="9" name="Content Placeholder 8"/>
              <p:cNvSpPr>
                <a:spLocks noRot="1" noChangeAspect="1" noMove="1" noResize="1" noEditPoints="1" noAdjustHandles="1" noChangeArrowheads="1" noChangeShapeType="1" noTextEdit="1"/>
              </p:cNvSpPr>
              <p:nvPr/>
            </p:nvSpPr>
            <p:spPr bwMode="auto">
              <a:xfrm>
                <a:off x="165886" y="1402199"/>
                <a:ext cx="8654586" cy="4525963"/>
              </a:xfrm>
              <a:prstGeom prst="rect">
                <a:avLst/>
              </a:prstGeom>
              <a:blipFill>
                <a:blip r:embed="rId3" cstate="print"/>
                <a:stretch>
                  <a:fillRect l="-915" t="-1078"/>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hr-HR">
                    <a:noFill/>
                  </a:rPr>
                  <a:t> </a:t>
                </a:r>
              </a:p>
            </p:txBody>
          </p:sp>
        </mc:Fallback>
      </mc:AlternateContent>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3722295876"/>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99391" y="493713"/>
            <a:ext cx="9044609"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2.3 Pb  – PROSTORNA I VREMENSKA DISTRIBUCIJA</a:t>
            </a:r>
          </a:p>
        </p:txBody>
      </p:sp>
      <p:sp>
        <p:nvSpPr>
          <p:cNvPr id="9" name="Content Placeholder 8"/>
          <p:cNvSpPr>
            <a:spLocks/>
          </p:cNvSpPr>
          <p:nvPr/>
        </p:nvSpPr>
        <p:spPr bwMode="auto">
          <a:xfrm>
            <a:off x="479440" y="1345555"/>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chemeClr val="tx2"/>
                </a:solidFill>
              </a:rPr>
              <a:t>Prostorna raspodjela</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1378" name="Picture 2" descr="Slikovni rezultat za lead periodic table symbo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43" t="2175" r="2112" b="6797"/>
          <a:stretch/>
        </p:blipFill>
        <p:spPr bwMode="auto">
          <a:xfrm>
            <a:off x="8023170" y="373555"/>
            <a:ext cx="985024" cy="972000"/>
          </a:xfrm>
          <a:prstGeom prst="rect">
            <a:avLst/>
          </a:prstGeom>
          <a:noFill/>
          <a:extLst>
            <a:ext uri="{909E8E84-426E-40DD-AFC4-6F175D3DCCD1}">
              <a14:hiddenFill xmlns:a14="http://schemas.microsoft.com/office/drawing/2010/main">
                <a:solidFill>
                  <a:srgbClr val="FFFFFF"/>
                </a:solidFill>
              </a14:hiddenFill>
            </a:ext>
          </a:extLst>
        </p:spPr>
      </p:pic>
      <p:pic>
        <p:nvPicPr>
          <p:cNvPr id="10137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263" y="1887931"/>
            <a:ext cx="51816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58576" y="5040521"/>
            <a:ext cx="2561943" cy="830997"/>
          </a:xfrm>
          <a:prstGeom prst="rect">
            <a:avLst/>
          </a:prstGeom>
        </p:spPr>
        <p:txBody>
          <a:bodyPr wrap="square">
            <a:spAutoFit/>
          </a:bodyPr>
          <a:lstStyle/>
          <a:p>
            <a:pPr lvl="0">
              <a:spcBef>
                <a:spcPct val="20000"/>
              </a:spcBef>
            </a:pPr>
            <a:r>
              <a:rPr lang="vi-VN" sz="1200" dirty="0" smtClean="0">
                <a:ea typeface="Calibri" panose="020F0502020204030204" pitchFamily="34" charset="0"/>
                <a:cs typeface="Times New Roman" panose="02020603050405020304" pitchFamily="18" charset="0"/>
              </a:rPr>
              <a:t>Vađić</a:t>
            </a:r>
            <a:r>
              <a:rPr lang="vi-VN" sz="1200" dirty="0">
                <a:ea typeface="Calibri" panose="020F0502020204030204" pitchFamily="34" charset="0"/>
                <a:cs typeface="Times New Roman" panose="02020603050405020304" pitchFamily="18" charset="0"/>
              </a:rPr>
              <a:t>, </a:t>
            </a:r>
            <a:r>
              <a:rPr lang="vi-VN" sz="1200" dirty="0" smtClean="0">
                <a:ea typeface="Calibri" panose="020F0502020204030204" pitchFamily="34" charset="0"/>
                <a:cs typeface="Times New Roman" panose="02020603050405020304" pitchFamily="18" charset="0"/>
              </a:rPr>
              <a:t>V</a:t>
            </a:r>
            <a:r>
              <a:rPr lang="hr-HR" sz="1200" dirty="0" smtClean="0">
                <a:ea typeface="Calibri" panose="020F0502020204030204" pitchFamily="34" charset="0"/>
                <a:cs typeface="Times New Roman" panose="02020603050405020304" pitchFamily="18" charset="0"/>
              </a:rPr>
              <a:t>. et al. </a:t>
            </a:r>
            <a:r>
              <a:rPr lang="vi-VN" sz="1200" dirty="0" smtClean="0">
                <a:ea typeface="Calibri" panose="020F0502020204030204" pitchFamily="34" charset="0"/>
                <a:cs typeface="Times New Roman" panose="02020603050405020304" pitchFamily="18" charset="0"/>
              </a:rPr>
              <a:t>Metali </a:t>
            </a:r>
            <a:r>
              <a:rPr lang="vi-VN" sz="1200" dirty="0">
                <a:ea typeface="Calibri" panose="020F0502020204030204" pitchFamily="34" charset="0"/>
                <a:cs typeface="Times New Roman" panose="02020603050405020304" pitchFamily="18" charset="0"/>
              </a:rPr>
              <a:t>u sitnim česticama u zraku Zagreba. </a:t>
            </a:r>
            <a:r>
              <a:rPr lang="vi-VN" sz="1200" i="1" dirty="0" smtClean="0">
                <a:ea typeface="Calibri" panose="020F0502020204030204" pitchFamily="34" charset="0"/>
                <a:cs typeface="Times New Roman" panose="02020603050405020304" pitchFamily="18" charset="0"/>
              </a:rPr>
              <a:t>Sigurnost </a:t>
            </a:r>
            <a:r>
              <a:rPr lang="vi-VN" sz="1200" i="1" dirty="0">
                <a:ea typeface="Calibri" panose="020F0502020204030204" pitchFamily="34" charset="0"/>
                <a:cs typeface="Times New Roman" panose="02020603050405020304" pitchFamily="18" charset="0"/>
              </a:rPr>
              <a:t>: časopis za sigurnost u radnoj i životnoj okolini</a:t>
            </a:r>
            <a:r>
              <a:rPr lang="vi-VN" sz="1200" dirty="0">
                <a:ea typeface="Calibri" panose="020F0502020204030204" pitchFamily="34" charset="0"/>
                <a:cs typeface="Times New Roman" panose="02020603050405020304" pitchFamily="18" charset="0"/>
              </a:rPr>
              <a:t>. </a:t>
            </a:r>
            <a:r>
              <a:rPr lang="vi-VN" sz="1200" b="1" dirty="0">
                <a:ea typeface="Calibri" panose="020F0502020204030204" pitchFamily="34" charset="0"/>
                <a:cs typeface="Times New Roman" panose="02020603050405020304" pitchFamily="18" charset="0"/>
              </a:rPr>
              <a:t>55</a:t>
            </a:r>
            <a:r>
              <a:rPr lang="vi-VN" sz="1200" dirty="0">
                <a:ea typeface="Calibri" panose="020F0502020204030204" pitchFamily="34" charset="0"/>
                <a:cs typeface="Times New Roman" panose="02020603050405020304" pitchFamily="18" charset="0"/>
              </a:rPr>
              <a:t> (2013</a:t>
            </a:r>
            <a:r>
              <a:rPr lang="vi-VN" sz="1200" dirty="0" smtClean="0">
                <a:ea typeface="Calibri" panose="020F0502020204030204" pitchFamily="34" charset="0"/>
                <a:cs typeface="Times New Roman" panose="02020603050405020304" pitchFamily="18" charset="0"/>
              </a:rPr>
              <a:t>), </a:t>
            </a:r>
            <a:r>
              <a:rPr lang="vi-VN" sz="1200" dirty="0">
                <a:ea typeface="Calibri" panose="020F0502020204030204" pitchFamily="34" charset="0"/>
                <a:cs typeface="Times New Roman" panose="02020603050405020304" pitchFamily="18" charset="0"/>
              </a:rPr>
              <a:t>1; 9-17 </a:t>
            </a:r>
            <a:endParaRPr lang="hr-HR" sz="12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502515"/>
      </p:ext>
    </p:extLst>
  </p:cSld>
  <p:clrMapOvr>
    <a:masterClrMapping/>
  </p:clrMapOvr>
  <p:transition spd="med">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p:sp>
        <p:nvSpPr>
          <p:cNvPr id="9" name="Content Placeholder 8"/>
          <p:cNvSpPr>
            <a:spLocks/>
          </p:cNvSpPr>
          <p:nvPr/>
        </p:nvSpPr>
        <p:spPr bwMode="auto">
          <a:xfrm>
            <a:off x="90535" y="1230298"/>
            <a:ext cx="8981037" cy="494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r>
              <a:rPr lang="hr-HR" sz="2300" b="1" dirty="0">
                <a:solidFill>
                  <a:srgbClr val="FF0000"/>
                </a:solidFill>
              </a:rPr>
              <a:t>plinska </a:t>
            </a:r>
            <a:r>
              <a:rPr lang="hr-HR" sz="2300" b="1" dirty="0" err="1">
                <a:solidFill>
                  <a:srgbClr val="FF0000"/>
                </a:solidFill>
              </a:rPr>
              <a:t>kromatograﬁja</a:t>
            </a:r>
            <a:r>
              <a:rPr lang="hr-HR" sz="2300" b="1" dirty="0">
                <a:solidFill>
                  <a:srgbClr val="FF0000"/>
                </a:solidFill>
              </a:rPr>
              <a:t> (GC) povezana sa spektrometrom masa (MS)</a:t>
            </a:r>
          </a:p>
          <a:p>
            <a:pPr marL="342900" indent="-342900">
              <a:spcBef>
                <a:spcPct val="20000"/>
              </a:spcBef>
              <a:buFont typeface="Arial" charset="0"/>
              <a:buChar char="•"/>
            </a:pPr>
            <a:r>
              <a:rPr lang="hr-HR" sz="2300" b="1" dirty="0">
                <a:solidFill>
                  <a:srgbClr val="FF0000"/>
                </a:solidFill>
              </a:rPr>
              <a:t>plinski </a:t>
            </a:r>
            <a:r>
              <a:rPr lang="hr-HR" sz="2300" b="1" dirty="0" err="1">
                <a:solidFill>
                  <a:srgbClr val="FF0000"/>
                </a:solidFill>
              </a:rPr>
              <a:t>kromatograf</a:t>
            </a:r>
            <a:r>
              <a:rPr lang="hr-HR" sz="2300" b="1" dirty="0">
                <a:solidFill>
                  <a:srgbClr val="FF0000"/>
                </a:solidFill>
              </a:rPr>
              <a:t> s ne/podijeljenim sustavom za ubrizgavanje ili </a:t>
            </a:r>
            <a:r>
              <a:rPr lang="hr-HR" sz="2300" b="1" dirty="0" err="1">
                <a:solidFill>
                  <a:srgbClr val="FF0000"/>
                </a:solidFill>
              </a:rPr>
              <a:t>injektorom</a:t>
            </a:r>
            <a:r>
              <a:rPr lang="hr-HR" sz="2300" b="1" dirty="0">
                <a:solidFill>
                  <a:srgbClr val="FF0000"/>
                </a:solidFill>
              </a:rPr>
              <a:t> na samoj koloni, kapilarna kolona prikladna za analizu PAH-ova i detektor selektivne mase</a:t>
            </a:r>
          </a:p>
          <a:p>
            <a:pPr marL="342900" indent="-342900">
              <a:spcBef>
                <a:spcPct val="20000"/>
              </a:spcBef>
              <a:buFont typeface="Arial" charset="0"/>
              <a:buChar char="•"/>
            </a:pPr>
            <a:r>
              <a:rPr lang="hr-HR" sz="2000" b="1" dirty="0">
                <a:solidFill>
                  <a:schemeClr val="tx2"/>
                </a:solidFill>
              </a:rPr>
              <a:t>nakon ekstrakcije, organski ekstrakt koji sadrži </a:t>
            </a:r>
            <a:r>
              <a:rPr lang="hr-HR" sz="2000" b="1" dirty="0" err="1">
                <a:solidFill>
                  <a:schemeClr val="tx2"/>
                </a:solidFill>
              </a:rPr>
              <a:t>BaP</a:t>
            </a:r>
            <a:r>
              <a:rPr lang="hr-HR" sz="2000" b="1" dirty="0">
                <a:solidFill>
                  <a:schemeClr val="tx2"/>
                </a:solidFill>
              </a:rPr>
              <a:t> se pročišćava kroz </a:t>
            </a:r>
            <a:r>
              <a:rPr lang="hr-HR" sz="2000" b="1" dirty="0" err="1">
                <a:solidFill>
                  <a:schemeClr val="tx2"/>
                </a:solidFill>
              </a:rPr>
              <a:t>kromatografsku</a:t>
            </a:r>
            <a:r>
              <a:rPr lang="hr-HR" sz="2000" b="1" dirty="0">
                <a:solidFill>
                  <a:schemeClr val="tx2"/>
                </a:solidFill>
              </a:rPr>
              <a:t> kolonu ako je potrebno</a:t>
            </a:r>
          </a:p>
          <a:p>
            <a:pPr marL="342900" indent="-342900">
              <a:spcBef>
                <a:spcPct val="20000"/>
              </a:spcBef>
              <a:buFont typeface="Arial" charset="0"/>
              <a:buChar char="•"/>
            </a:pPr>
            <a:r>
              <a:rPr lang="hr-HR" sz="2000" b="1" dirty="0">
                <a:solidFill>
                  <a:schemeClr val="tx2"/>
                </a:solidFill>
              </a:rPr>
              <a:t>zatim se ekstrakt </a:t>
            </a:r>
            <a:r>
              <a:rPr lang="hr-HR" sz="2000" b="1" dirty="0" err="1">
                <a:solidFill>
                  <a:schemeClr val="tx2"/>
                </a:solidFill>
              </a:rPr>
              <a:t>ukoncentrirava</a:t>
            </a:r>
            <a:r>
              <a:rPr lang="hr-HR" sz="2000" b="1" dirty="0">
                <a:solidFill>
                  <a:schemeClr val="tx2"/>
                </a:solidFill>
              </a:rPr>
              <a:t> (reducira se volumen u kojem je otopljen) </a:t>
            </a:r>
          </a:p>
          <a:p>
            <a:pPr marL="342900" indent="-342900">
              <a:spcBef>
                <a:spcPct val="20000"/>
              </a:spcBef>
              <a:buFont typeface="Arial" charset="0"/>
              <a:buChar char="•"/>
            </a:pPr>
            <a:r>
              <a:rPr lang="hr-HR" sz="2000" b="1" dirty="0" err="1">
                <a:solidFill>
                  <a:schemeClr val="tx2"/>
                </a:solidFill>
              </a:rPr>
              <a:t>alikvot</a:t>
            </a:r>
            <a:r>
              <a:rPr lang="hr-HR" sz="2000" b="1" dirty="0">
                <a:solidFill>
                  <a:schemeClr val="tx2"/>
                </a:solidFill>
              </a:rPr>
              <a:t> te otopine se injektira u GC/MS</a:t>
            </a:r>
          </a:p>
          <a:p>
            <a:pPr marL="342900" indent="-342900">
              <a:spcBef>
                <a:spcPct val="20000"/>
              </a:spcBef>
              <a:buFont typeface="Arial" charset="0"/>
              <a:buChar char="•"/>
            </a:pPr>
            <a:r>
              <a:rPr lang="hr-HR" sz="2000" b="1" dirty="0">
                <a:solidFill>
                  <a:schemeClr val="tx2"/>
                </a:solidFill>
              </a:rPr>
              <a:t>nakon separacije/odjeljivanja na kapilarnoj koloni, </a:t>
            </a:r>
            <a:r>
              <a:rPr lang="hr-HR" sz="2000" b="1" dirty="0" err="1">
                <a:solidFill>
                  <a:schemeClr val="tx2"/>
                </a:solidFill>
              </a:rPr>
              <a:t>BaP</a:t>
            </a:r>
            <a:r>
              <a:rPr lang="hr-HR" sz="2000" b="1" dirty="0">
                <a:solidFill>
                  <a:schemeClr val="tx2"/>
                </a:solidFill>
              </a:rPr>
              <a:t> se detektira na MS detektoru</a:t>
            </a:r>
          </a:p>
          <a:p>
            <a:pPr marL="342900" indent="-342900">
              <a:spcBef>
                <a:spcPct val="20000"/>
              </a:spcBef>
              <a:buFont typeface="Arial" charset="0"/>
              <a:buChar char="•"/>
            </a:pPr>
            <a:r>
              <a:rPr lang="hr-HR" sz="2000" b="1" dirty="0" err="1">
                <a:solidFill>
                  <a:schemeClr val="tx2"/>
                </a:solidFill>
              </a:rPr>
              <a:t>BaP</a:t>
            </a:r>
            <a:r>
              <a:rPr lang="hr-HR" sz="2000" b="1" dirty="0">
                <a:solidFill>
                  <a:schemeClr val="tx2"/>
                </a:solidFill>
              </a:rPr>
              <a:t> se identificira po retencijskom vremenu i po vrijednosti m/z omjera specifičnih iona </a:t>
            </a:r>
          </a:p>
          <a:p>
            <a:pPr marL="342900" indent="-342900">
              <a:spcBef>
                <a:spcPct val="20000"/>
              </a:spcBef>
              <a:buFont typeface="Arial" charset="0"/>
              <a:buChar char="•"/>
            </a:pPr>
            <a:r>
              <a:rPr lang="hr-HR" sz="2000" b="1" dirty="0">
                <a:solidFill>
                  <a:schemeClr val="tx2"/>
                </a:solidFill>
              </a:rPr>
              <a:t>površina pika i/ili visina pika se koriste kao mjera koncentracije</a:t>
            </a:r>
            <a:endParaRPr lang="vi-VN" sz="2000" b="1" dirty="0">
              <a:solidFill>
                <a:schemeClr val="tx2"/>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987550190"/>
      </p:ext>
    </p:extLst>
  </p:cSld>
  <p:clrMapOvr>
    <a:masterClrMapping/>
  </p:clrMapOvr>
  <p:transition spd="med">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a:solidFill>
                  <a:schemeClr val="tx2"/>
                </a:solidFill>
                <a:effectLst>
                  <a:glow>
                    <a:srgbClr val="7F7F7F">
                      <a:alpha val="35000"/>
                    </a:srgbClr>
                  </a:glow>
                </a:effectLst>
              </a:rPr>
              <a:t>    2.5 PAH – MJERNE METODE</a:t>
            </a:r>
          </a:p>
        </p:txBody>
      </p:sp>
      <mc:AlternateContent xmlns:mc="http://schemas.openxmlformats.org/markup-compatibility/2006" xmlns:a14="http://schemas.microsoft.com/office/drawing/2010/main">
        <mc:Choice Requires="a14">
          <p:sp>
            <p:nvSpPr>
              <p:cNvPr id="9" name="Content Placeholder 8"/>
              <p:cNvSpPr>
                <a:spLocks/>
              </p:cNvSpPr>
              <p:nvPr/>
            </p:nvSpPr>
            <p:spPr bwMode="auto">
              <a:xfrm>
                <a:off x="187804" y="1334248"/>
                <a:ext cx="8558631" cy="52197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342900" indent="-342900">
                  <a:spcBef>
                    <a:spcPct val="20000"/>
                  </a:spcBef>
                  <a:buFont typeface="Arial" charset="0"/>
                  <a:buChar char="•"/>
                </a:pPr>
                <a:r>
                  <a:rPr lang="hr-HR" sz="2400" b="1" dirty="0">
                    <a:solidFill>
                      <a:srgbClr val="FF0000"/>
                    </a:solidFill>
                  </a:rPr>
                  <a:t>plinska </a:t>
                </a:r>
                <a:r>
                  <a:rPr lang="hr-HR" sz="2400" b="1" dirty="0" err="1">
                    <a:solidFill>
                      <a:srgbClr val="FF0000"/>
                    </a:solidFill>
                  </a:rPr>
                  <a:t>kromatograﬁja</a:t>
                </a:r>
                <a:r>
                  <a:rPr lang="hr-HR" sz="2400" b="1" dirty="0">
                    <a:solidFill>
                      <a:srgbClr val="FF0000"/>
                    </a:solidFill>
                  </a:rPr>
                  <a:t> (GC) povezana sa spektrometrom masa (MS)</a:t>
                </a:r>
              </a:p>
              <a:p>
                <a:pPr marL="342900" indent="-342900">
                  <a:spcBef>
                    <a:spcPct val="20000"/>
                  </a:spcBef>
                  <a:buFont typeface="Arial" charset="0"/>
                  <a:buChar char="•"/>
                </a:pPr>
                <a:r>
                  <a:rPr lang="hr-HR" sz="2000" b="1" dirty="0">
                    <a:solidFill>
                      <a:schemeClr val="tx2"/>
                    </a:solidFill>
                  </a:rPr>
                  <a:t>Prvo se računa faktor odgovora za </a:t>
                </a:r>
                <a:r>
                  <a:rPr lang="hr-HR" sz="2000" b="1" dirty="0" err="1">
                    <a:solidFill>
                      <a:schemeClr val="tx2"/>
                    </a:solidFill>
                  </a:rPr>
                  <a:t>BaP</a:t>
                </a:r>
                <a:r>
                  <a:rPr lang="hr-HR" sz="2000" b="1" dirty="0">
                    <a:solidFill>
                      <a:schemeClr val="tx2"/>
                    </a:solidFill>
                  </a:rPr>
                  <a:t>: </a:t>
                </a:r>
                <a:r>
                  <a:rPr lang="hr-HR" sz="2400" dirty="0">
                    <a:ea typeface="Times New Roman" panose="02020603050405020304" pitchFamily="18" charset="0"/>
                    <a:cs typeface="Times New Roman" panose="02020603050405020304" pitchFamily="18" charset="0"/>
                  </a:rPr>
                  <a:t> </a:t>
                </a:r>
                <a:endParaRPr lang="hr-HR" sz="2400" dirty="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hr-HR" sz="2000" i="1">
                          <a:effectLst/>
                          <a:latin typeface="Cambria Math" panose="02040503050406030204" pitchFamily="18" charset="0"/>
                          <a:ea typeface="Calibri" panose="020F0502020204030204" pitchFamily="34" charset="0"/>
                          <a:cs typeface="Times New Roman" panose="02020603050405020304" pitchFamily="18" charset="0"/>
                        </a:rPr>
                        <m:t>𝑓</m:t>
                      </m:r>
                      <m:r>
                        <a:rPr lang="hr-HR"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hr-HR" sz="2000" i="1">
                              <a:effectLst/>
                              <a:latin typeface="Cambria Math"/>
                              <a:ea typeface="Calibri" panose="020F0502020204030204" pitchFamily="34" charset="0"/>
                              <a:cs typeface="Times New Roman" panose="02020603050405020304" pitchFamily="18" charset="0"/>
                            </a:rPr>
                          </m:ctrlPr>
                        </m:fPr>
                        <m:num>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𝐼𝑆</m:t>
                              </m:r>
                            </m:sub>
                          </m:sSub>
                          <m:r>
                            <a:rPr lang="hr-HR"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𝐶</m:t>
                              </m:r>
                            </m:sub>
                          </m:sSub>
                        </m:num>
                        <m:den>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hr-HR"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𝐼𝑆</m:t>
                              </m:r>
                            </m:sub>
                          </m:sSub>
                        </m:den>
                      </m:f>
                    </m:oMath>
                  </m:oMathPara>
                </a14:m>
                <a:endParaRPr lang="hr-HR" sz="2400" b="1" dirty="0">
                  <a:solidFill>
                    <a:schemeClr val="tx2"/>
                  </a:solidFill>
                </a:endParaRPr>
              </a:p>
              <a:p>
                <a:pPr marL="342900" indent="-342900">
                  <a:spcBef>
                    <a:spcPct val="20000"/>
                  </a:spcBef>
                  <a:buFont typeface="Arial" charset="0"/>
                  <a:buChar char="•"/>
                </a:pPr>
                <a:r>
                  <a:rPr lang="hr-HR" sz="2000" b="1" dirty="0">
                    <a:solidFill>
                      <a:schemeClr val="tx2"/>
                    </a:solidFill>
                  </a:rPr>
                  <a:t>masa </a:t>
                </a:r>
                <a:r>
                  <a:rPr lang="hr-HR" sz="2000" b="1" dirty="0" err="1">
                    <a:solidFill>
                      <a:schemeClr val="tx2"/>
                    </a:solidFill>
                  </a:rPr>
                  <a:t>BaP</a:t>
                </a:r>
                <a:r>
                  <a:rPr lang="hr-HR" sz="2000" b="1" dirty="0">
                    <a:solidFill>
                      <a:schemeClr val="tx2"/>
                    </a:solidFill>
                  </a:rPr>
                  <a:t> se izračunava prema: </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hr-HR" sz="2000" i="1">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𝐸</m:t>
                          </m:r>
                        </m:sub>
                      </m:sSub>
                      <m:r>
                        <a:rPr lang="hr-HR"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hr-HR" sz="2000" i="1">
                              <a:effectLst/>
                              <a:latin typeface="Cambria Math"/>
                              <a:ea typeface="Calibri" panose="020F0502020204030204" pitchFamily="34" charset="0"/>
                              <a:cs typeface="Times New Roman" panose="02020603050405020304" pitchFamily="18" charset="0"/>
                            </a:rPr>
                          </m:ctrlPr>
                        </m:fPr>
                        <m:num>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b="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hr-HR"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hr-HR" sz="20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𝐸</m:t>
                              </m:r>
                            </m:sub>
                          </m:sSub>
                          <m:r>
                            <a:rPr lang="hr-HR" sz="2000" i="1"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hr-HR" sz="2000" i="1" smtClean="0">
                                  <a:effectLst/>
                                  <a:latin typeface="Cambria Math"/>
                                  <a:ea typeface="Cambria Math" panose="02040503050406030204" pitchFamily="18" charset="0"/>
                                  <a:cs typeface="Times New Roman" panose="02020603050405020304" pitchFamily="18" charset="0"/>
                                </a:rPr>
                              </m:ctrlPr>
                            </m:sSubPr>
                            <m:e>
                              <m:r>
                                <a:rPr lang="hr-HR" sz="2000" b="0" i="1" smtClean="0">
                                  <a:effectLst/>
                                  <a:latin typeface="Cambria Math" panose="02040503050406030204" pitchFamily="18" charset="0"/>
                                  <a:ea typeface="Cambria Math" panose="02040503050406030204" pitchFamily="18" charset="0"/>
                                  <a:cs typeface="Times New Roman" panose="02020603050405020304" pitchFamily="18" charset="0"/>
                                </a:rPr>
                                <m:t>𝑚</m:t>
                              </m:r>
                            </m:e>
                            <m:sub>
                              <m:r>
                                <a:rPr lang="hr-HR" sz="2000" b="0" i="1" smtClean="0">
                                  <a:effectLst/>
                                  <a:latin typeface="Cambria Math" panose="02040503050406030204" pitchFamily="18" charset="0"/>
                                  <a:ea typeface="Cambria Math" panose="02040503050406030204" pitchFamily="18" charset="0"/>
                                  <a:cs typeface="Times New Roman" panose="02020603050405020304" pitchFamily="18" charset="0"/>
                                </a:rPr>
                                <m:t>𝐼𝑆𝐸</m:t>
                              </m:r>
                            </m:sub>
                          </m:sSub>
                        </m:num>
                        <m:den>
                          <m:sSub>
                            <m:sSubPr>
                              <m:ctrlPr>
                                <a:rPr lang="hr-HR" sz="2000" i="1" smtClean="0">
                                  <a:effectLst/>
                                  <a:latin typeface="Cambria Math"/>
                                  <a:cs typeface="Times New Roman" panose="02020603050405020304" pitchFamily="18" charset="0"/>
                                </a:rPr>
                              </m:ctrlPr>
                            </m:sSubPr>
                            <m:e>
                              <m:r>
                                <a:rPr lang="hr-HR" sz="2000" b="0" i="1" smtClean="0">
                                  <a:effectLst/>
                                  <a:latin typeface="Cambria Math" panose="02040503050406030204" pitchFamily="18" charset="0"/>
                                  <a:cs typeface="Times New Roman" panose="02020603050405020304" pitchFamily="18" charset="0"/>
                                </a:rPr>
                                <m:t>𝐴</m:t>
                              </m:r>
                            </m:e>
                            <m:sub>
                              <m:r>
                                <a:rPr lang="hr-HR" sz="2000" b="0" i="1" smtClean="0">
                                  <a:effectLst/>
                                  <a:latin typeface="Cambria Math" panose="02040503050406030204" pitchFamily="18" charset="0"/>
                                  <a:cs typeface="Times New Roman" panose="02020603050405020304" pitchFamily="18" charset="0"/>
                                </a:rPr>
                                <m:t>𝐼𝑆𝐸</m:t>
                              </m:r>
                            </m:sub>
                          </m:sSub>
                        </m:den>
                      </m:f>
                    </m:oMath>
                  </m:oMathPara>
                </a14:m>
                <a:endParaRPr lang="hr-HR" sz="2400" dirty="0">
                  <a:ea typeface="Calibri" panose="020F0502020204030204" pitchFamily="34" charset="0"/>
                  <a:cs typeface="Times New Roman" panose="02020603050405020304" pitchFamily="18" charset="0"/>
                </a:endParaRPr>
              </a:p>
              <a:p>
                <a:pPr marL="342900" indent="-342900">
                  <a:spcBef>
                    <a:spcPct val="20000"/>
                  </a:spcBef>
                  <a:buFont typeface="Arial" charset="0"/>
                  <a:buChar char="•"/>
                </a:pPr>
                <a:r>
                  <a:rPr lang="hr-HR" sz="2000" b="1" dirty="0">
                    <a:solidFill>
                      <a:schemeClr val="tx2"/>
                    </a:solidFill>
                  </a:rPr>
                  <a:t>korigirana masa </a:t>
                </a:r>
                <a:r>
                  <a:rPr lang="hr-HR" sz="2000" b="1" dirty="0" err="1">
                    <a:solidFill>
                      <a:schemeClr val="tx2"/>
                    </a:solidFill>
                  </a:rPr>
                  <a:t>BaP</a:t>
                </a:r>
                <a:r>
                  <a:rPr lang="hr-HR" sz="2000" b="1" dirty="0">
                    <a:solidFill>
                      <a:schemeClr val="tx2"/>
                    </a:solidFill>
                  </a:rPr>
                  <a:t> s obzirom na povrat:</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hr-HR" sz="2000" i="1">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𝐹</m:t>
                          </m:r>
                        </m:sub>
                      </m:sSub>
                      <m:r>
                        <a:rPr lang="hr-HR"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hr-HR" sz="2000" i="1">
                              <a:effectLst/>
                              <a:latin typeface="Cambria Math"/>
                              <a:ea typeface="Calibri" panose="020F0502020204030204" pitchFamily="34" charset="0"/>
                              <a:cs typeface="Times New Roman" panose="02020603050405020304" pitchFamily="18" charset="0"/>
                            </a:rPr>
                          </m:ctrlPr>
                        </m:fPr>
                        <m:num>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𝑆𝑆𝐹</m:t>
                              </m:r>
                            </m:sub>
                          </m:sSub>
                          <m:r>
                            <a:rPr lang="hr-HR"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𝐸</m:t>
                              </m:r>
                            </m:sub>
                          </m:sSub>
                        </m:num>
                        <m:den>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𝑆𝑆𝐸</m:t>
                              </m:r>
                            </m:sub>
                          </m:sSub>
                        </m:den>
                      </m:f>
                    </m:oMath>
                  </m:oMathPara>
                </a14:m>
                <a:endParaRPr lang="hr-HR" sz="2400" dirty="0">
                  <a:ea typeface="Calibri" panose="020F0502020204030204" pitchFamily="34" charset="0"/>
                  <a:cs typeface="Times New Roman" panose="02020603050405020304" pitchFamily="18" charset="0"/>
                </a:endParaRPr>
              </a:p>
              <a:p>
                <a:pPr marL="342900" indent="-342900">
                  <a:spcBef>
                    <a:spcPct val="20000"/>
                  </a:spcBef>
                  <a:buFont typeface="Arial" charset="0"/>
                  <a:buChar char="•"/>
                </a:pPr>
                <a:r>
                  <a:rPr lang="hr-HR" sz="2000" b="1" dirty="0" err="1">
                    <a:solidFill>
                      <a:schemeClr val="tx2"/>
                    </a:solidFill>
                  </a:rPr>
                  <a:t>masena</a:t>
                </a:r>
                <a:r>
                  <a:rPr lang="hr-HR" sz="2000" b="1" dirty="0">
                    <a:solidFill>
                      <a:schemeClr val="tx2"/>
                    </a:solidFill>
                  </a:rPr>
                  <a:t> koncentracija </a:t>
                </a:r>
                <a:r>
                  <a:rPr lang="hr-HR" sz="2000" b="1" dirty="0" err="1">
                    <a:solidFill>
                      <a:schemeClr val="tx2"/>
                    </a:solidFill>
                  </a:rPr>
                  <a:t>BaP</a:t>
                </a:r>
                <a:r>
                  <a:rPr lang="hr-HR" sz="2000" b="1" dirty="0">
                    <a:solidFill>
                      <a:schemeClr val="tx2"/>
                    </a:solidFill>
                  </a:rPr>
                  <a:t> u zraku: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hr-HR" sz="2000" i="1">
                          <a:latin typeface="Cambria Math" panose="02040503050406030204" pitchFamily="18" charset="0"/>
                          <a:ea typeface="Calibri" panose="020F0502020204030204" pitchFamily="34" charset="0"/>
                          <a:cs typeface="Times New Roman" panose="02020603050405020304" pitchFamily="18" charset="0"/>
                        </a:rPr>
                        <m:t>𝐶</m:t>
                      </m:r>
                      <m:r>
                        <a:rPr lang="hr-HR" sz="2000" i="1">
                          <a:latin typeface="Cambria Math" panose="02040503050406030204" pitchFamily="18" charset="0"/>
                          <a:ea typeface="Calibri" panose="020F0502020204030204" pitchFamily="34" charset="0"/>
                          <a:cs typeface="Times New Roman" panose="02020603050405020304" pitchFamily="18" charset="0"/>
                        </a:rPr>
                        <m:t>=</m:t>
                      </m:r>
                      <m:f>
                        <m:fPr>
                          <m:ctrlPr>
                            <a:rPr lang="hr-HR" sz="2000" i="1">
                              <a:effectLst/>
                              <a:latin typeface="Cambria Math"/>
                              <a:ea typeface="Calibri" panose="020F0502020204030204" pitchFamily="34" charset="0"/>
                              <a:cs typeface="Times New Roman" panose="02020603050405020304" pitchFamily="18" charset="0"/>
                            </a:rPr>
                          </m:ctrlPr>
                        </m:fPr>
                        <m:num>
                          <m:sSub>
                            <m:sSubPr>
                              <m:ctrlPr>
                                <a:rPr lang="hr-HR" sz="2000" i="1">
                                  <a:effectLst/>
                                  <a:latin typeface="Cambria Math"/>
                                  <a:ea typeface="Calibri" panose="020F0502020204030204" pitchFamily="34" charset="0"/>
                                  <a:cs typeface="Times New Roman" panose="02020603050405020304" pitchFamily="18" charset="0"/>
                                </a:rPr>
                              </m:ctrlPr>
                            </m:sSubPr>
                            <m:e>
                              <m:r>
                                <a:rPr lang="hr-HR"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hr-HR" sz="2000" i="1">
                                  <a:effectLst/>
                                  <a:latin typeface="Cambria Math" panose="02040503050406030204" pitchFamily="18" charset="0"/>
                                  <a:ea typeface="Calibri" panose="020F0502020204030204" pitchFamily="34" charset="0"/>
                                  <a:cs typeface="Times New Roman" panose="02020603050405020304" pitchFamily="18" charset="0"/>
                                </a:rPr>
                                <m:t>𝐹</m:t>
                              </m:r>
                            </m:sub>
                          </m:sSub>
                        </m:num>
                        <m:den>
                          <m:r>
                            <a:rPr lang="hr-HR" sz="2000" i="1">
                              <a:effectLst/>
                              <a:latin typeface="Cambria Math" panose="02040503050406030204" pitchFamily="18" charset="0"/>
                              <a:ea typeface="Calibri" panose="020F0502020204030204" pitchFamily="34" charset="0"/>
                              <a:cs typeface="Times New Roman" panose="02020603050405020304" pitchFamily="18" charset="0"/>
                            </a:rPr>
                            <m:t>𝑉</m:t>
                          </m:r>
                        </m:den>
                      </m:f>
                    </m:oMath>
                  </m:oMathPara>
                </a14:m>
                <a:endParaRPr lang="hr-HR" sz="2400" dirty="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vi-VN" sz="2400" b="1" baseline="-25000" dirty="0">
                  <a:solidFill>
                    <a:srgbClr val="FF0000"/>
                  </a:solidFill>
                </a:endParaRPr>
              </a:p>
            </p:txBody>
          </p:sp>
        </mc:Choice>
        <mc:Fallback xmlns="">
          <p:sp>
            <p:nvSpPr>
              <p:cNvPr id="9" name="Content Placeholder 8"/>
              <p:cNvSpPr>
                <a:spLocks noRot="1" noChangeAspect="1" noMove="1" noResize="1" noEditPoints="1" noAdjustHandles="1" noChangeArrowheads="1" noChangeShapeType="1" noTextEdit="1"/>
              </p:cNvSpPr>
              <p:nvPr/>
            </p:nvSpPr>
            <p:spPr bwMode="auto">
              <a:xfrm>
                <a:off x="187804" y="1334248"/>
                <a:ext cx="8558631" cy="5219756"/>
              </a:xfrm>
              <a:prstGeom prst="rect">
                <a:avLst/>
              </a:prstGeom>
              <a:blipFill rotWithShape="1">
                <a:blip r:embed="rId3" cstate="print"/>
                <a:stretch>
                  <a:fillRect l="-997" t="-93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noFill/>
                  </a:rPr>
                  <a:t> </a:t>
                </a:r>
              </a:p>
            </p:txBody>
          </p:sp>
        </mc:Fallback>
      </mc:AlternateContent>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Tree>
    <p:extLst>
      <p:ext uri="{BB962C8B-B14F-4D97-AF65-F5344CB8AC3E}">
        <p14:creationId xmlns:p14="http://schemas.microsoft.com/office/powerpoint/2010/main" val="1256972447"/>
      </p:ext>
    </p:extLst>
  </p:cSld>
  <p:clrMapOvr>
    <a:masterClrMapping/>
  </p:clrMapOvr>
  <p:transition spd="med">
    <p:fade thruBlk="1"/>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PAH </a:t>
            </a:r>
            <a:r>
              <a:rPr lang="hr-HR" sz="2800" b="1" dirty="0">
                <a:solidFill>
                  <a:schemeClr val="tx2"/>
                </a:solidFill>
                <a:effectLst>
                  <a:glow>
                    <a:srgbClr val="7F7F7F">
                      <a:alpha val="35000"/>
                    </a:srgbClr>
                  </a:glow>
                </a:effectLst>
              </a:rPr>
              <a:t>– </a:t>
            </a:r>
            <a:r>
              <a:rPr lang="hr-HR" sz="2800" b="1" dirty="0" smtClean="0">
                <a:solidFill>
                  <a:schemeClr val="tx2"/>
                </a:solidFill>
                <a:effectLst>
                  <a:glow>
                    <a:srgbClr val="7F7F7F">
                      <a:alpha val="35000"/>
                    </a:srgbClr>
                  </a:glow>
                </a:effectLst>
              </a:rPr>
              <a:t>literatura</a:t>
            </a:r>
            <a:endParaRPr lang="hr-HR" sz="2800" b="1" dirty="0">
              <a:solidFill>
                <a:schemeClr val="tx2"/>
              </a:solidFill>
              <a:effectLst>
                <a:glow>
                  <a:srgbClr val="7F7F7F">
                    <a:alpha val="35000"/>
                  </a:srgbClr>
                </a:glow>
              </a:effectLst>
            </a:endParaRPr>
          </a:p>
        </p:txBody>
      </p:sp>
      <p:sp>
        <p:nvSpPr>
          <p:cNvPr id="9" name="Content Placeholder 8"/>
          <p:cNvSpPr>
            <a:spLocks/>
          </p:cNvSpPr>
          <p:nvPr/>
        </p:nvSpPr>
        <p:spPr bwMode="auto">
          <a:xfrm>
            <a:off x="187804" y="1334248"/>
            <a:ext cx="8654586" cy="525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hr-HR" sz="2400" b="1" dirty="0">
              <a:solidFill>
                <a:schemeClr val="tx2"/>
              </a:solidFill>
            </a:endParaRPr>
          </a:p>
          <a:p>
            <a:pPr marL="342900" indent="-342900">
              <a:spcBef>
                <a:spcPct val="20000"/>
              </a:spcBef>
              <a:buFont typeface="Arial" charset="0"/>
              <a:buChar char="•"/>
            </a:pPr>
            <a:endParaRPr lang="vi-VN" sz="2400" b="1" baseline="-25000" dirty="0">
              <a:solidFill>
                <a:srgbClr val="FF000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zaštitu 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Slika 7">
            <a:extLst>
              <a:ext uri="{FF2B5EF4-FFF2-40B4-BE49-F238E27FC236}">
                <a16:creationId xmlns="" xmlns:a16="http://schemas.microsoft.com/office/drawing/2014/main" id="{1761FB1C-C99F-40B5-812A-3C5500679A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0310" y="373641"/>
            <a:ext cx="1335390" cy="972000"/>
          </a:xfrm>
          <a:prstGeom prst="rect">
            <a:avLst/>
          </a:prstGeom>
        </p:spPr>
      </p:pic>
      <p:sp>
        <p:nvSpPr>
          <p:cNvPr id="2" name="TextBox 1"/>
          <p:cNvSpPr txBox="1"/>
          <p:nvPr/>
        </p:nvSpPr>
        <p:spPr>
          <a:xfrm>
            <a:off x="685800" y="1679713"/>
            <a:ext cx="7911548" cy="4524315"/>
          </a:xfrm>
          <a:prstGeom prst="rect">
            <a:avLst/>
          </a:prstGeom>
          <a:noFill/>
        </p:spPr>
        <p:txBody>
          <a:bodyPr wrap="square" rtlCol="0">
            <a:spAutoFit/>
          </a:bodyPr>
          <a:lstStyle/>
          <a:p>
            <a:pPr marL="285750" indent="-285750">
              <a:buFont typeface="Arial" panose="020B0604020202020204" pitchFamily="34" charset="0"/>
              <a:buChar char="•"/>
            </a:pPr>
            <a:r>
              <a:rPr lang="hr-HR" dirty="0" err="1">
                <a:solidFill>
                  <a:schemeClr val="tx2"/>
                </a:solidFill>
              </a:rPr>
              <a:t>Šišović</a:t>
            </a:r>
            <a:r>
              <a:rPr lang="hr-HR" dirty="0">
                <a:solidFill>
                  <a:schemeClr val="tx2"/>
                </a:solidFill>
              </a:rPr>
              <a:t>, Anica</a:t>
            </a:r>
            <a:r>
              <a:rPr lang="hr-HR" dirty="0" smtClean="0">
                <a:solidFill>
                  <a:schemeClr val="tx2"/>
                </a:solidFill>
              </a:rPr>
              <a:t>. </a:t>
            </a:r>
            <a:r>
              <a:rPr lang="hr-HR" dirty="0" err="1" smtClean="0">
                <a:solidFill>
                  <a:schemeClr val="tx2"/>
                </a:solidFill>
              </a:rPr>
              <a:t>Policiklički</a:t>
            </a:r>
            <a:r>
              <a:rPr lang="hr-HR" dirty="0" smtClean="0">
                <a:solidFill>
                  <a:schemeClr val="tx2"/>
                </a:solidFill>
              </a:rPr>
              <a:t> </a:t>
            </a:r>
            <a:r>
              <a:rPr lang="hr-HR" dirty="0">
                <a:solidFill>
                  <a:schemeClr val="tx2"/>
                </a:solidFill>
              </a:rPr>
              <a:t>aromatski ugljikovodici u zraku u nas. </a:t>
            </a:r>
            <a:r>
              <a:rPr lang="hr-HR" i="1" dirty="0" smtClean="0">
                <a:solidFill>
                  <a:schemeClr val="tx2"/>
                </a:solidFill>
              </a:rPr>
              <a:t>Arhiv </a:t>
            </a:r>
            <a:r>
              <a:rPr lang="hr-HR" i="1" dirty="0">
                <a:solidFill>
                  <a:schemeClr val="tx2"/>
                </a:solidFill>
              </a:rPr>
              <a:t>za higijenu rada i toksikologiju</a:t>
            </a:r>
            <a:r>
              <a:rPr lang="hr-HR" dirty="0">
                <a:solidFill>
                  <a:schemeClr val="tx2"/>
                </a:solidFill>
              </a:rPr>
              <a:t>. </a:t>
            </a:r>
            <a:r>
              <a:rPr lang="hr-HR" b="1" dirty="0">
                <a:solidFill>
                  <a:schemeClr val="tx2"/>
                </a:solidFill>
              </a:rPr>
              <a:t>51</a:t>
            </a:r>
            <a:r>
              <a:rPr lang="hr-HR" dirty="0">
                <a:solidFill>
                  <a:schemeClr val="tx2"/>
                </a:solidFill>
              </a:rPr>
              <a:t> (2000</a:t>
            </a:r>
            <a:r>
              <a:rPr lang="hr-HR" dirty="0" smtClean="0">
                <a:solidFill>
                  <a:schemeClr val="tx2"/>
                </a:solidFill>
              </a:rPr>
              <a:t>.), </a:t>
            </a:r>
            <a:r>
              <a:rPr lang="hr-HR" dirty="0" err="1">
                <a:solidFill>
                  <a:schemeClr val="tx2"/>
                </a:solidFill>
              </a:rPr>
              <a:t>Supplement</a:t>
            </a:r>
            <a:r>
              <a:rPr lang="hr-HR" dirty="0">
                <a:solidFill>
                  <a:schemeClr val="tx2"/>
                </a:solidFill>
              </a:rPr>
              <a:t> 1-139; </a:t>
            </a:r>
            <a:r>
              <a:rPr lang="hr-HR" dirty="0" smtClean="0">
                <a:solidFill>
                  <a:schemeClr val="tx2"/>
                </a:solidFill>
              </a:rPr>
              <a:t>89-101</a:t>
            </a:r>
          </a:p>
          <a:p>
            <a:pPr marL="285750" indent="-285750">
              <a:buFont typeface="Arial" panose="020B0604020202020204" pitchFamily="34" charset="0"/>
              <a:buChar char="•"/>
            </a:pPr>
            <a:endParaRPr lang="hr-HR" dirty="0" smtClean="0">
              <a:solidFill>
                <a:schemeClr val="tx2"/>
              </a:solidFill>
            </a:endParaRPr>
          </a:p>
          <a:p>
            <a:pPr marL="285750" indent="-285750">
              <a:buFont typeface="Arial" panose="020B0604020202020204" pitchFamily="34" charset="0"/>
              <a:buChar char="•"/>
            </a:pPr>
            <a:r>
              <a:rPr lang="en-GB" dirty="0" err="1">
                <a:solidFill>
                  <a:schemeClr val="tx2"/>
                </a:solidFill>
              </a:rPr>
              <a:t>Jakovljević</a:t>
            </a:r>
            <a:r>
              <a:rPr lang="en-GB" dirty="0">
                <a:solidFill>
                  <a:schemeClr val="tx2"/>
                </a:solidFill>
              </a:rPr>
              <a:t>, Ivana; </a:t>
            </a:r>
            <a:r>
              <a:rPr lang="en-GB" dirty="0" err="1">
                <a:solidFill>
                  <a:schemeClr val="tx2"/>
                </a:solidFill>
              </a:rPr>
              <a:t>Žužul</a:t>
            </a:r>
            <a:r>
              <a:rPr lang="en-GB" dirty="0">
                <a:solidFill>
                  <a:schemeClr val="tx2"/>
                </a:solidFill>
              </a:rPr>
              <a:t>, Silva.</a:t>
            </a:r>
            <a:r>
              <a:rPr lang="hr-HR" dirty="0">
                <a:solidFill>
                  <a:schemeClr val="tx2"/>
                </a:solidFill>
              </a:rPr>
              <a:t> </a:t>
            </a:r>
            <a:r>
              <a:rPr lang="en-GB" dirty="0" err="1">
                <a:solidFill>
                  <a:schemeClr val="tx2"/>
                </a:solidFill>
              </a:rPr>
              <a:t>Policiklički</a:t>
            </a:r>
            <a:r>
              <a:rPr lang="en-GB" dirty="0">
                <a:solidFill>
                  <a:schemeClr val="tx2"/>
                </a:solidFill>
              </a:rPr>
              <a:t> </a:t>
            </a:r>
            <a:r>
              <a:rPr lang="en-GB" dirty="0" err="1">
                <a:solidFill>
                  <a:schemeClr val="tx2"/>
                </a:solidFill>
              </a:rPr>
              <a:t>aromatski</a:t>
            </a:r>
            <a:r>
              <a:rPr lang="en-GB" dirty="0">
                <a:solidFill>
                  <a:schemeClr val="tx2"/>
                </a:solidFill>
              </a:rPr>
              <a:t> </a:t>
            </a:r>
            <a:r>
              <a:rPr lang="en-GB" dirty="0" err="1">
                <a:solidFill>
                  <a:schemeClr val="tx2"/>
                </a:solidFill>
              </a:rPr>
              <a:t>ugljikovodici</a:t>
            </a:r>
            <a:r>
              <a:rPr lang="en-GB" dirty="0">
                <a:solidFill>
                  <a:schemeClr val="tx2"/>
                </a:solidFill>
              </a:rPr>
              <a:t> u </a:t>
            </a:r>
            <a:r>
              <a:rPr lang="en-GB" dirty="0" err="1">
                <a:solidFill>
                  <a:schemeClr val="tx2"/>
                </a:solidFill>
              </a:rPr>
              <a:t>zraku</a:t>
            </a:r>
            <a:r>
              <a:rPr lang="en-GB" dirty="0">
                <a:solidFill>
                  <a:schemeClr val="tx2"/>
                </a:solidFill>
              </a:rPr>
              <a:t>. </a:t>
            </a:r>
            <a:r>
              <a:rPr lang="en-GB" i="1" dirty="0" err="1" smtClean="0">
                <a:solidFill>
                  <a:schemeClr val="tx2"/>
                </a:solidFill>
              </a:rPr>
              <a:t>Arhiv</a:t>
            </a:r>
            <a:r>
              <a:rPr lang="en-GB" i="1" dirty="0" smtClean="0">
                <a:solidFill>
                  <a:schemeClr val="tx2"/>
                </a:solidFill>
              </a:rPr>
              <a:t> </a:t>
            </a:r>
            <a:r>
              <a:rPr lang="en-GB" i="1" dirty="0" err="1">
                <a:solidFill>
                  <a:schemeClr val="tx2"/>
                </a:solidFill>
              </a:rPr>
              <a:t>za</a:t>
            </a:r>
            <a:r>
              <a:rPr lang="en-GB" i="1" dirty="0">
                <a:solidFill>
                  <a:schemeClr val="tx2"/>
                </a:solidFill>
              </a:rPr>
              <a:t> </a:t>
            </a:r>
            <a:r>
              <a:rPr lang="en-GB" i="1" dirty="0" err="1">
                <a:solidFill>
                  <a:schemeClr val="tx2"/>
                </a:solidFill>
              </a:rPr>
              <a:t>higijenu</a:t>
            </a:r>
            <a:r>
              <a:rPr lang="en-GB" i="1" dirty="0">
                <a:solidFill>
                  <a:schemeClr val="tx2"/>
                </a:solidFill>
              </a:rPr>
              <a:t> </a:t>
            </a:r>
            <a:r>
              <a:rPr lang="en-GB" i="1" dirty="0" err="1">
                <a:solidFill>
                  <a:schemeClr val="tx2"/>
                </a:solidFill>
              </a:rPr>
              <a:t>rada</a:t>
            </a:r>
            <a:r>
              <a:rPr lang="en-GB" i="1" dirty="0">
                <a:solidFill>
                  <a:schemeClr val="tx2"/>
                </a:solidFill>
              </a:rPr>
              <a:t> </a:t>
            </a:r>
            <a:r>
              <a:rPr lang="en-GB" i="1" dirty="0" err="1">
                <a:solidFill>
                  <a:schemeClr val="tx2"/>
                </a:solidFill>
              </a:rPr>
              <a:t>i</a:t>
            </a:r>
            <a:r>
              <a:rPr lang="en-GB" i="1" dirty="0">
                <a:solidFill>
                  <a:schemeClr val="tx2"/>
                </a:solidFill>
              </a:rPr>
              <a:t> </a:t>
            </a:r>
            <a:r>
              <a:rPr lang="en-GB" i="1" dirty="0" err="1">
                <a:solidFill>
                  <a:schemeClr val="tx2"/>
                </a:solidFill>
              </a:rPr>
              <a:t>toksikologiju</a:t>
            </a:r>
            <a:r>
              <a:rPr lang="en-GB" dirty="0">
                <a:solidFill>
                  <a:schemeClr val="tx2"/>
                </a:solidFill>
              </a:rPr>
              <a:t>. </a:t>
            </a:r>
            <a:r>
              <a:rPr lang="en-GB" b="1" dirty="0">
                <a:solidFill>
                  <a:schemeClr val="tx2"/>
                </a:solidFill>
              </a:rPr>
              <a:t>62</a:t>
            </a:r>
            <a:r>
              <a:rPr lang="en-GB" dirty="0">
                <a:solidFill>
                  <a:schemeClr val="tx2"/>
                </a:solidFill>
              </a:rPr>
              <a:t> (2011</a:t>
            </a:r>
            <a:r>
              <a:rPr lang="en-GB" dirty="0" smtClean="0">
                <a:solidFill>
                  <a:schemeClr val="tx2"/>
                </a:solidFill>
              </a:rPr>
              <a:t>), </a:t>
            </a:r>
            <a:r>
              <a:rPr lang="en-GB" dirty="0">
                <a:solidFill>
                  <a:schemeClr val="tx2"/>
                </a:solidFill>
              </a:rPr>
              <a:t>4; </a:t>
            </a:r>
            <a:r>
              <a:rPr lang="en-GB" dirty="0" smtClean="0">
                <a:solidFill>
                  <a:schemeClr val="tx2"/>
                </a:solidFill>
              </a:rPr>
              <a:t>357-370</a:t>
            </a:r>
            <a:endParaRPr lang="hr-HR" dirty="0" smtClean="0">
              <a:solidFill>
                <a:schemeClr val="tx2"/>
              </a:solidFill>
            </a:endParaRP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err="1" smtClean="0">
                <a:solidFill>
                  <a:schemeClr val="tx2"/>
                </a:solidFill>
              </a:rPr>
              <a:t>Jakovljević</a:t>
            </a:r>
            <a:r>
              <a:rPr lang="en-GB" dirty="0">
                <a:solidFill>
                  <a:schemeClr val="tx2"/>
                </a:solidFill>
              </a:rPr>
              <a:t>, Ivana; </a:t>
            </a:r>
            <a:r>
              <a:rPr lang="en-GB" dirty="0" err="1">
                <a:solidFill>
                  <a:schemeClr val="tx2"/>
                </a:solidFill>
              </a:rPr>
              <a:t>Pehnec</a:t>
            </a:r>
            <a:r>
              <a:rPr lang="en-GB" dirty="0">
                <a:solidFill>
                  <a:schemeClr val="tx2"/>
                </a:solidFill>
              </a:rPr>
              <a:t>, </a:t>
            </a:r>
            <a:r>
              <a:rPr lang="en-GB" dirty="0" err="1">
                <a:solidFill>
                  <a:schemeClr val="tx2"/>
                </a:solidFill>
              </a:rPr>
              <a:t>Gordana</a:t>
            </a:r>
            <a:r>
              <a:rPr lang="en-GB" dirty="0">
                <a:solidFill>
                  <a:schemeClr val="tx2"/>
                </a:solidFill>
              </a:rPr>
              <a:t>; </a:t>
            </a:r>
            <a:r>
              <a:rPr lang="en-GB" dirty="0" err="1">
                <a:solidFill>
                  <a:schemeClr val="tx2"/>
                </a:solidFill>
              </a:rPr>
              <a:t>Vadjić</a:t>
            </a:r>
            <a:r>
              <a:rPr lang="en-GB" dirty="0">
                <a:solidFill>
                  <a:schemeClr val="tx2"/>
                </a:solidFill>
              </a:rPr>
              <a:t>, </a:t>
            </a:r>
            <a:r>
              <a:rPr lang="en-GB" dirty="0" err="1">
                <a:solidFill>
                  <a:schemeClr val="tx2"/>
                </a:solidFill>
              </a:rPr>
              <a:t>Vladimira</a:t>
            </a:r>
            <a:r>
              <a:rPr lang="en-GB" dirty="0">
                <a:solidFill>
                  <a:schemeClr val="tx2"/>
                </a:solidFill>
              </a:rPr>
              <a:t>; </a:t>
            </a:r>
            <a:r>
              <a:rPr lang="en-GB" dirty="0" err="1">
                <a:solidFill>
                  <a:schemeClr val="tx2"/>
                </a:solidFill>
              </a:rPr>
              <a:t>Šišović</a:t>
            </a:r>
            <a:r>
              <a:rPr lang="en-GB" dirty="0">
                <a:solidFill>
                  <a:schemeClr val="tx2"/>
                </a:solidFill>
              </a:rPr>
              <a:t>, </a:t>
            </a:r>
            <a:r>
              <a:rPr lang="en-GB" dirty="0" err="1">
                <a:solidFill>
                  <a:schemeClr val="tx2"/>
                </a:solidFill>
              </a:rPr>
              <a:t>Anica</a:t>
            </a:r>
            <a:r>
              <a:rPr lang="en-GB" dirty="0">
                <a:solidFill>
                  <a:schemeClr val="tx2"/>
                </a:solidFill>
              </a:rPr>
              <a:t>; Davila, </a:t>
            </a:r>
            <a:r>
              <a:rPr lang="en-GB" dirty="0" err="1">
                <a:solidFill>
                  <a:schemeClr val="tx2"/>
                </a:solidFill>
              </a:rPr>
              <a:t>Silvije</a:t>
            </a:r>
            <a:r>
              <a:rPr lang="en-GB" dirty="0">
                <a:solidFill>
                  <a:schemeClr val="tx2"/>
                </a:solidFill>
              </a:rPr>
              <a:t>; </a:t>
            </a:r>
            <a:r>
              <a:rPr lang="en-GB" dirty="0" err="1">
                <a:solidFill>
                  <a:schemeClr val="tx2"/>
                </a:solidFill>
              </a:rPr>
              <a:t>Bešlić</a:t>
            </a:r>
            <a:r>
              <a:rPr lang="en-GB" dirty="0">
                <a:solidFill>
                  <a:schemeClr val="tx2"/>
                </a:solidFill>
              </a:rPr>
              <a:t>, Ivan</a:t>
            </a:r>
            <a:r>
              <a:rPr lang="en-GB" dirty="0" smtClean="0">
                <a:solidFill>
                  <a:schemeClr val="tx2"/>
                </a:solidFill>
              </a:rPr>
              <a:t>.</a:t>
            </a:r>
            <a:r>
              <a:rPr lang="hr-HR" dirty="0" smtClean="0">
                <a:solidFill>
                  <a:schemeClr val="tx2"/>
                </a:solidFill>
              </a:rPr>
              <a:t> </a:t>
            </a:r>
            <a:r>
              <a:rPr lang="en-GB" dirty="0" smtClean="0">
                <a:solidFill>
                  <a:schemeClr val="tx2"/>
                </a:solidFill>
              </a:rPr>
              <a:t>Carcinogenic </a:t>
            </a:r>
            <a:r>
              <a:rPr lang="en-GB" dirty="0">
                <a:solidFill>
                  <a:schemeClr val="tx2"/>
                </a:solidFill>
              </a:rPr>
              <a:t>activity of polycyclic aromatic hydrocarbons bounded on particle fraction. </a:t>
            </a:r>
            <a:r>
              <a:rPr lang="en-GB" i="1" dirty="0" smtClean="0">
                <a:solidFill>
                  <a:schemeClr val="tx2"/>
                </a:solidFill>
              </a:rPr>
              <a:t>Environmental </a:t>
            </a:r>
            <a:r>
              <a:rPr lang="en-GB" i="1" dirty="0">
                <a:solidFill>
                  <a:schemeClr val="tx2"/>
                </a:solidFill>
              </a:rPr>
              <a:t>science and pollution research international</a:t>
            </a:r>
            <a:r>
              <a:rPr lang="en-GB" dirty="0">
                <a:solidFill>
                  <a:schemeClr val="tx2"/>
                </a:solidFill>
              </a:rPr>
              <a:t>. </a:t>
            </a:r>
            <a:r>
              <a:rPr lang="en-GB" b="1" dirty="0">
                <a:solidFill>
                  <a:schemeClr val="tx2"/>
                </a:solidFill>
              </a:rPr>
              <a:t>22</a:t>
            </a:r>
            <a:r>
              <a:rPr lang="en-GB" dirty="0">
                <a:solidFill>
                  <a:schemeClr val="tx2"/>
                </a:solidFill>
              </a:rPr>
              <a:t> (2015</a:t>
            </a:r>
            <a:r>
              <a:rPr lang="en-GB" dirty="0" smtClean="0">
                <a:solidFill>
                  <a:schemeClr val="tx2"/>
                </a:solidFill>
              </a:rPr>
              <a:t>), </a:t>
            </a:r>
            <a:r>
              <a:rPr lang="en-GB" dirty="0">
                <a:solidFill>
                  <a:schemeClr val="tx2"/>
                </a:solidFill>
              </a:rPr>
              <a:t>20; </a:t>
            </a:r>
            <a:r>
              <a:rPr lang="en-GB" dirty="0" smtClean="0">
                <a:solidFill>
                  <a:schemeClr val="tx2"/>
                </a:solidFill>
              </a:rPr>
              <a:t>15931-15940</a:t>
            </a:r>
            <a:endParaRPr lang="hr-HR" dirty="0" smtClean="0">
              <a:solidFill>
                <a:schemeClr val="tx2"/>
              </a:solidFill>
            </a:endParaRPr>
          </a:p>
          <a:p>
            <a:pPr marL="285750" indent="-285750">
              <a:buFont typeface="Arial" panose="020B0604020202020204" pitchFamily="34" charset="0"/>
              <a:buChar char="•"/>
            </a:pPr>
            <a:endParaRPr lang="hr-HR" dirty="0" smtClean="0">
              <a:solidFill>
                <a:schemeClr val="tx2"/>
              </a:solidFill>
            </a:endParaRPr>
          </a:p>
          <a:p>
            <a:pPr marL="285750" indent="-285750">
              <a:buFont typeface="Arial" panose="020B0604020202020204" pitchFamily="34" charset="0"/>
              <a:buChar char="•"/>
            </a:pPr>
            <a:r>
              <a:rPr lang="vi-VN" dirty="0">
                <a:solidFill>
                  <a:schemeClr val="tx2"/>
                </a:solidFill>
              </a:rPr>
              <a:t>Jakovljević, Ivana; Pehnec, Gordana; Šišović, Anica; Vađić, Vladimira; Davila, Silvije; Godec, Ranka</a:t>
            </a:r>
            <a:r>
              <a:rPr lang="vi-VN" dirty="0" smtClean="0">
                <a:solidFill>
                  <a:schemeClr val="tx2"/>
                </a:solidFill>
              </a:rPr>
              <a:t>.</a:t>
            </a:r>
            <a:r>
              <a:rPr lang="hr-HR" dirty="0" smtClean="0">
                <a:solidFill>
                  <a:schemeClr val="tx2"/>
                </a:solidFill>
              </a:rPr>
              <a:t> </a:t>
            </a:r>
            <a:r>
              <a:rPr lang="vi-VN" dirty="0" smtClean="0">
                <a:solidFill>
                  <a:schemeClr val="tx2"/>
                </a:solidFill>
              </a:rPr>
              <a:t>Concentrations </a:t>
            </a:r>
            <a:r>
              <a:rPr lang="vi-VN" dirty="0">
                <a:solidFill>
                  <a:schemeClr val="tx2"/>
                </a:solidFill>
              </a:rPr>
              <a:t>of PAHs and other gaseous pollutants in the atmosphere of a rural area. </a:t>
            </a:r>
            <a:r>
              <a:rPr lang="vi-VN" i="1" dirty="0" smtClean="0">
                <a:solidFill>
                  <a:schemeClr val="tx2"/>
                </a:solidFill>
              </a:rPr>
              <a:t>Journal </a:t>
            </a:r>
            <a:r>
              <a:rPr lang="vi-VN" i="1" dirty="0">
                <a:solidFill>
                  <a:schemeClr val="tx2"/>
                </a:solidFill>
              </a:rPr>
              <a:t>of environmental science and health. Part A, Toxic/hazardous substances &amp; environmental engineering</a:t>
            </a:r>
            <a:r>
              <a:rPr lang="vi-VN" dirty="0">
                <a:solidFill>
                  <a:schemeClr val="tx2"/>
                </a:solidFill>
              </a:rPr>
              <a:t>. </a:t>
            </a:r>
            <a:r>
              <a:rPr lang="vi-VN" b="1" dirty="0">
                <a:solidFill>
                  <a:schemeClr val="tx2"/>
                </a:solidFill>
              </a:rPr>
              <a:t>51</a:t>
            </a:r>
            <a:r>
              <a:rPr lang="vi-VN" dirty="0">
                <a:solidFill>
                  <a:schemeClr val="tx2"/>
                </a:solidFill>
              </a:rPr>
              <a:t> (2016</a:t>
            </a:r>
            <a:r>
              <a:rPr lang="vi-VN" dirty="0" smtClean="0">
                <a:solidFill>
                  <a:schemeClr val="tx2"/>
                </a:solidFill>
              </a:rPr>
              <a:t>); </a:t>
            </a:r>
            <a:r>
              <a:rPr lang="vi-VN" dirty="0">
                <a:solidFill>
                  <a:schemeClr val="tx2"/>
                </a:solidFill>
              </a:rPr>
              <a:t>707-713 </a:t>
            </a:r>
            <a:endParaRPr lang="hr-HR" dirty="0" smtClean="0">
              <a:solidFill>
                <a:schemeClr val="tx2"/>
              </a:solidFill>
            </a:endParaRPr>
          </a:p>
        </p:txBody>
      </p:sp>
    </p:spTree>
    <p:extLst>
      <p:ext uri="{BB962C8B-B14F-4D97-AF65-F5344CB8AC3E}">
        <p14:creationId xmlns:p14="http://schemas.microsoft.com/office/powerpoint/2010/main" val="1033701520"/>
      </p:ext>
    </p:extLst>
  </p:cSld>
  <p:clrMapOvr>
    <a:masterClrMapping/>
  </p:clrMapOvr>
  <p:transition spd="med">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a:solidFill>
                  <a:schemeClr val="tx2"/>
                </a:solidFill>
                <a:effectLst>
                  <a:glow rad="228600">
                    <a:schemeClr val="bg1">
                      <a:lumMod val="50000"/>
                      <a:alpha val="20000"/>
                    </a:schemeClr>
                  </a:glow>
                </a:effectLst>
              </a:rPr>
              <a:t>HVALA NA PAŽNJI</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2225693" cy="263212"/>
            </a:xfrm>
            <a:prstGeom prst="rect">
              <a:avLst/>
            </a:prstGeom>
          </p:spPr>
          <p:txBody>
            <a:bodyPr wrap="none">
              <a:spAutoFit/>
            </a:bodyPr>
            <a:lstStyle/>
            <a:p>
              <a:r>
                <a:rPr lang="hr-HR" sz="1200">
                  <a:solidFill>
                    <a:srgbClr val="7F7F7F"/>
                  </a:solidFill>
                  <a:latin typeface="Arial" charset="0"/>
                </a:rPr>
                <a:t>I</a:t>
              </a:r>
              <a:r>
                <a:rPr lang="hr-HR" sz="1200">
                  <a:solidFill>
                    <a:srgbClr val="7F7F7F"/>
                  </a:solidFill>
                  <a:latin typeface="Arial Narrow" pitchFamily="34" charset="0"/>
                </a:rPr>
                <a:t>n</a:t>
              </a:r>
              <a:r>
                <a:rPr lang="en-US" sz="1200">
                  <a:solidFill>
                    <a:srgbClr val="7F7F7F"/>
                  </a:solidFill>
                  <a:latin typeface="Arial Narrow" pitchFamily="34" charset="0"/>
                </a:rPr>
                <a:t>stitut</a:t>
              </a:r>
              <a:r>
                <a:rPr lang="hr-HR" sz="1200">
                  <a:solidFill>
                    <a:srgbClr val="7F7F7F"/>
                  </a:solidFill>
                  <a:latin typeface="Arial Narrow" pitchFamily="34" charset="0"/>
                </a:rPr>
                <a:t> za energetiku i zaštitu okoliša</a:t>
              </a:r>
            </a:p>
          </p:txBody>
        </p:sp>
      </p:grpSp>
      <p:pic>
        <p:nvPicPr>
          <p:cNvPr id="15" name="Picture 8" descr="Znak_1024x7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1237409439"/>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mplate-light">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emplate-light">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Theme 13">
    <a:dk1>
      <a:srgbClr val="000000"/>
    </a:dk1>
    <a:lt1>
      <a:srgbClr val="F1ECD8"/>
    </a:lt1>
    <a:dk2>
      <a:srgbClr val="4F261E"/>
    </a:dk2>
    <a:lt2>
      <a:srgbClr val="777777"/>
    </a:lt2>
    <a:accent1>
      <a:srgbClr val="909082"/>
    </a:accent1>
    <a:accent2>
      <a:srgbClr val="809EA8"/>
    </a:accent2>
    <a:accent3>
      <a:srgbClr val="F7F4E9"/>
    </a:accent3>
    <a:accent4>
      <a:srgbClr val="000000"/>
    </a:accent4>
    <a:accent5>
      <a:srgbClr val="C6C6C1"/>
    </a:accent5>
    <a:accent6>
      <a:srgbClr val="738F98"/>
    </a:accent6>
    <a:hlink>
      <a:srgbClr val="FFCC66"/>
    </a:hlink>
    <a:folHlink>
      <a:srgbClr val="E9DCB9"/>
    </a:folHlink>
  </a:clrScheme>
  <a:fontScheme name="Office Theme">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Theme 13">
    <a:dk1>
      <a:srgbClr val="000000"/>
    </a:dk1>
    <a:lt1>
      <a:srgbClr val="F1ECD8"/>
    </a:lt1>
    <a:dk2>
      <a:srgbClr val="4F261E"/>
    </a:dk2>
    <a:lt2>
      <a:srgbClr val="777777"/>
    </a:lt2>
    <a:accent1>
      <a:srgbClr val="909082"/>
    </a:accent1>
    <a:accent2>
      <a:srgbClr val="809EA8"/>
    </a:accent2>
    <a:accent3>
      <a:srgbClr val="F7F4E9"/>
    </a:accent3>
    <a:accent4>
      <a:srgbClr val="000000"/>
    </a:accent4>
    <a:accent5>
      <a:srgbClr val="C6C6C1"/>
    </a:accent5>
    <a:accent6>
      <a:srgbClr val="738F98"/>
    </a:accent6>
    <a:hlink>
      <a:srgbClr val="FFCC66"/>
    </a:hlink>
    <a:folHlink>
      <a:srgbClr val="E9DCB9"/>
    </a:folHlink>
  </a:clrScheme>
  <a:fontScheme name="Office Theme">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Theme 13">
    <a:dk1>
      <a:srgbClr val="000000"/>
    </a:dk1>
    <a:lt1>
      <a:srgbClr val="F1ECD8"/>
    </a:lt1>
    <a:dk2>
      <a:srgbClr val="4F261E"/>
    </a:dk2>
    <a:lt2>
      <a:srgbClr val="777777"/>
    </a:lt2>
    <a:accent1>
      <a:srgbClr val="909082"/>
    </a:accent1>
    <a:accent2>
      <a:srgbClr val="809EA8"/>
    </a:accent2>
    <a:accent3>
      <a:srgbClr val="F7F4E9"/>
    </a:accent3>
    <a:accent4>
      <a:srgbClr val="000000"/>
    </a:accent4>
    <a:accent5>
      <a:srgbClr val="C6C6C1"/>
    </a:accent5>
    <a:accent6>
      <a:srgbClr val="738F98"/>
    </a:accent6>
    <a:hlink>
      <a:srgbClr val="FFCC66"/>
    </a:hlink>
    <a:folHlink>
      <a:srgbClr val="E9DCB9"/>
    </a:folHlink>
  </a:clrScheme>
  <a:fontScheme name="Office Theme">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18117</TotalTime>
  <Words>12629</Words>
  <Application>Microsoft Office PowerPoint</Application>
  <PresentationFormat>On-screen Show (4:3)</PresentationFormat>
  <Paragraphs>1234</Paragraphs>
  <Slides>93</Slides>
  <Notes>85</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PowerPoint Presentation</vt:lpstr>
      <vt:lpstr>METALI U LEBDEĆIM ČESTICAMA</vt:lpstr>
      <vt:lpstr>2.1  Pb – KEMIJSKE KARAKTERISTIKE</vt:lpstr>
      <vt:lpstr> 2.1  Pb – KEMIJSKE KARAKTERISTIKE </vt:lpstr>
      <vt:lpstr> 2.2 Pb – KEMIZAM NASTANKA I RAZGRADNJE </vt:lpstr>
      <vt:lpstr> 2.3 Pb  – PROSTORNA I VREMENSKA DISTRIBUCIJA</vt:lpstr>
      <vt:lpstr> 2.3 Pb  – PROSTORNA I VREMENSKA DISTRIBUCIJA</vt:lpstr>
      <vt:lpstr> 2.3 Pb  – PROSTORNA I VREMENSKA DISTRIBUCIJA</vt:lpstr>
      <vt:lpstr> 2.3 Pb  – PROSTORNA I VREMENSKA DISTRIBUCIJA</vt:lpstr>
      <vt:lpstr>2.4 Pb – TOKSIKOLOŠKI I JAVNOZDRAVSTVENI ASPEKTI</vt:lpstr>
      <vt:lpstr> 2.4 Pb – TOKSIKOLOŠKI I JAVNOZDRAVSTVENI ASPEKTI</vt:lpstr>
      <vt:lpstr> 2.2 Cd – KEMIZAM NASTANKA I RAZGRADNJE </vt:lpstr>
      <vt:lpstr> 2.3 Cd  – PROSTORNA I VREMENSKA DISTRIBUCIJA</vt:lpstr>
      <vt:lpstr> 2.3 Cd  – PROSTORNA I VREMENSKA DISTRIBUCIJA</vt:lpstr>
      <vt:lpstr> 2.3 Cd  – PROSTORNA I VREMENSKA DISTRIBUCIJA</vt:lpstr>
      <vt:lpstr>2.4 Cd – TOKSIKOLOŠKI I JAVNOZDRAVSTVENI ASPEKTI</vt:lpstr>
      <vt:lpstr> 2.4 Cd – TOKSIKOLOŠKI I JAVNOZDRAVSTVENI ASPEKTI</vt:lpstr>
      <vt:lpstr> 2.1  As – KEMIJSKE KARAKTERISTIKE </vt:lpstr>
      <vt:lpstr> 2.2 As – KEMIZAM NASTANKA I RAZGRADNJE </vt:lpstr>
      <vt:lpstr> 2.3 As  – PROSTORNA I VREMENSKA DISTRIBUCIJA</vt:lpstr>
      <vt:lpstr> 2.3 As  – PROSTORNA I VREMENSKA DISTRIBUCIJA</vt:lpstr>
      <vt:lpstr>2.4 As – TOKSIKOLOŠKI I JAVNOZDRAVSTVENI ASPEKTI</vt:lpstr>
      <vt:lpstr>2.4 As – TOKSIKOLOŠKI I JAVNOZDRAVSTVENI ASPEKTI</vt:lpstr>
      <vt:lpstr>2.4 As – TOKSIKOLOŠKI I JAVNOZDRAVSTVENI ASPEKTI</vt:lpstr>
      <vt:lpstr> 2.1  Ni – KEMIJSKE KARAKTERISTIKE </vt:lpstr>
      <vt:lpstr> 2.1  Ni – KEMIJSKE KARAKTERISTIKE </vt:lpstr>
      <vt:lpstr> 2.2 Ni – KEMIZAM NASTANKA I RAZGRADNJE </vt:lpstr>
      <vt:lpstr> 2.3 Ni  – PROSTORNA I VREMENSKA DISTRIBUCIJA</vt:lpstr>
      <vt:lpstr> 2.3 Ni  – PROSTORNA I VREMENSKA DISTRIBUCIJA</vt:lpstr>
      <vt:lpstr>2.4 Ni – TOKSIKOLOŠKI I JAVNOZDRAVSTVENI ASPEKTI</vt:lpstr>
      <vt:lpstr> 2.4 Ni – TOKSIKOLOŠKI I JAVNOZDRAVSTVENI ASPEKTI</vt:lpstr>
      <vt:lpstr> 2.5 Pb, Cd, As i Ni – MJERNE METODE</vt:lpstr>
      <vt:lpstr>    2.5 Pb, Cd, As i Ni – MJERNE METODE</vt:lpstr>
      <vt:lpstr>    2.5 Pb, Cd, As i Ni – MJERNE METODE</vt:lpstr>
      <vt:lpstr>    2.5 Pb, Cd, As i Ni – MJERNE METODE</vt:lpstr>
      <vt:lpstr>    2.5 Pb, Cd, As i Ni – MJERNE METODE</vt:lpstr>
      <vt:lpstr>    2.5 Pb, Cd, As i Ni – MJERNE METODE</vt:lpstr>
      <vt:lpstr>    2.5 Pb, Cd, As i Ni – MJERNE METODE</vt:lpstr>
      <vt:lpstr>    2.5 Pb, Cd, As i Ni – MJERNE METODE</vt:lpstr>
      <vt:lpstr>Pb, Cd, As i Ni – literatura</vt:lpstr>
      <vt:lpstr>UGLJIK U LEBDEĆIM ČESTICAMA</vt:lpstr>
      <vt:lpstr>    2.1  EC i OC – KEMIJSKE KARAKTERISTIKE</vt:lpstr>
      <vt:lpstr>2.1  EC i OC – KEMIJSKE KARAKTERISTIKE</vt:lpstr>
      <vt:lpstr>2.1  EC i OC – KEMIJSKE KARAKTERISTIKE</vt:lpstr>
      <vt:lpstr> 2.2 EC i OC – KEMIZAM NASTANKA I RAZGRADNJE </vt:lpstr>
      <vt:lpstr> 2.2 EC i OC – KEMIZAM NASTANKA I RAZGRADNJE</vt:lpstr>
      <vt:lpstr>2.2 EC i OC – KEMIZAM NASTANKA I RAZGRADNJE</vt:lpstr>
      <vt:lpstr>PowerPoint Presentation</vt:lpstr>
      <vt:lpstr>2.3 EC i OC – PROSTORNA I VREMENSKA DISTRIBUCIJA</vt:lpstr>
      <vt:lpstr>2.3 EC i OC – PROSTORNA I VREMENSKA DISTRIBUCIJA</vt:lpstr>
      <vt:lpstr>2.3 EC i OC – PROSTORNA I VREMENSKA DISTRIBUCIJA</vt:lpstr>
      <vt:lpstr>2.3 EC i OC – PROSTORNA I VREMENSKA DISTRIBUCIJA</vt:lpstr>
      <vt:lpstr>2.4 EC i OC – TOKSIKOLOŠKI I JAVNOZDRAVSTVENI ASPEKTI</vt:lpstr>
      <vt:lpstr>2.4 EC i OC – TOKSIKOLOŠKI I JAVNOZDRAVSTVENI ASPEKTI</vt:lpstr>
      <vt:lpstr> 2.5 EC i OC – MJERNE METODE</vt:lpstr>
      <vt:lpstr>    2.5 EC i OC – MJERNE METODE</vt:lpstr>
      <vt:lpstr>    2.5 EC i OC – MJERNE METODE</vt:lpstr>
      <vt:lpstr>    2.5 EC i OC – MJERNE METODE</vt:lpstr>
      <vt:lpstr>    2.5 EC i OC – MJERNE METODE</vt:lpstr>
      <vt:lpstr>    2.5 EC i OC – MJERNE METODE</vt:lpstr>
      <vt:lpstr>    2.5 EC i OC – MJERNE METODE</vt:lpstr>
      <vt:lpstr>    2.5 EC i OC – MJERNE METODE</vt:lpstr>
      <vt:lpstr>    2.5 EC i OC – MJERNE METODE</vt:lpstr>
      <vt:lpstr>    2.5 EC i OC – MJERNE METODE</vt:lpstr>
      <vt:lpstr>EC i OC – literatura</vt:lpstr>
      <vt:lpstr>POLICIKLIČKI AROMATSKI UGLJIKOVODICI U LEBDEĆIM ČESTICAMA</vt:lpstr>
      <vt:lpstr>    2.1  PAH – KEMIJSKE KARAKTERISTIKE</vt:lpstr>
      <vt:lpstr>    2.1  PAH – KEMIJSKE KARAKTERISTIKE</vt:lpstr>
      <vt:lpstr>2.1  PAH – KEMIJSKE KARAKTERISTIKE</vt:lpstr>
      <vt:lpstr> 2.2 PAH – KEMIZAM NASTANKA I RAZGRADNJE</vt:lpstr>
      <vt:lpstr>  2.2 PAH– KEMIZAM NASTANKA I RAZGRADNJE</vt:lpstr>
      <vt:lpstr> 2.2 PAH – KEMIZAM NASTANKA I RAZGRADNJE</vt:lpstr>
      <vt:lpstr> 2.2 PAH – KEMIZAM NASTANKA I RAZGRADNJE</vt:lpstr>
      <vt:lpstr> 2.2 PAH – KEMIZAM NASTANKA I RAZGRADNJE</vt:lpstr>
      <vt:lpstr> 2.2 PAH – KEMIZAM NASTANKA I RAZGRADNJE</vt:lpstr>
      <vt:lpstr>2.3 PAH – PROSTORNA I VREMENSKA DISTRIBUCIJA</vt:lpstr>
      <vt:lpstr>2.3 PAH– PROSTORNA I VREMENSKA DISTRIBUCIJA</vt:lpstr>
      <vt:lpstr>2.3 PAH – PROSTORNA I VREMENSKA DISTRIBUCIJA</vt:lpstr>
      <vt:lpstr>2.3 PAH – PROSTORNA I VREMENSKA DISTRIBUCIJA</vt:lpstr>
      <vt:lpstr>2.3 PAH – PROSTORNA I VREMENSKA DISTRIBUCIJA</vt:lpstr>
      <vt:lpstr>2.3 PAH – PROSTORNA I VREMENSKA DISTRIBUCIJA</vt:lpstr>
      <vt:lpstr>2.3 PAH – PROSTORNA I VREMENSKA DISTRIBUCIJA</vt:lpstr>
      <vt:lpstr>2.4 PAH – TOKSIKOLOŠKI I JAVNOZDRAVSTVENI ASPEKTI</vt:lpstr>
      <vt:lpstr>2.4 PAH – TOKSIKOLOŠKI I JAVNOZDRAVSTVENI ASPEKTI</vt:lpstr>
      <vt:lpstr> 2.5 PAH – MJERNE METODE</vt:lpstr>
      <vt:lpstr>    2.5 PAH – MJERNE METODE</vt:lpstr>
      <vt:lpstr>    2.5 PAH – MJERNE METODE</vt:lpstr>
      <vt:lpstr>    2.5 PAH – MJERNE METODE</vt:lpstr>
      <vt:lpstr>    2.5 PAH – MJERNE METODE</vt:lpstr>
      <vt:lpstr>    2.5 PAH – MJERNE METODE</vt:lpstr>
      <vt:lpstr>    2.5 PAH – MJERNE METODE</vt:lpstr>
      <vt:lpstr>PAH – literatura</vt:lpstr>
      <vt:lpstr>HVALA NA PAŽNJI</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Predrag Hercog</cp:lastModifiedBy>
  <cp:revision>706</cp:revision>
  <dcterms:created xsi:type="dcterms:W3CDTF">2011-04-14T13:56:18Z</dcterms:created>
  <dcterms:modified xsi:type="dcterms:W3CDTF">2017-11-03T10:53:40Z</dcterms:modified>
</cp:coreProperties>
</file>